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169"/>
  </p:notesMasterIdLst>
  <p:handoutMasterIdLst>
    <p:handoutMasterId r:id="rId170"/>
  </p:handoutMasterIdLst>
  <p:sldIdLst>
    <p:sldId id="270" r:id="rId2"/>
    <p:sldId id="419" r:id="rId3"/>
    <p:sldId id="420" r:id="rId4"/>
    <p:sldId id="273" r:id="rId5"/>
    <p:sldId id="274" r:id="rId6"/>
    <p:sldId id="421" r:id="rId7"/>
    <p:sldId id="422" r:id="rId8"/>
    <p:sldId id="423" r:id="rId9"/>
    <p:sldId id="282" r:id="rId10"/>
    <p:sldId id="452" r:id="rId11"/>
    <p:sldId id="284" r:id="rId12"/>
    <p:sldId id="285" r:id="rId13"/>
    <p:sldId id="286" r:id="rId14"/>
    <p:sldId id="287" r:id="rId15"/>
    <p:sldId id="288" r:id="rId16"/>
    <p:sldId id="289" r:id="rId17"/>
    <p:sldId id="290" r:id="rId18"/>
    <p:sldId id="424" r:id="rId19"/>
    <p:sldId id="291" r:id="rId20"/>
    <p:sldId id="292" r:id="rId21"/>
    <p:sldId id="293" r:id="rId22"/>
    <p:sldId id="294" r:id="rId23"/>
    <p:sldId id="295" r:id="rId24"/>
    <p:sldId id="296" r:id="rId25"/>
    <p:sldId id="297" r:id="rId26"/>
    <p:sldId id="298" r:id="rId27"/>
    <p:sldId id="425" r:id="rId28"/>
    <p:sldId id="426" r:id="rId29"/>
    <p:sldId id="299" r:id="rId30"/>
    <p:sldId id="300" r:id="rId31"/>
    <p:sldId id="428" r:id="rId32"/>
    <p:sldId id="301" r:id="rId33"/>
    <p:sldId id="429" r:id="rId34"/>
    <p:sldId id="430" r:id="rId35"/>
    <p:sldId id="302" r:id="rId36"/>
    <p:sldId id="431" r:id="rId37"/>
    <p:sldId id="304" r:id="rId38"/>
    <p:sldId id="305" r:id="rId39"/>
    <p:sldId id="306" r:id="rId40"/>
    <p:sldId id="432" r:id="rId41"/>
    <p:sldId id="307" r:id="rId42"/>
    <p:sldId id="308" r:id="rId43"/>
    <p:sldId id="303" r:id="rId44"/>
    <p:sldId id="309" r:id="rId45"/>
    <p:sldId id="310" r:id="rId46"/>
    <p:sldId id="311" r:id="rId47"/>
    <p:sldId id="312" r:id="rId48"/>
    <p:sldId id="433"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434" r:id="rId65"/>
    <p:sldId id="329" r:id="rId66"/>
    <p:sldId id="328" r:id="rId67"/>
    <p:sldId id="330" r:id="rId68"/>
    <p:sldId id="331" r:id="rId69"/>
    <p:sldId id="332" r:id="rId70"/>
    <p:sldId id="333" r:id="rId71"/>
    <p:sldId id="334" r:id="rId72"/>
    <p:sldId id="336" r:id="rId73"/>
    <p:sldId id="337" r:id="rId74"/>
    <p:sldId id="338" r:id="rId75"/>
    <p:sldId id="450" r:id="rId76"/>
    <p:sldId id="339" r:id="rId77"/>
    <p:sldId id="340" r:id="rId78"/>
    <p:sldId id="344" r:id="rId79"/>
    <p:sldId id="435" r:id="rId80"/>
    <p:sldId id="341" r:id="rId81"/>
    <p:sldId id="437" r:id="rId82"/>
    <p:sldId id="438" r:id="rId83"/>
    <p:sldId id="436" r:id="rId84"/>
    <p:sldId id="342" r:id="rId85"/>
    <p:sldId id="343" r:id="rId86"/>
    <p:sldId id="345" r:id="rId87"/>
    <p:sldId id="346" r:id="rId88"/>
    <p:sldId id="347" r:id="rId89"/>
    <p:sldId id="441" r:id="rId90"/>
    <p:sldId id="442" r:id="rId91"/>
    <p:sldId id="348" r:id="rId92"/>
    <p:sldId id="443" r:id="rId93"/>
    <p:sldId id="349" r:id="rId94"/>
    <p:sldId id="350" r:id="rId95"/>
    <p:sldId id="351" r:id="rId96"/>
    <p:sldId id="352" r:id="rId97"/>
    <p:sldId id="353" r:id="rId98"/>
    <p:sldId id="444" r:id="rId99"/>
    <p:sldId id="439" r:id="rId100"/>
    <p:sldId id="354" r:id="rId101"/>
    <p:sldId id="355" r:id="rId102"/>
    <p:sldId id="356" r:id="rId103"/>
    <p:sldId id="357" r:id="rId104"/>
    <p:sldId id="359" r:id="rId105"/>
    <p:sldId id="440" r:id="rId106"/>
    <p:sldId id="371" r:id="rId107"/>
    <p:sldId id="360" r:id="rId108"/>
    <p:sldId id="361" r:id="rId109"/>
    <p:sldId id="445" r:id="rId110"/>
    <p:sldId id="362" r:id="rId111"/>
    <p:sldId id="363" r:id="rId112"/>
    <p:sldId id="364" r:id="rId113"/>
    <p:sldId id="365" r:id="rId114"/>
    <p:sldId id="366" r:id="rId115"/>
    <p:sldId id="367" r:id="rId116"/>
    <p:sldId id="368" r:id="rId117"/>
    <p:sldId id="369" r:id="rId118"/>
    <p:sldId id="370" r:id="rId119"/>
    <p:sldId id="446" r:id="rId120"/>
    <p:sldId id="447" r:id="rId121"/>
    <p:sldId id="448" r:id="rId122"/>
    <p:sldId id="372" r:id="rId123"/>
    <p:sldId id="451" r:id="rId124"/>
    <p:sldId id="373" r:id="rId125"/>
    <p:sldId id="374" r:id="rId126"/>
    <p:sldId id="375" r:id="rId127"/>
    <p:sldId id="376" r:id="rId128"/>
    <p:sldId id="449"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10" r:id="rId158"/>
    <p:sldId id="411" r:id="rId159"/>
    <p:sldId id="412" r:id="rId160"/>
    <p:sldId id="413" r:id="rId161"/>
    <p:sldId id="414" r:id="rId162"/>
    <p:sldId id="415" r:id="rId163"/>
    <p:sldId id="416" r:id="rId164"/>
    <p:sldId id="417" r:id="rId165"/>
    <p:sldId id="407" r:id="rId166"/>
    <p:sldId id="408" r:id="rId167"/>
    <p:sldId id="409" r:id="rId168"/>
  </p:sldIdLst>
  <p:sldSz cx="9144000" cy="6858000" type="screen4x3"/>
  <p:notesSz cx="7104063" cy="10234613"/>
  <p:defaultTextStyle>
    <a:defPPr>
      <a:defRPr lang="en-AU"/>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0000"/>
    <a:srgbClr val="008000"/>
    <a:srgbClr val="A47B38"/>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5568" autoAdjust="0"/>
  </p:normalViewPr>
  <p:slideViewPr>
    <p:cSldViewPr snapToObjects="1">
      <p:cViewPr varScale="1">
        <p:scale>
          <a:sx n="94" d="100"/>
          <a:sy n="94" d="100"/>
        </p:scale>
        <p:origin x="660" y="90"/>
      </p:cViewPr>
      <p:guideLst>
        <p:guide orient="horz" pos="2160"/>
        <p:guide pos="2880"/>
      </p:guideLst>
    </p:cSldViewPr>
  </p:slideViewPr>
  <p:notesTextViewPr>
    <p:cViewPr>
      <p:scale>
        <a:sx n="75" d="100"/>
        <a:sy n="75" d="100"/>
      </p:scale>
      <p:origin x="0" y="0"/>
    </p:cViewPr>
  </p:notesTextViewPr>
  <p:sorterViewPr>
    <p:cViewPr>
      <p:scale>
        <a:sx n="66" d="100"/>
        <a:sy n="66" d="100"/>
      </p:scale>
      <p:origin x="0" y="11856"/>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2" y="3"/>
            <a:ext cx="5440835"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l" defTabSz="966809">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9041" y="3"/>
            <a:ext cx="1525023"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r" defTabSz="966809">
              <a:defRPr sz="1300">
                <a:latin typeface="Times New Roman" panose="02020603050405020304" pitchFamily="18" charset="0"/>
              </a:defRPr>
            </a:lvl1pPr>
          </a:lstStyle>
          <a:p>
            <a:fld id="{B8DD1BC6-AC36-4FF9-8238-2532DC363B4C}" type="datetime3">
              <a:rPr lang="en-AU" altLang="zh-CN"/>
              <a:pPr/>
              <a:t>20 October, 2020</a:t>
            </a:fld>
            <a:endParaRPr lang="en-AU" altLang="zh-CN"/>
          </a:p>
        </p:txBody>
      </p:sp>
      <p:sp>
        <p:nvSpPr>
          <p:cNvPr id="6148" name="Rectangle 4"/>
          <p:cNvSpPr>
            <a:spLocks noGrp="1" noChangeArrowheads="1"/>
          </p:cNvSpPr>
          <p:nvPr>
            <p:ph type="ftr" sz="quarter" idx="2"/>
          </p:nvPr>
        </p:nvSpPr>
        <p:spPr bwMode="auto">
          <a:xfrm>
            <a:off x="2" y="9723441"/>
            <a:ext cx="5440835"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l" defTabSz="966809">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9041" y="9723441"/>
            <a:ext cx="1525023"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r" defTabSz="966809">
              <a:defRPr sz="1300" smtClean="0">
                <a:latin typeface="Times New Roman" panose="02020603050405020304" pitchFamily="18" charset="0"/>
              </a:defRPr>
            </a:lvl1pPr>
          </a:lstStyle>
          <a:p>
            <a:pPr>
              <a:defRPr/>
            </a:pPr>
            <a:fld id="{23AE3AA9-9C28-45C2-B088-304FC1BDB77A}" type="slidenum">
              <a:rPr lang="en-AU" altLang="zh-CN"/>
              <a:pPr>
                <a:defRPr/>
              </a:pPr>
              <a:t>‹#›</a:t>
            </a:fld>
            <a:endParaRPr lang="en-AU" altLang="zh-CN"/>
          </a:p>
        </p:txBody>
      </p:sp>
    </p:spTree>
    <p:extLst>
      <p:ext uri="{BB962C8B-B14F-4D97-AF65-F5344CB8AC3E}">
        <p14:creationId xmlns:p14="http://schemas.microsoft.com/office/powerpoint/2010/main" val="1486238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2" y="3"/>
            <a:ext cx="3078639"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l" defTabSz="966809">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5425" y="3"/>
            <a:ext cx="3078639"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r" defTabSz="966809">
              <a:defRPr sz="1300">
                <a:latin typeface="Times New Roman" panose="02020603050405020304" pitchFamily="18" charset="0"/>
              </a:defRPr>
            </a:lvl1pPr>
          </a:lstStyle>
          <a:p>
            <a:fld id="{4258AB47-D1CA-4C9D-800D-3A82B0415FE5}" type="datetime3">
              <a:rPr lang="en-AU" altLang="zh-CN"/>
              <a:pPr/>
              <a:t>20 October, 2020</a:t>
            </a:fld>
            <a:endParaRPr lang="en-AU" altLang="zh-CN"/>
          </a:p>
        </p:txBody>
      </p:sp>
      <p:sp>
        <p:nvSpPr>
          <p:cNvPr id="4100" name="Rectangle 4"/>
          <p:cNvSpPr>
            <a:spLocks noGrp="1" noRot="1" noChangeAspect="1" noChangeArrowheads="1" noTextEdit="1"/>
          </p:cNvSpPr>
          <p:nvPr>
            <p:ph type="sldImg" idx="2"/>
          </p:nvPr>
        </p:nvSpPr>
        <p:spPr bwMode="auto">
          <a:xfrm>
            <a:off x="995363" y="768350"/>
            <a:ext cx="5113337"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786" y="4862515"/>
            <a:ext cx="5210493" cy="4603750"/>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198" name="Rectangle 6"/>
          <p:cNvSpPr>
            <a:spLocks noGrp="1" noChangeArrowheads="1"/>
          </p:cNvSpPr>
          <p:nvPr>
            <p:ph type="ftr" sz="quarter" idx="4"/>
          </p:nvPr>
        </p:nvSpPr>
        <p:spPr bwMode="auto">
          <a:xfrm>
            <a:off x="2" y="9723441"/>
            <a:ext cx="3078639"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l" defTabSz="966809">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5425" y="9723441"/>
            <a:ext cx="3078639"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r" defTabSz="966809">
              <a:defRPr sz="1300" smtClean="0">
                <a:latin typeface="Times New Roman" panose="02020603050405020304" pitchFamily="18" charset="0"/>
              </a:defRPr>
            </a:lvl1pPr>
          </a:lstStyle>
          <a:p>
            <a:pPr>
              <a:defRPr/>
            </a:pPr>
            <a:fld id="{3354F750-5522-44CC-9813-BC2734012842}" type="slidenum">
              <a:rPr lang="en-AU" altLang="zh-CN"/>
              <a:pPr>
                <a:defRPr/>
              </a:pPr>
              <a:t>‹#›</a:t>
            </a:fld>
            <a:endParaRPr lang="en-AU" altLang="zh-CN"/>
          </a:p>
        </p:txBody>
      </p:sp>
    </p:spTree>
    <p:extLst>
      <p:ext uri="{BB962C8B-B14F-4D97-AF65-F5344CB8AC3E}">
        <p14:creationId xmlns:p14="http://schemas.microsoft.com/office/powerpoint/2010/main" val="9580689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ACB730E-DC5C-438E-B773-870305A4655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7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F164723-89EA-402F-8AA8-FA9655CB0175}" type="slidenum">
              <a:rPr lang="en-AU" altLang="zh-CN" sz="1300">
                <a:latin typeface="Times New Roman" panose="02020603050405020304" pitchFamily="18" charset="0"/>
              </a:rPr>
              <a:pPr algn="r"/>
              <a:t>1</a:t>
            </a:fld>
            <a:endParaRPr lang="en-AU" altLang="zh-CN" sz="1300">
              <a:latin typeface="Times New Roman" panose="02020603050405020304" pitchFamily="18" charset="0"/>
            </a:endParaRPr>
          </a:p>
        </p:txBody>
      </p:sp>
      <p:sp>
        <p:nvSpPr>
          <p:cNvPr id="7174" name="Rectangle 2"/>
          <p:cNvSpPr>
            <a:spLocks noGrp="1" noRot="1" noChangeAspect="1" noChangeArrowheads="1" noTextEdit="1"/>
          </p:cNvSpPr>
          <p:nvPr>
            <p:ph type="sldImg"/>
          </p:nvPr>
        </p:nvSpPr>
        <p:spPr>
          <a:ln/>
        </p:spPr>
      </p:sp>
      <p:sp>
        <p:nvSpPr>
          <p:cNvPr id="7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23658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尝试“脑补”运行一段小程序</a:t>
            </a:r>
            <a:endParaRPr lang="en-US" altLang="zh-CN" dirty="0"/>
          </a:p>
          <a:p>
            <a:r>
              <a:rPr lang="zh-CN" altLang="en-US" dirty="0"/>
              <a:t>将上述数据字段，在数据通路中标出</a:t>
            </a:r>
            <a:endParaRPr lang="en-US" altLang="zh-CN"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10</a:t>
            </a:fld>
            <a:endParaRPr lang="en-AU" altLang="zh-CN"/>
          </a:p>
        </p:txBody>
      </p:sp>
    </p:spTree>
    <p:extLst>
      <p:ext uri="{BB962C8B-B14F-4D97-AF65-F5344CB8AC3E}">
        <p14:creationId xmlns:p14="http://schemas.microsoft.com/office/powerpoint/2010/main" val="17732247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2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CD2B4B6-BC00-492E-998E-528F8238066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62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2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9A625F-DF00-40BE-AD29-65C1E4474A01}" type="slidenum">
              <a:rPr lang="en-AU" altLang="zh-CN" sz="1300">
                <a:latin typeface="Times New Roman" panose="02020603050405020304" pitchFamily="18" charset="0"/>
              </a:rPr>
              <a:pPr algn="r"/>
              <a:t>100</a:t>
            </a:fld>
            <a:endParaRPr lang="en-AU" altLang="zh-CN" sz="1300">
              <a:latin typeface="Times New Roman" panose="02020603050405020304" pitchFamily="18" charset="0"/>
            </a:endParaRPr>
          </a:p>
        </p:txBody>
      </p:sp>
      <p:sp>
        <p:nvSpPr>
          <p:cNvPr id="162822" name="Rectangle 2"/>
          <p:cNvSpPr>
            <a:spLocks noGrp="1" noRot="1" noChangeAspect="1" noChangeArrowheads="1" noTextEdit="1"/>
          </p:cNvSpPr>
          <p:nvPr>
            <p:ph type="sldImg"/>
          </p:nvPr>
        </p:nvSpPr>
        <p:spPr>
          <a:ln/>
        </p:spPr>
      </p:sp>
      <p:sp>
        <p:nvSpPr>
          <p:cNvPr id="162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前面的</a:t>
            </a:r>
            <a:r>
              <a:rPr lang="en-US" altLang="zh-CN" dirty="0"/>
              <a:t>R</a:t>
            </a:r>
            <a:r>
              <a:rPr lang="zh-CN" altLang="en-US" dirty="0"/>
              <a:t>型指令无须阻塞，全部通过旁路可以解决</a:t>
            </a:r>
            <a:endParaRPr lang="en-US" altLang="zh-CN" dirty="0"/>
          </a:p>
          <a:p>
            <a:r>
              <a:rPr lang="zh-CN" altLang="en-US" dirty="0"/>
              <a:t>现在讨论取数（存入寄存器</a:t>
            </a:r>
            <a:r>
              <a:rPr lang="en-US" altLang="zh-CN" dirty="0" err="1"/>
              <a:t>rt</a:t>
            </a:r>
            <a:r>
              <a:rPr lang="zh-CN" altLang="en-US" dirty="0"/>
              <a:t>）与使用（寄存器</a:t>
            </a:r>
            <a:r>
              <a:rPr lang="en-US" altLang="zh-CN" dirty="0" err="1"/>
              <a:t>rs</a:t>
            </a:r>
            <a:r>
              <a:rPr lang="en-US" altLang="zh-CN" dirty="0"/>
              <a:t>/</a:t>
            </a:r>
            <a:r>
              <a:rPr lang="en-US" altLang="zh-CN" dirty="0" err="1"/>
              <a:t>rt</a:t>
            </a:r>
            <a:r>
              <a:rPr lang="zh-CN" altLang="en-US" dirty="0"/>
              <a:t>）相同时的冒险</a:t>
            </a:r>
            <a:r>
              <a:rPr lang="en-US" altLang="zh-CN" dirty="0"/>
              <a:t>(</a:t>
            </a:r>
            <a:r>
              <a:rPr lang="zh-CN" altLang="en-US"/>
              <a:t>即便加了直接通路，仍然会有冒险</a:t>
            </a:r>
            <a:r>
              <a:rPr lang="en-US" altLang="zh-CN"/>
              <a:t>)</a:t>
            </a:r>
            <a:endParaRPr lang="en-US" altLang="zh-CN" dirty="0"/>
          </a:p>
          <a:p>
            <a:endParaRPr lang="en-US" altLang="zh-CN" dirty="0"/>
          </a:p>
          <a:p>
            <a:r>
              <a:rPr lang="zh-CN" altLang="en-US" dirty="0"/>
              <a:t>前面的前推实际上的（“数据产生时机）和（数据使用时机）并未违反因果关系，</a:t>
            </a:r>
            <a:endParaRPr lang="en-US" altLang="zh-CN" dirty="0"/>
          </a:p>
          <a:p>
            <a:r>
              <a:rPr lang="zh-CN" altLang="en-US" dirty="0"/>
              <a:t>但是此处的</a:t>
            </a:r>
            <a:r>
              <a:rPr lang="en-US" altLang="zh-CN" dirty="0" err="1"/>
              <a:t>lw</a:t>
            </a:r>
            <a:r>
              <a:rPr lang="zh-CN" altLang="en-US" dirty="0"/>
              <a:t>指令与后续的指令之间已经违反了因果关系，只能推迟到保持因果关系</a:t>
            </a:r>
            <a:endParaRPr lang="en-US" altLang="zh-CN" dirty="0"/>
          </a:p>
        </p:txBody>
      </p:sp>
    </p:spTree>
    <p:extLst>
      <p:ext uri="{BB962C8B-B14F-4D97-AF65-F5344CB8AC3E}">
        <p14:creationId xmlns:p14="http://schemas.microsoft.com/office/powerpoint/2010/main" val="3269845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EDA696-EC84-46CF-A3F3-C6A097E1271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8BED160-EBFC-440F-84ED-8222F4C5991D}" type="slidenum">
              <a:rPr lang="en-AU" altLang="zh-CN" sz="1300">
                <a:latin typeface="Times New Roman" panose="02020603050405020304" pitchFamily="18" charset="0"/>
              </a:rPr>
              <a:pPr algn="r"/>
              <a:t>101</a:t>
            </a:fld>
            <a:endParaRPr lang="en-AU" altLang="zh-CN" sz="1300">
              <a:latin typeface="Times New Roman" panose="02020603050405020304"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lw</a:t>
            </a:r>
            <a:r>
              <a:rPr lang="zh-CN" altLang="en-US" dirty="0"/>
              <a:t>指令进入到</a:t>
            </a:r>
            <a:r>
              <a:rPr lang="en-US" altLang="zh-CN" dirty="0"/>
              <a:t>ID/EX</a:t>
            </a:r>
            <a:r>
              <a:rPr lang="zh-CN" altLang="en-US" dirty="0"/>
              <a:t>阶段，而</a:t>
            </a:r>
            <a:endParaRPr lang="en-US" altLang="zh-CN" dirty="0"/>
          </a:p>
          <a:p>
            <a:r>
              <a:rPr lang="zh-CN" altLang="en-US" dirty="0"/>
              <a:t>后面的使用指令还处于</a:t>
            </a:r>
            <a:r>
              <a:rPr lang="en-US" altLang="zh-CN" dirty="0"/>
              <a:t>IF/ID</a:t>
            </a:r>
            <a:r>
              <a:rPr lang="zh-CN" altLang="en-US" dirty="0"/>
              <a:t>阶段即可以开始判定</a:t>
            </a:r>
            <a:endParaRPr lang="en-US" altLang="zh-CN" dirty="0"/>
          </a:p>
          <a:p>
            <a:endParaRPr lang="en-US" altLang="zh-CN" dirty="0"/>
          </a:p>
          <a:p>
            <a:r>
              <a:rPr lang="zh-CN" altLang="en-US" dirty="0"/>
              <a:t>最早可以在：</a:t>
            </a:r>
            <a:endParaRPr lang="en-US" altLang="zh-CN" dirty="0"/>
          </a:p>
          <a:p>
            <a:r>
              <a:rPr lang="zh-CN" altLang="en-US" dirty="0"/>
              <a:t>前一条指令执行到</a:t>
            </a:r>
            <a:r>
              <a:rPr lang="en-US" altLang="zh-CN" dirty="0"/>
              <a:t>EX</a:t>
            </a:r>
            <a:r>
              <a:rPr lang="zh-CN" altLang="en-US" dirty="0"/>
              <a:t>阶段（已更新</a:t>
            </a:r>
            <a:r>
              <a:rPr lang="en-US" altLang="zh-CN" dirty="0"/>
              <a:t>ID/EX</a:t>
            </a:r>
            <a:r>
              <a:rPr lang="zh-CN" altLang="en-US" dirty="0"/>
              <a:t>，已经知道指令是</a:t>
            </a:r>
            <a:r>
              <a:rPr lang="en-US" altLang="zh-CN" dirty="0" err="1"/>
              <a:t>lw</a:t>
            </a:r>
            <a:r>
              <a:rPr lang="zh-CN" altLang="en-US" dirty="0"/>
              <a:t>及要写的寄存器）</a:t>
            </a:r>
            <a:endParaRPr lang="en-US" altLang="zh-CN" dirty="0"/>
          </a:p>
          <a:p>
            <a:r>
              <a:rPr lang="zh-CN" altLang="en-US" dirty="0"/>
              <a:t>后一条指令执行到</a:t>
            </a:r>
            <a:r>
              <a:rPr lang="en-US" altLang="zh-CN" dirty="0"/>
              <a:t>ID</a:t>
            </a:r>
            <a:r>
              <a:rPr lang="zh-CN" altLang="en-US" dirty="0"/>
              <a:t>阶段（已更新</a:t>
            </a:r>
            <a:r>
              <a:rPr lang="en-US" altLang="zh-CN" dirty="0"/>
              <a:t>IF/ID</a:t>
            </a:r>
            <a:r>
              <a:rPr lang="zh-CN" altLang="en-US" dirty="0"/>
              <a:t>）</a:t>
            </a:r>
            <a:endParaRPr lang="en-US" altLang="zh-CN" dirty="0"/>
          </a:p>
        </p:txBody>
      </p:sp>
    </p:spTree>
    <p:extLst>
      <p:ext uri="{BB962C8B-B14F-4D97-AF65-F5344CB8AC3E}">
        <p14:creationId xmlns:p14="http://schemas.microsoft.com/office/powerpoint/2010/main" val="3372141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6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47E58F-AEE1-41BF-959B-C55465222DC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66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6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812358-AF0C-485F-BCE1-91594DE57A7A}" type="slidenum">
              <a:rPr lang="en-AU" altLang="zh-CN" sz="1300">
                <a:latin typeface="Times New Roman" panose="02020603050405020304" pitchFamily="18" charset="0"/>
              </a:rPr>
              <a:pPr algn="r"/>
              <a:t>102</a:t>
            </a:fld>
            <a:endParaRPr lang="en-AU" altLang="zh-CN" sz="1300">
              <a:latin typeface="Times New Roman" panose="02020603050405020304" pitchFamily="18" charset="0"/>
            </a:endParaRPr>
          </a:p>
        </p:txBody>
      </p:sp>
      <p:sp>
        <p:nvSpPr>
          <p:cNvPr id="166918" name="Rectangle 2"/>
          <p:cNvSpPr>
            <a:spLocks noGrp="1" noRot="1" noChangeAspect="1" noChangeArrowheads="1" noTextEdit="1"/>
          </p:cNvSpPr>
          <p:nvPr>
            <p:ph type="sldImg"/>
          </p:nvPr>
        </p:nvSpPr>
        <p:spPr>
          <a:ln/>
        </p:spPr>
      </p:sp>
      <p:sp>
        <p:nvSpPr>
          <p:cNvPr id="166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40110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8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46E7008-78B5-4EB4-8A7B-17077096B2C7}"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68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8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88BAC09-21FC-45F2-AB16-BDE4EB93D795}" type="slidenum">
              <a:rPr lang="en-AU" altLang="zh-CN" sz="1300">
                <a:latin typeface="Times New Roman" panose="02020603050405020304" pitchFamily="18" charset="0"/>
              </a:rPr>
              <a:pPr algn="r"/>
              <a:t>103</a:t>
            </a:fld>
            <a:endParaRPr lang="en-AU" altLang="zh-CN" sz="1300">
              <a:latin typeface="Times New Roman" panose="02020603050405020304" pitchFamily="18" charset="0"/>
            </a:endParaRPr>
          </a:p>
        </p:txBody>
      </p:sp>
      <p:sp>
        <p:nvSpPr>
          <p:cNvPr id="168966" name="Rectangle 2"/>
          <p:cNvSpPr>
            <a:spLocks noGrp="1" noRot="1" noChangeAspect="1" noChangeArrowheads="1" noTextEdit="1"/>
          </p:cNvSpPr>
          <p:nvPr>
            <p:ph type="sldImg"/>
          </p:nvPr>
        </p:nvSpPr>
        <p:spPr>
          <a:ln/>
        </p:spPr>
      </p:sp>
      <p:sp>
        <p:nvSpPr>
          <p:cNvPr id="168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4166249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3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FF34E93-1A75-4ABD-8D1E-01BD6F03155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73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3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CB03D49-E0EE-412A-AAD3-C3B9E300CB29}" type="slidenum">
              <a:rPr lang="en-AU" altLang="zh-CN" sz="1300">
                <a:latin typeface="Times New Roman" panose="02020603050405020304" pitchFamily="18" charset="0"/>
              </a:rPr>
              <a:pPr algn="r"/>
              <a:t>104</a:t>
            </a:fld>
            <a:endParaRPr lang="en-AU" altLang="zh-CN" sz="1300">
              <a:latin typeface="Times New Roman" panose="02020603050405020304" pitchFamily="18" charset="0"/>
            </a:endParaRPr>
          </a:p>
        </p:txBody>
      </p:sp>
      <p:sp>
        <p:nvSpPr>
          <p:cNvPr id="173062" name="Rectangle 2"/>
          <p:cNvSpPr>
            <a:spLocks noGrp="1" noRot="1" noChangeAspect="1" noChangeArrowheads="1" noTextEdit="1"/>
          </p:cNvSpPr>
          <p:nvPr>
            <p:ph type="sldImg"/>
          </p:nvPr>
        </p:nvSpPr>
        <p:spPr>
          <a:ln/>
        </p:spPr>
      </p:sp>
      <p:sp>
        <p:nvSpPr>
          <p:cNvPr id="173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PCwrite</a:t>
            </a:r>
            <a:r>
              <a:rPr lang="zh-CN" altLang="en-US" dirty="0"/>
              <a:t>：当需要阻塞停顿时，</a:t>
            </a:r>
            <a:r>
              <a:rPr lang="en-US" altLang="zh-CN" dirty="0"/>
              <a:t>PC</a:t>
            </a:r>
            <a:r>
              <a:rPr lang="zh-CN" altLang="en-US" dirty="0"/>
              <a:t>保持不变，造成一次停顿</a:t>
            </a:r>
            <a:endParaRPr lang="en-US" altLang="zh-CN" dirty="0"/>
          </a:p>
          <a:p>
            <a:r>
              <a:rPr lang="en-US" altLang="zh-CN" dirty="0"/>
              <a:t>IF/Write</a:t>
            </a:r>
            <a:r>
              <a:rPr lang="zh-CN" altLang="en-US" dirty="0"/>
              <a:t>：当需要阻塞停顿时，不从</a:t>
            </a:r>
            <a:r>
              <a:rPr lang="en-US" altLang="zh-CN" dirty="0"/>
              <a:t>IM</a:t>
            </a:r>
            <a:r>
              <a:rPr lang="zh-CN" altLang="en-US" dirty="0"/>
              <a:t>取指令，因此将译码旧指令</a:t>
            </a:r>
            <a:endParaRPr lang="en-US" altLang="zh-CN" dirty="0"/>
          </a:p>
          <a:p>
            <a:r>
              <a:rPr lang="en-US" altLang="zh-CN" dirty="0"/>
              <a:t>control</a:t>
            </a:r>
            <a:r>
              <a:rPr lang="zh-CN" altLang="en-US" dirty="0"/>
              <a:t>的</a:t>
            </a:r>
            <a:r>
              <a:rPr lang="en-US" altLang="zh-CN" dirty="0"/>
              <a:t>MUX</a:t>
            </a:r>
            <a:r>
              <a:rPr lang="zh-CN" altLang="en-US" dirty="0"/>
              <a:t>信号：当需要阻塞停顿时，选择全</a:t>
            </a:r>
            <a:r>
              <a:rPr lang="en-US" altLang="zh-CN" dirty="0"/>
              <a:t>0</a:t>
            </a:r>
            <a:r>
              <a:rPr lang="zh-CN" altLang="en-US" dirty="0"/>
              <a:t>信号</a:t>
            </a:r>
            <a:endParaRPr lang="en-US" altLang="zh-CN" dirty="0"/>
          </a:p>
          <a:p>
            <a:endParaRPr lang="en-US" altLang="zh-CN" dirty="0"/>
          </a:p>
          <a:p>
            <a:r>
              <a:rPr lang="zh-CN" altLang="en-US" dirty="0"/>
              <a:t>阻塞判定的输入：图中两条红色箭头</a:t>
            </a:r>
            <a:endParaRPr lang="en-US" altLang="zh-CN" dirty="0"/>
          </a:p>
        </p:txBody>
      </p:sp>
    </p:spTree>
    <p:extLst>
      <p:ext uri="{BB962C8B-B14F-4D97-AF65-F5344CB8AC3E}">
        <p14:creationId xmlns:p14="http://schemas.microsoft.com/office/powerpoint/2010/main" val="6867301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105</a:t>
            </a:fld>
            <a:endParaRPr lang="en-AU" altLang="zh-CN"/>
          </a:p>
        </p:txBody>
      </p:sp>
    </p:spTree>
    <p:extLst>
      <p:ext uri="{BB962C8B-B14F-4D97-AF65-F5344CB8AC3E}">
        <p14:creationId xmlns:p14="http://schemas.microsoft.com/office/powerpoint/2010/main" val="620955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5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97509D1-AAE7-4789-86B2-9CC9BECD53D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75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5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7D53B6-A9B4-4D70-AD92-F37FDF261E0C}" type="slidenum">
              <a:rPr lang="en-AU" altLang="zh-CN" sz="1300">
                <a:latin typeface="Times New Roman" panose="02020603050405020304" pitchFamily="18" charset="0"/>
              </a:rPr>
              <a:pPr algn="r"/>
              <a:t>106</a:t>
            </a:fld>
            <a:endParaRPr lang="en-AU" altLang="zh-CN" sz="1300">
              <a:latin typeface="Times New Roman" panose="02020603050405020304" pitchFamily="18" charset="0"/>
            </a:endParaRPr>
          </a:p>
        </p:txBody>
      </p:sp>
      <p:sp>
        <p:nvSpPr>
          <p:cNvPr id="175110" name="Rectangle 2"/>
          <p:cNvSpPr>
            <a:spLocks noGrp="1" noRot="1" noChangeAspect="1" noChangeArrowheads="1" noTextEdit="1"/>
          </p:cNvSpPr>
          <p:nvPr>
            <p:ph type="sldImg"/>
          </p:nvPr>
        </p:nvSpPr>
        <p:spPr>
          <a:ln/>
        </p:spPr>
      </p:sp>
      <p:sp>
        <p:nvSpPr>
          <p:cNvPr id="175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6048606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7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5A6672D-61EB-4ABF-BEF3-D2E4E4C09CB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77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7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79EF251-30DB-46DA-B66A-CD7D37461746}" type="slidenum">
              <a:rPr lang="en-AU" altLang="zh-CN" sz="1300">
                <a:latin typeface="Times New Roman" panose="02020603050405020304" pitchFamily="18" charset="0"/>
              </a:rPr>
              <a:pPr algn="r"/>
              <a:t>107</a:t>
            </a:fld>
            <a:endParaRPr lang="en-AU" altLang="zh-CN" sz="1300">
              <a:latin typeface="Times New Roman" panose="02020603050405020304" pitchFamily="18" charset="0"/>
            </a:endParaRPr>
          </a:p>
        </p:txBody>
      </p:sp>
      <p:sp>
        <p:nvSpPr>
          <p:cNvPr id="177158" name="Rectangle 2"/>
          <p:cNvSpPr>
            <a:spLocks noGrp="1" noRot="1" noChangeAspect="1" noChangeArrowheads="1" noTextEdit="1"/>
          </p:cNvSpPr>
          <p:nvPr>
            <p:ph type="sldImg"/>
          </p:nvPr>
        </p:nvSpPr>
        <p:spPr>
          <a:ln/>
        </p:spPr>
      </p:sp>
      <p:sp>
        <p:nvSpPr>
          <p:cNvPr id="177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讲解指令进入流水的过程，逐个周期进行。</a:t>
            </a:r>
            <a:endParaRPr lang="en-US" altLang="zh-CN" dirty="0"/>
          </a:p>
          <a:p>
            <a:endParaRPr lang="en-US" altLang="zh-CN" dirty="0"/>
          </a:p>
          <a:p>
            <a:r>
              <a:rPr lang="zh-CN" altLang="en-US" dirty="0"/>
              <a:t>前面的冒险是算术运算和数据传输中的冒险</a:t>
            </a:r>
            <a:endParaRPr lang="en-US" altLang="zh-CN" dirty="0"/>
          </a:p>
          <a:p>
            <a:endParaRPr lang="en-US" altLang="zh-CN" dirty="0"/>
          </a:p>
          <a:p>
            <a:r>
              <a:rPr lang="zh-CN" altLang="en-US" dirty="0"/>
              <a:t>控制／分支冒险比数据冒险要少</a:t>
            </a:r>
            <a:endParaRPr lang="en-US" altLang="zh-CN" dirty="0"/>
          </a:p>
          <a:p>
            <a:endParaRPr lang="en-US" altLang="zh-CN" dirty="0"/>
          </a:p>
          <a:p>
            <a:r>
              <a:rPr lang="zh-CN" altLang="en-US" dirty="0"/>
              <a:t>分支在</a:t>
            </a:r>
            <a:r>
              <a:rPr lang="en-US" altLang="zh-CN" dirty="0"/>
              <a:t>EX</a:t>
            </a:r>
            <a:r>
              <a:rPr lang="zh-CN" altLang="en-US" dirty="0"/>
              <a:t>级计算跳转目标和条件标志，在</a:t>
            </a:r>
            <a:r>
              <a:rPr lang="en-US" altLang="zh-CN" dirty="0"/>
              <a:t>MEM</a:t>
            </a:r>
            <a:r>
              <a:rPr lang="zh-CN" altLang="en-US" dirty="0"/>
              <a:t>级才能完成分支判决（从</a:t>
            </a:r>
            <a:r>
              <a:rPr lang="en-US" altLang="zh-CN" dirty="0"/>
              <a:t>40</a:t>
            </a:r>
            <a:r>
              <a:rPr lang="zh-CN" altLang="en-US" dirty="0"/>
              <a:t>跳转到</a:t>
            </a:r>
            <a:r>
              <a:rPr lang="en-US" altLang="zh-CN" dirty="0"/>
              <a:t>70</a:t>
            </a:r>
            <a:r>
              <a:rPr lang="zh-CN" altLang="en-US" dirty="0"/>
              <a:t>语句）</a:t>
            </a:r>
            <a:endParaRPr lang="en-US" altLang="zh-CN" dirty="0"/>
          </a:p>
          <a:p>
            <a:endParaRPr lang="en-US" altLang="zh-CN" dirty="0"/>
          </a:p>
          <a:p>
            <a:r>
              <a:rPr lang="zh-CN" altLang="en-US" dirty="0"/>
              <a:t>中间的三条指令都还没有修改寄存器或内存中的值，直接丢弃即可（无需任何恢复工作）</a:t>
            </a:r>
            <a:endParaRPr lang="en-US" altLang="zh-CN" dirty="0"/>
          </a:p>
          <a:p>
            <a:endParaRPr lang="en-US" altLang="zh-CN" dirty="0"/>
          </a:p>
          <a:p>
            <a:r>
              <a:rPr lang="zh-CN" altLang="en-US" dirty="0"/>
              <a:t>如果不分支，则性能没有任何损失</a:t>
            </a:r>
            <a:endParaRPr lang="en-US" altLang="zh-CN" dirty="0"/>
          </a:p>
          <a:p>
            <a:r>
              <a:rPr lang="zh-CN" altLang="en-US" dirty="0"/>
              <a:t>如果分支发生，则有</a:t>
            </a:r>
            <a:r>
              <a:rPr lang="en-US" altLang="zh-CN" dirty="0"/>
              <a:t>3</a:t>
            </a:r>
            <a:r>
              <a:rPr lang="zh-CN" altLang="en-US" dirty="0"/>
              <a:t>个周期的损失</a:t>
            </a:r>
            <a:endParaRPr lang="en-US" altLang="zh-CN" dirty="0"/>
          </a:p>
          <a:p>
            <a:endParaRPr lang="en-US" altLang="zh-CN" dirty="0"/>
          </a:p>
          <a:p>
            <a:r>
              <a:rPr lang="zh-CN" altLang="en-US" dirty="0"/>
              <a:t>这里实际上就是课本</a:t>
            </a:r>
            <a:r>
              <a:rPr lang="en-US" altLang="zh-CN" dirty="0"/>
              <a:t>4.8.1</a:t>
            </a:r>
            <a:r>
              <a:rPr lang="zh-CN" altLang="en-US" dirty="0"/>
              <a:t>所说的“假定不发生分支”，因此需要停顿</a:t>
            </a:r>
            <a:r>
              <a:rPr lang="en-US" altLang="zh-CN" dirty="0"/>
              <a:t>——</a:t>
            </a:r>
            <a:r>
              <a:rPr lang="zh-CN" altLang="en-US" dirty="0"/>
              <a:t>停顿方法？？同学回答，提示前面的阻塞。区别于前面的单挑指令的阻塞。</a:t>
            </a:r>
            <a:endParaRPr lang="en-US" altLang="zh-CN" dirty="0"/>
          </a:p>
        </p:txBody>
      </p:sp>
    </p:spTree>
    <p:extLst>
      <p:ext uri="{BB962C8B-B14F-4D97-AF65-F5344CB8AC3E}">
        <p14:creationId xmlns:p14="http://schemas.microsoft.com/office/powerpoint/2010/main" val="1199952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167D25-658A-4E6F-84F3-B6BE48C0E72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C2852A-A143-4258-97CD-650101F16E77}" type="slidenum">
              <a:rPr lang="en-AU" altLang="zh-CN" sz="1300">
                <a:latin typeface="Times New Roman" panose="02020603050405020304" pitchFamily="18" charset="0"/>
              </a:rPr>
              <a:pPr algn="r"/>
              <a:t>108</a:t>
            </a:fld>
            <a:endParaRPr lang="en-AU" altLang="zh-CN"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为了将三个周期的损失减小，可以提前获得分支目的地址（新</a:t>
            </a:r>
            <a:r>
              <a:rPr lang="en-US" altLang="zh-CN" dirty="0"/>
              <a:t>PC</a:t>
            </a:r>
            <a:r>
              <a:rPr lang="zh-CN" altLang="en-US" dirty="0"/>
              <a:t>）</a:t>
            </a:r>
            <a:endParaRPr lang="en-US" altLang="zh-CN" dirty="0"/>
          </a:p>
          <a:p>
            <a:endParaRPr lang="en-US" altLang="zh-CN" dirty="0"/>
          </a:p>
          <a:p>
            <a:r>
              <a:rPr lang="zh-CN" altLang="en-US" dirty="0"/>
              <a:t>用图</a:t>
            </a:r>
            <a:r>
              <a:rPr lang="en-US" altLang="zh-CN" dirty="0"/>
              <a:t>4-51</a:t>
            </a:r>
            <a:r>
              <a:rPr lang="zh-CN" altLang="en-US" dirty="0"/>
              <a:t>展示原来的分支决策时机，此时在</a:t>
            </a:r>
            <a:r>
              <a:rPr lang="en-US" altLang="zh-CN" dirty="0"/>
              <a:t>EX</a:t>
            </a:r>
            <a:r>
              <a:rPr lang="zh-CN" altLang="en-US" dirty="0"/>
              <a:t>决策，所需的操作数旁路的话只需要前一条指令的</a:t>
            </a:r>
            <a:r>
              <a:rPr lang="en-US" altLang="zh-CN" dirty="0"/>
              <a:t>MEM</a:t>
            </a:r>
            <a:r>
              <a:rPr lang="zh-CN" altLang="en-US" dirty="0"/>
              <a:t>级（</a:t>
            </a:r>
            <a:r>
              <a:rPr lang="en-US" altLang="zh-CN" dirty="0"/>
              <a:t>EX/MEM</a:t>
            </a:r>
            <a:r>
              <a:rPr lang="zh-CN" altLang="en-US" dirty="0"/>
              <a:t>）</a:t>
            </a:r>
            <a:endParaRPr lang="en-US" altLang="zh-CN" dirty="0"/>
          </a:p>
          <a:p>
            <a:endParaRPr lang="en-US" altLang="zh-CN" dirty="0"/>
          </a:p>
          <a:p>
            <a:r>
              <a:rPr lang="zh-CN" altLang="en-US" dirty="0"/>
              <a:t>这里所需的额外电路，在后面有图例解释出现的情况，但是需要自己完成设计</a:t>
            </a:r>
            <a:endParaRPr lang="en-US" altLang="zh-CN" dirty="0"/>
          </a:p>
          <a:p>
            <a:endParaRPr lang="en-US" altLang="zh-CN" dirty="0"/>
          </a:p>
          <a:p>
            <a:r>
              <a:rPr lang="en-US" altLang="zh-CN" dirty="0" err="1"/>
              <a:t>Beq</a:t>
            </a:r>
            <a:r>
              <a:rPr lang="zh-CN" altLang="en-US" dirty="0"/>
              <a:t>所需的数据，如果需要前面的指令提供，那么需要前推（后面的数据通路却并未实现该功能）</a:t>
            </a:r>
            <a:endParaRPr lang="en-US" altLang="zh-CN" dirty="0"/>
          </a:p>
        </p:txBody>
      </p:sp>
    </p:spTree>
    <p:extLst>
      <p:ext uri="{BB962C8B-B14F-4D97-AF65-F5344CB8AC3E}">
        <p14:creationId xmlns:p14="http://schemas.microsoft.com/office/powerpoint/2010/main" val="698014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167D25-658A-4E6F-84F3-B6BE48C0E72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C2852A-A143-4258-97CD-650101F16E77}" type="slidenum">
              <a:rPr lang="en-AU" altLang="zh-CN" sz="1300">
                <a:latin typeface="Times New Roman" panose="02020603050405020304" pitchFamily="18" charset="0"/>
              </a:rPr>
              <a:pPr algn="r"/>
              <a:t>109</a:t>
            </a:fld>
            <a:endParaRPr lang="en-AU" altLang="zh-CN"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为了将三个周期的损失减小，可以提前获得分支目的地址（新</a:t>
            </a:r>
            <a:r>
              <a:rPr lang="en-US" altLang="zh-CN" dirty="0"/>
              <a:t>PC</a:t>
            </a:r>
            <a:r>
              <a:rPr lang="zh-CN" altLang="en-US" dirty="0"/>
              <a:t>）</a:t>
            </a:r>
            <a:endParaRPr lang="en-US" altLang="zh-CN" dirty="0"/>
          </a:p>
          <a:p>
            <a:endParaRPr lang="en-US" altLang="zh-CN" dirty="0"/>
          </a:p>
          <a:p>
            <a:r>
              <a:rPr lang="zh-CN" altLang="en-US" dirty="0"/>
              <a:t>用图</a:t>
            </a:r>
            <a:r>
              <a:rPr lang="en-US" altLang="zh-CN" dirty="0"/>
              <a:t>4-51</a:t>
            </a:r>
            <a:r>
              <a:rPr lang="zh-CN" altLang="en-US" dirty="0"/>
              <a:t>展示原来的分支决策时机</a:t>
            </a:r>
            <a:endParaRPr lang="en-US" altLang="zh-CN" dirty="0"/>
          </a:p>
        </p:txBody>
      </p:sp>
    </p:spTree>
    <p:extLst>
      <p:ext uri="{BB962C8B-B14F-4D97-AF65-F5344CB8AC3E}">
        <p14:creationId xmlns:p14="http://schemas.microsoft.com/office/powerpoint/2010/main" val="396748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BEEE1AD-0A3C-4936-AA48-0422521C741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9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0793F60-1842-4295-A7E0-7388A2ECBF1B}" type="slidenum">
              <a:rPr lang="en-AU" altLang="zh-CN" sz="1300">
                <a:latin typeface="Times New Roman" panose="02020603050405020304" pitchFamily="18" charset="0"/>
              </a:rPr>
              <a:pPr algn="r"/>
              <a:t>11</a:t>
            </a:fld>
            <a:endParaRPr lang="en-AU" altLang="zh-CN" sz="1300">
              <a:latin typeface="Times New Roman" panose="02020603050405020304" pitchFamily="18" charset="0"/>
            </a:endParaRPr>
          </a:p>
        </p:txBody>
      </p:sp>
      <p:sp>
        <p:nvSpPr>
          <p:cNvPr id="19462" name="Rectangle 2"/>
          <p:cNvSpPr>
            <a:spLocks noGrp="1" noRot="1" noChangeAspect="1" noChangeArrowheads="1" noTextEdit="1"/>
          </p:cNvSpPr>
          <p:nvPr>
            <p:ph type="sldImg"/>
          </p:nvPr>
        </p:nvSpPr>
        <p:spPr>
          <a:ln/>
        </p:spPr>
      </p:sp>
      <p:sp>
        <p:nvSpPr>
          <p:cNvPr id="19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ALU</a:t>
            </a:r>
            <a:r>
              <a:rPr lang="zh-CN" altLang="en-US" dirty="0"/>
              <a:t>的</a:t>
            </a:r>
            <a:r>
              <a:rPr lang="en-US" altLang="zh-CN" dirty="0"/>
              <a:t>MUX</a:t>
            </a:r>
            <a:r>
              <a:rPr lang="zh-CN" altLang="en-US" dirty="0"/>
              <a:t>：算术逻辑运算使用来自寄存器的值，立即数加法则使用指令中的立即数</a:t>
            </a:r>
            <a:endParaRPr lang="en-US" altLang="zh-CN" dirty="0"/>
          </a:p>
          <a:p>
            <a:r>
              <a:rPr lang="en-US" altLang="zh-CN" dirty="0" err="1"/>
              <a:t>RegFile</a:t>
            </a:r>
            <a:r>
              <a:rPr lang="zh-CN" altLang="en-US" dirty="0"/>
              <a:t>的</a:t>
            </a:r>
            <a:r>
              <a:rPr lang="en-US" altLang="zh-CN" dirty="0"/>
              <a:t>Data</a:t>
            </a:r>
            <a:r>
              <a:rPr lang="zh-CN" altLang="en-US" dirty="0"/>
              <a:t>端</a:t>
            </a:r>
            <a:r>
              <a:rPr lang="en-US" altLang="zh-CN" dirty="0"/>
              <a:t>MUX</a:t>
            </a:r>
            <a:r>
              <a:rPr lang="zh-CN" altLang="en-US" dirty="0"/>
              <a:t>：取字指令时用内存来源；算术逻辑指令时使用</a:t>
            </a:r>
            <a:r>
              <a:rPr lang="en-US" altLang="zh-CN" dirty="0"/>
              <a:t>ALU</a:t>
            </a:r>
            <a:r>
              <a:rPr lang="zh-CN" altLang="en-US" dirty="0"/>
              <a:t>来源</a:t>
            </a:r>
            <a:endParaRPr lang="en-US" altLang="zh-CN" dirty="0"/>
          </a:p>
          <a:p>
            <a:r>
              <a:rPr lang="en-US" altLang="zh-CN" dirty="0"/>
              <a:t>PC</a:t>
            </a:r>
            <a:r>
              <a:rPr lang="zh-CN" altLang="en-US" dirty="0"/>
              <a:t>部件的</a:t>
            </a:r>
            <a:r>
              <a:rPr lang="en-US" altLang="zh-CN" dirty="0"/>
              <a:t>MUX</a:t>
            </a:r>
            <a:r>
              <a:rPr lang="zh-CN" altLang="en-US" dirty="0"/>
              <a:t>：顺序执行时使用</a:t>
            </a:r>
            <a:r>
              <a:rPr lang="en-US" altLang="zh-CN" dirty="0"/>
              <a:t>PC+4</a:t>
            </a:r>
            <a:r>
              <a:rPr lang="zh-CN" altLang="en-US" dirty="0"/>
              <a:t>，否则使用</a:t>
            </a:r>
            <a:r>
              <a:rPr lang="en-US" altLang="zh-CN" dirty="0"/>
              <a:t>PC+4+</a:t>
            </a:r>
            <a:r>
              <a:rPr lang="zh-CN" altLang="en-US" dirty="0"/>
              <a:t>相对偏移</a:t>
            </a:r>
            <a:endParaRPr lang="en-US" altLang="zh-CN" dirty="0"/>
          </a:p>
          <a:p>
            <a:endParaRPr lang="en-US" altLang="zh-CN" dirty="0"/>
          </a:p>
          <a:p>
            <a:r>
              <a:rPr lang="zh-CN" altLang="en-US" dirty="0"/>
              <a:t>处理上述三个</a:t>
            </a:r>
            <a:r>
              <a:rPr lang="en-US" altLang="zh-CN" dirty="0"/>
              <a:t>MUX</a:t>
            </a:r>
            <a:r>
              <a:rPr lang="zh-CN" altLang="en-US" dirty="0"/>
              <a:t>的控制信号外：</a:t>
            </a:r>
            <a:endParaRPr lang="en-US" altLang="zh-CN" dirty="0"/>
          </a:p>
          <a:p>
            <a:r>
              <a:rPr lang="zh-CN" altLang="en-US" dirty="0"/>
              <a:t>寄存器文件在第二步是读，在算术逻辑和取字指令的第三步是</a:t>
            </a:r>
            <a:r>
              <a:rPr lang="en-US" altLang="zh-CN" dirty="0" err="1"/>
              <a:t>Regwrite</a:t>
            </a:r>
            <a:r>
              <a:rPr lang="zh-CN" altLang="en-US" dirty="0"/>
              <a:t>写操作；</a:t>
            </a:r>
            <a:endParaRPr lang="en-US" altLang="zh-CN" dirty="0"/>
          </a:p>
          <a:p>
            <a:r>
              <a:rPr lang="zh-CN" altLang="en-US" dirty="0"/>
              <a:t>内存分为读写操作；</a:t>
            </a:r>
            <a:endParaRPr lang="en-US" altLang="zh-CN" dirty="0"/>
          </a:p>
          <a:p>
            <a:r>
              <a:rPr lang="en-US" altLang="zh-CN" dirty="0"/>
              <a:t>ALU</a:t>
            </a:r>
            <a:r>
              <a:rPr lang="zh-CN" altLang="en-US" dirty="0"/>
              <a:t>根据算术逻辑操作不同而有不同的控制信号；</a:t>
            </a:r>
            <a:endParaRPr lang="en-US" altLang="zh-CN" dirty="0"/>
          </a:p>
          <a:p>
            <a:endParaRPr lang="en-US" altLang="zh-CN" dirty="0"/>
          </a:p>
          <a:p>
            <a:r>
              <a:rPr lang="en-US" altLang="zh-CN" dirty="0"/>
              <a:t>PC</a:t>
            </a:r>
            <a:r>
              <a:rPr lang="zh-CN" altLang="en-US" dirty="0"/>
              <a:t>部件的</a:t>
            </a:r>
            <a:r>
              <a:rPr lang="en-US" altLang="zh-CN" dirty="0"/>
              <a:t>MUX</a:t>
            </a:r>
            <a:r>
              <a:rPr lang="zh-CN" altLang="en-US" dirty="0"/>
              <a:t>控制信号：</a:t>
            </a:r>
            <a:r>
              <a:rPr lang="en-US" altLang="zh-CN" dirty="0" err="1"/>
              <a:t>Branch+Zero</a:t>
            </a:r>
            <a:endParaRPr lang="en-US" altLang="zh-CN" dirty="0"/>
          </a:p>
          <a:p>
            <a:r>
              <a:rPr lang="zh-CN" altLang="en-US" dirty="0"/>
              <a:t>提问：</a:t>
            </a:r>
            <a:endParaRPr lang="en-US" altLang="zh-CN" dirty="0"/>
          </a:p>
          <a:p>
            <a:r>
              <a:rPr lang="zh-CN" altLang="en-US" dirty="0"/>
              <a:t>三个</a:t>
            </a:r>
            <a:r>
              <a:rPr lang="en-US" altLang="zh-CN" dirty="0"/>
              <a:t>mux</a:t>
            </a:r>
            <a:r>
              <a:rPr lang="zh-CN" altLang="en-US" dirty="0"/>
              <a:t>的控制信号产生</a:t>
            </a:r>
            <a:endParaRPr lang="en-US" altLang="zh-CN" dirty="0"/>
          </a:p>
          <a:p>
            <a:r>
              <a:rPr lang="en-US" altLang="zh-CN" dirty="0"/>
              <a:t>ALU</a:t>
            </a:r>
            <a:r>
              <a:rPr lang="zh-CN" altLang="en-US" dirty="0"/>
              <a:t>的信号如何产生</a:t>
            </a:r>
            <a:endParaRPr lang="en-US" altLang="zh-CN" dirty="0"/>
          </a:p>
          <a:p>
            <a:r>
              <a:rPr lang="en-US" altLang="zh-CN" dirty="0" err="1"/>
              <a:t>RegWrite</a:t>
            </a:r>
            <a:r>
              <a:rPr lang="zh-CN" altLang="en-US" dirty="0"/>
              <a:t>什么时候有效</a:t>
            </a:r>
            <a:endParaRPr lang="en-US" altLang="zh-CN" dirty="0"/>
          </a:p>
          <a:p>
            <a:r>
              <a:rPr lang="en-US" altLang="zh-CN" dirty="0" err="1"/>
              <a:t>Memwirte</a:t>
            </a:r>
            <a:r>
              <a:rPr lang="zh-CN" altLang="en-US" dirty="0"/>
              <a:t>和</a:t>
            </a:r>
            <a:r>
              <a:rPr lang="en-US" altLang="zh-CN" dirty="0" err="1"/>
              <a:t>memread</a:t>
            </a:r>
            <a:r>
              <a:rPr lang="zh-CN" altLang="en-US" dirty="0"/>
              <a:t>什么时候有效？</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4592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1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FF59F94-2388-48E7-AD5E-57524C1F44A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81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1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11310EF-D076-4DE8-8407-1C2F37A3E53B}" type="slidenum">
              <a:rPr lang="en-AU" altLang="zh-CN" sz="1300">
                <a:latin typeface="Times New Roman" panose="02020603050405020304" pitchFamily="18" charset="0"/>
              </a:rPr>
              <a:pPr algn="r"/>
              <a:t>110</a:t>
            </a:fld>
            <a:endParaRPr lang="en-AU" altLang="zh-CN" sz="1300">
              <a:latin typeface="Times New Roman" panose="02020603050405020304" pitchFamily="18" charset="0"/>
            </a:endParaRPr>
          </a:p>
        </p:txBody>
      </p:sp>
      <p:sp>
        <p:nvSpPr>
          <p:cNvPr id="181254" name="Rectangle 2"/>
          <p:cNvSpPr>
            <a:spLocks noGrp="1" noRot="1" noChangeAspect="1" noChangeArrowheads="1" noTextEdit="1"/>
          </p:cNvSpPr>
          <p:nvPr>
            <p:ph type="sldImg"/>
          </p:nvPr>
        </p:nvSpPr>
        <p:spPr>
          <a:ln/>
        </p:spPr>
      </p:sp>
      <p:sp>
        <p:nvSpPr>
          <p:cNvPr id="181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图中未绘制比较器输入的旁路前推电路（以及所需的</a:t>
            </a:r>
            <a:r>
              <a:rPr lang="en-US" altLang="zh-CN" dirty="0"/>
              <a:t>MUX</a:t>
            </a:r>
            <a:r>
              <a:rPr lang="zh-CN" altLang="en-US" dirty="0"/>
              <a:t>和控制信号）</a:t>
            </a:r>
            <a:endParaRPr lang="en-US" altLang="zh-CN" dirty="0"/>
          </a:p>
          <a:p>
            <a:endParaRPr lang="en-US" altLang="zh-CN" dirty="0"/>
          </a:p>
          <a:p>
            <a:r>
              <a:rPr lang="zh-CN" altLang="en-US" dirty="0"/>
              <a:t>为了在</a:t>
            </a:r>
            <a:r>
              <a:rPr lang="en-US" altLang="zh-CN" dirty="0"/>
              <a:t>IF</a:t>
            </a:r>
            <a:r>
              <a:rPr lang="zh-CN" altLang="en-US" dirty="0"/>
              <a:t>清除指令（分支指令的修一条指令），增加了</a:t>
            </a:r>
            <a:r>
              <a:rPr lang="en-US" altLang="zh-CN" dirty="0" err="1"/>
              <a:t>IF.flush</a:t>
            </a:r>
            <a:r>
              <a:rPr lang="zh-CN" altLang="en-US" dirty="0"/>
              <a:t>控制信号，使得下一条指令虽然被</a:t>
            </a:r>
            <a:r>
              <a:rPr lang="en-US" altLang="zh-CN" dirty="0"/>
              <a:t>IF</a:t>
            </a:r>
            <a:r>
              <a:rPr lang="zh-CN" altLang="en-US" dirty="0"/>
              <a:t>，但是无法进入到</a:t>
            </a:r>
            <a:r>
              <a:rPr lang="en-US" altLang="zh-CN" dirty="0"/>
              <a:t>ID</a:t>
            </a:r>
          </a:p>
          <a:p>
            <a:endParaRPr lang="en-US" altLang="zh-CN" dirty="0"/>
          </a:p>
          <a:p>
            <a:r>
              <a:rPr lang="zh-CN" altLang="en-US" dirty="0"/>
              <a:t>注意：各条指令执行细节，</a:t>
            </a:r>
            <a:r>
              <a:rPr lang="en-US" altLang="zh-CN" dirty="0"/>
              <a:t>sub</a:t>
            </a:r>
            <a:r>
              <a:rPr lang="zh-CN" altLang="en-US" dirty="0"/>
              <a:t>处于</a:t>
            </a:r>
            <a:r>
              <a:rPr lang="en-US" altLang="zh-CN" dirty="0"/>
              <a:t>EX</a:t>
            </a:r>
            <a:r>
              <a:rPr lang="zh-CN" altLang="en-US" dirty="0"/>
              <a:t>，因此</a:t>
            </a:r>
            <a:r>
              <a:rPr lang="en-US" altLang="zh-CN" dirty="0"/>
              <a:t>ALU</a:t>
            </a:r>
            <a:r>
              <a:rPr lang="zh-CN" altLang="en-US" dirty="0"/>
              <a:t>的输入为</a:t>
            </a:r>
            <a:r>
              <a:rPr lang="en-US" altLang="zh-CN" dirty="0"/>
              <a:t>$4/$8</a:t>
            </a:r>
          </a:p>
          <a:p>
            <a:endParaRPr lang="en-US" altLang="zh-CN" dirty="0"/>
          </a:p>
          <a:p>
            <a:r>
              <a:rPr lang="en-US" altLang="zh-CN" dirty="0"/>
              <a:t>ID</a:t>
            </a:r>
            <a:r>
              <a:rPr lang="zh-CN" altLang="en-US" dirty="0"/>
              <a:t>级的“</a:t>
            </a:r>
            <a:r>
              <a:rPr lang="en-US" altLang="zh-CN" dirty="0"/>
              <a:t>=</a:t>
            </a:r>
            <a:r>
              <a:rPr lang="zh-CN" altLang="en-US" dirty="0"/>
              <a:t>”判断，会作为冒险检测单元的输入（用于产生</a:t>
            </a:r>
            <a:r>
              <a:rPr lang="en-US" altLang="zh-CN" dirty="0"/>
              <a:t>IF</a:t>
            </a:r>
            <a:r>
              <a:rPr lang="zh-CN" altLang="en-US" dirty="0"/>
              <a:t> </a:t>
            </a:r>
            <a:r>
              <a:rPr lang="en-US" altLang="zh-CN" dirty="0"/>
              <a:t>Flush</a:t>
            </a:r>
            <a:r>
              <a:rPr lang="zh-CN" altLang="en-US" dirty="0"/>
              <a:t>等信号），并且在下一时钟周期还会在</a:t>
            </a:r>
            <a:r>
              <a:rPr lang="en-US" altLang="zh-CN" dirty="0"/>
              <a:t>ALU</a:t>
            </a:r>
            <a:r>
              <a:rPr lang="zh-CN" altLang="en-US" dirty="0"/>
              <a:t>中执行一遍</a:t>
            </a:r>
            <a:endParaRPr lang="en-US" altLang="zh-CN" dirty="0"/>
          </a:p>
          <a:p>
            <a:endParaRPr lang="en-US" altLang="zh-CN" dirty="0"/>
          </a:p>
          <a:p>
            <a:r>
              <a:rPr lang="zh-CN" altLang="en-US" dirty="0"/>
              <a:t>注意：里面的</a:t>
            </a:r>
            <a:r>
              <a:rPr lang="en-US" altLang="zh-CN" dirty="0"/>
              <a:t>PC</a:t>
            </a:r>
            <a:r>
              <a:rPr lang="zh-CN" altLang="en-US" dirty="0"/>
              <a:t>地址</a:t>
            </a:r>
            <a:r>
              <a:rPr lang="en-US" altLang="zh-CN" dirty="0"/>
              <a:t>72/44/48/</a:t>
            </a:r>
            <a:r>
              <a:rPr lang="zh-CN" altLang="en-US" dirty="0"/>
              <a:t>等等</a:t>
            </a:r>
            <a:endParaRPr lang="en-US" altLang="zh-CN" dirty="0"/>
          </a:p>
          <a:p>
            <a:endParaRPr lang="en-US" altLang="zh-CN" dirty="0"/>
          </a:p>
        </p:txBody>
      </p:sp>
    </p:spTree>
    <p:extLst>
      <p:ext uri="{BB962C8B-B14F-4D97-AF65-F5344CB8AC3E}">
        <p14:creationId xmlns:p14="http://schemas.microsoft.com/office/powerpoint/2010/main" val="40372538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3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464003C-63BB-4F4C-B3A6-64864FDCCFA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83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3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D828EDB-975E-445E-9D8B-D31E8AACBC0C}" type="slidenum">
              <a:rPr lang="en-AU" altLang="zh-CN" sz="1300">
                <a:latin typeface="Times New Roman" panose="02020603050405020304" pitchFamily="18" charset="0"/>
              </a:rPr>
              <a:pPr algn="r"/>
              <a:t>111</a:t>
            </a:fld>
            <a:endParaRPr lang="en-AU" altLang="zh-CN" sz="1300">
              <a:latin typeface="Times New Roman" panose="02020603050405020304" pitchFamily="18" charset="0"/>
            </a:endParaRPr>
          </a:p>
        </p:txBody>
      </p:sp>
      <p:sp>
        <p:nvSpPr>
          <p:cNvPr id="183302" name="Rectangle 2"/>
          <p:cNvSpPr>
            <a:spLocks noGrp="1" noRot="1" noChangeAspect="1" noChangeArrowheads="1" noTextEdit="1"/>
          </p:cNvSpPr>
          <p:nvPr>
            <p:ph type="sldImg"/>
          </p:nvPr>
        </p:nvSpPr>
        <p:spPr>
          <a:ln/>
        </p:spPr>
      </p:sp>
      <p:sp>
        <p:nvSpPr>
          <p:cNvPr id="183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原来的</a:t>
            </a:r>
            <a:r>
              <a:rPr lang="en-US" altLang="zh-CN" dirty="0"/>
              <a:t>ID</a:t>
            </a:r>
            <a:r>
              <a:rPr lang="zh-CN" altLang="en-US" dirty="0"/>
              <a:t>级“</a:t>
            </a:r>
            <a:r>
              <a:rPr lang="en-US" altLang="zh-CN" dirty="0"/>
              <a:t>=</a:t>
            </a:r>
            <a:r>
              <a:rPr lang="zh-CN" altLang="en-US" dirty="0"/>
              <a:t>”，在这个时候进入到</a:t>
            </a:r>
            <a:r>
              <a:rPr lang="en-US" altLang="zh-CN" dirty="0"/>
              <a:t>EX</a:t>
            </a:r>
            <a:r>
              <a:rPr lang="zh-CN" altLang="en-US" dirty="0"/>
              <a:t>级由</a:t>
            </a:r>
            <a:r>
              <a:rPr lang="en-US" altLang="zh-CN" dirty="0"/>
              <a:t>ALU</a:t>
            </a:r>
            <a:r>
              <a:rPr lang="zh-CN" altLang="en-US" dirty="0"/>
              <a:t>执行</a:t>
            </a:r>
            <a:r>
              <a:rPr lang="en-US" altLang="zh-CN" dirty="0"/>
              <a:t>(</a:t>
            </a:r>
            <a:r>
              <a:rPr lang="zh-CN" altLang="en-US" dirty="0"/>
              <a:t>输入为</a:t>
            </a:r>
            <a:r>
              <a:rPr lang="en-US" altLang="zh-CN" dirty="0"/>
              <a:t>$1/$3)</a:t>
            </a:r>
          </a:p>
          <a:p>
            <a:r>
              <a:rPr lang="en-US" altLang="zh-CN" dirty="0"/>
              <a:t>and</a:t>
            </a:r>
            <a:r>
              <a:rPr lang="zh-CN" altLang="en-US" dirty="0"/>
              <a:t>指令进入到</a:t>
            </a:r>
            <a:r>
              <a:rPr lang="en-US" altLang="zh-CN" dirty="0"/>
              <a:t>IF</a:t>
            </a:r>
            <a:r>
              <a:rPr lang="zh-CN" altLang="en-US" dirty="0"/>
              <a:t>阶段，但是没有能进入到</a:t>
            </a:r>
            <a:r>
              <a:rPr lang="en-US" altLang="zh-CN" dirty="0"/>
              <a:t>ID</a:t>
            </a:r>
            <a:r>
              <a:rPr lang="zh-CN" altLang="en-US" dirty="0"/>
              <a:t>阶段（因为冒险控制电路将</a:t>
            </a:r>
            <a:r>
              <a:rPr lang="en-US" altLang="zh-CN" dirty="0"/>
              <a:t>IF/ID</a:t>
            </a:r>
            <a:r>
              <a:rPr lang="zh-CN" altLang="en-US" dirty="0"/>
              <a:t>信号全置为</a:t>
            </a:r>
            <a:r>
              <a:rPr lang="en-US" altLang="zh-CN" dirty="0"/>
              <a:t>0</a:t>
            </a:r>
            <a:r>
              <a:rPr lang="zh-CN" altLang="en-US" dirty="0"/>
              <a:t>，从而造成了一个气泡）</a:t>
            </a:r>
            <a:endParaRPr lang="en-US" altLang="zh-CN" dirty="0"/>
          </a:p>
          <a:p>
            <a:r>
              <a:rPr lang="en-US" altLang="zh-CN" dirty="0"/>
              <a:t>and</a:t>
            </a:r>
            <a:r>
              <a:rPr lang="zh-CN" altLang="en-US" dirty="0"/>
              <a:t>指令被取消后并没有重新执行，而是通过新的</a:t>
            </a:r>
            <a:r>
              <a:rPr lang="en-US" altLang="zh-CN" dirty="0"/>
              <a:t>PC</a:t>
            </a:r>
            <a:r>
              <a:rPr lang="zh-CN" altLang="en-US" dirty="0"/>
              <a:t>取入目标地址</a:t>
            </a:r>
            <a:r>
              <a:rPr lang="en-US" altLang="zh-CN" dirty="0"/>
              <a:t> </a:t>
            </a:r>
          </a:p>
        </p:txBody>
      </p:sp>
    </p:spTree>
    <p:extLst>
      <p:ext uri="{BB962C8B-B14F-4D97-AF65-F5344CB8AC3E}">
        <p14:creationId xmlns:p14="http://schemas.microsoft.com/office/powerpoint/2010/main" val="7978398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5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AC53D92-7794-49B4-89AE-6699B861036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85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5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E6F003A-61B9-4740-B898-7362A1E6C7CA}" type="slidenum">
              <a:rPr lang="en-AU" altLang="zh-CN" sz="1300">
                <a:latin typeface="Times New Roman" panose="02020603050405020304" pitchFamily="18" charset="0"/>
              </a:rPr>
              <a:pPr algn="r"/>
              <a:t>112</a:t>
            </a:fld>
            <a:endParaRPr lang="en-AU" altLang="zh-CN" sz="1300">
              <a:latin typeface="Times New Roman" panose="02020603050405020304" pitchFamily="18" charset="0"/>
            </a:endParaRPr>
          </a:p>
        </p:txBody>
      </p:sp>
      <p:sp>
        <p:nvSpPr>
          <p:cNvPr id="185350" name="Rectangle 2"/>
          <p:cNvSpPr>
            <a:spLocks noGrp="1" noRot="1" noChangeAspect="1" noChangeArrowheads="1" noTextEdit="1"/>
          </p:cNvSpPr>
          <p:nvPr>
            <p:ph type="sldImg"/>
          </p:nvPr>
        </p:nvSpPr>
        <p:spPr>
          <a:ln/>
        </p:spPr>
      </p:sp>
      <p:sp>
        <p:nvSpPr>
          <p:cNvPr id="185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分支指令在</a:t>
            </a:r>
            <a:r>
              <a:rPr lang="en-US" altLang="zh-CN" dirty="0"/>
              <a:t>ID</a:t>
            </a:r>
            <a:r>
              <a:rPr lang="zh-CN" altLang="en-US" dirty="0"/>
              <a:t>阶段使用数据而不是在</a:t>
            </a:r>
            <a:r>
              <a:rPr lang="en-US" altLang="zh-CN" dirty="0"/>
              <a:t>EX</a:t>
            </a:r>
            <a:r>
              <a:rPr lang="zh-CN" altLang="en-US" dirty="0"/>
              <a:t>阶段使用数据，</a:t>
            </a:r>
            <a:endParaRPr lang="en-US" altLang="zh-CN" dirty="0"/>
          </a:p>
          <a:p>
            <a:r>
              <a:rPr lang="zh-CN" altLang="en-US"/>
              <a:t>因此和前面的数据相关有所不同</a:t>
            </a:r>
            <a:endParaRPr lang="en-US" altLang="zh-CN"/>
          </a:p>
        </p:txBody>
      </p:sp>
    </p:spTree>
    <p:extLst>
      <p:ext uri="{BB962C8B-B14F-4D97-AF65-F5344CB8AC3E}">
        <p14:creationId xmlns:p14="http://schemas.microsoft.com/office/powerpoint/2010/main" val="31014518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7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90B663-D35F-43E6-A7ED-93D5DB0E287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87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7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9625BD-9B46-4DB3-AEAA-19110B1873F3}" type="slidenum">
              <a:rPr lang="en-AU" altLang="zh-CN" sz="1300">
                <a:latin typeface="Times New Roman" panose="02020603050405020304" pitchFamily="18" charset="0"/>
              </a:rPr>
              <a:pPr algn="r"/>
              <a:t>113</a:t>
            </a:fld>
            <a:endParaRPr lang="en-AU" altLang="zh-CN" sz="1300">
              <a:latin typeface="Times New Roman" panose="02020603050405020304" pitchFamily="18" charset="0"/>
            </a:endParaRPr>
          </a:p>
        </p:txBody>
      </p:sp>
      <p:sp>
        <p:nvSpPr>
          <p:cNvPr id="187398" name="Rectangle 2"/>
          <p:cNvSpPr>
            <a:spLocks noGrp="1" noRot="1" noChangeAspect="1" noChangeArrowheads="1" noTextEdit="1"/>
          </p:cNvSpPr>
          <p:nvPr>
            <p:ph type="sldImg"/>
          </p:nvPr>
        </p:nvSpPr>
        <p:spPr>
          <a:ln/>
        </p:spPr>
      </p:sp>
      <p:sp>
        <p:nvSpPr>
          <p:cNvPr id="187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4108710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9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3186921-7B3A-42B8-A7F8-C64501032B7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89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9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37389B5-5C66-4CE7-82C5-B68745258952}" type="slidenum">
              <a:rPr lang="en-AU" altLang="zh-CN" sz="1300">
                <a:latin typeface="Times New Roman" panose="02020603050405020304" pitchFamily="18" charset="0"/>
              </a:rPr>
              <a:pPr algn="r"/>
              <a:t>114</a:t>
            </a:fld>
            <a:endParaRPr lang="en-AU" altLang="zh-CN" sz="1300">
              <a:latin typeface="Times New Roman" panose="02020603050405020304" pitchFamily="18" charset="0"/>
            </a:endParaRPr>
          </a:p>
        </p:txBody>
      </p:sp>
      <p:sp>
        <p:nvSpPr>
          <p:cNvPr id="189446" name="Rectangle 2"/>
          <p:cNvSpPr>
            <a:spLocks noGrp="1" noRot="1" noChangeAspect="1" noChangeArrowheads="1" noTextEdit="1"/>
          </p:cNvSpPr>
          <p:nvPr>
            <p:ph type="sldImg"/>
          </p:nvPr>
        </p:nvSpPr>
        <p:spPr>
          <a:ln/>
        </p:spPr>
      </p:sp>
      <p:sp>
        <p:nvSpPr>
          <p:cNvPr id="189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练习：根据图</a:t>
            </a:r>
            <a:r>
              <a:rPr lang="en-US" altLang="zh-CN" dirty="0"/>
              <a:t>4-62</a:t>
            </a:r>
            <a:r>
              <a:rPr lang="zh-CN" altLang="en-US" dirty="0"/>
              <a:t>，补充完整，</a:t>
            </a:r>
            <a:r>
              <a:rPr lang="en-US" altLang="zh-CN" dirty="0"/>
              <a:t>ID</a:t>
            </a:r>
            <a:r>
              <a:rPr lang="zh-CN" altLang="en-US" dirty="0"/>
              <a:t>级相等比较电路的旁路电路和阻塞电路</a:t>
            </a:r>
            <a:endParaRPr lang="en-US" altLang="zh-CN" dirty="0"/>
          </a:p>
          <a:p>
            <a:endParaRPr lang="en-US" altLang="zh-CN" dirty="0"/>
          </a:p>
        </p:txBody>
      </p:sp>
    </p:spTree>
    <p:extLst>
      <p:ext uri="{BB962C8B-B14F-4D97-AF65-F5344CB8AC3E}">
        <p14:creationId xmlns:p14="http://schemas.microsoft.com/office/powerpoint/2010/main" val="21123042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1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20562D7-1A0F-4167-9E16-349DF848617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91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1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806E668-BD0F-4282-BB97-F4B86D2C5818}" type="slidenum">
              <a:rPr lang="en-AU" altLang="zh-CN" sz="1300">
                <a:latin typeface="Times New Roman" panose="02020603050405020304" pitchFamily="18" charset="0"/>
              </a:rPr>
              <a:pPr algn="r"/>
              <a:t>115</a:t>
            </a:fld>
            <a:endParaRPr lang="en-AU" altLang="zh-CN" sz="1300">
              <a:latin typeface="Times New Roman" panose="02020603050405020304" pitchFamily="18" charset="0"/>
            </a:endParaRPr>
          </a:p>
        </p:txBody>
      </p:sp>
      <p:sp>
        <p:nvSpPr>
          <p:cNvPr id="191494" name="Rectangle 2"/>
          <p:cNvSpPr>
            <a:spLocks noGrp="1" noRot="1" noChangeAspect="1" noChangeArrowheads="1" noTextEdit="1"/>
          </p:cNvSpPr>
          <p:nvPr>
            <p:ph type="sldImg"/>
          </p:nvPr>
        </p:nvSpPr>
        <p:spPr>
          <a:ln/>
        </p:spPr>
      </p:sp>
      <p:sp>
        <p:nvSpPr>
          <p:cNvPr id="191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a:t>
            </a:r>
            <a:r>
              <a:rPr lang="zh-CN" altLang="en-US" dirty="0"/>
              <a:t>级流水的话，用前面静态预测已经比较理想</a:t>
            </a:r>
            <a:endParaRPr lang="en-US" altLang="zh-CN" dirty="0"/>
          </a:p>
          <a:p>
            <a:endParaRPr lang="en-US" altLang="zh-CN" dirty="0"/>
          </a:p>
          <a:p>
            <a:r>
              <a:rPr lang="zh-CN" altLang="en-US" dirty="0"/>
              <a:t>由于只使用分支指令地址的低位作为索引，因此会有地址重叠（混淆），但问题并不严重</a:t>
            </a:r>
            <a:endParaRPr lang="en-US" altLang="zh-CN" dirty="0"/>
          </a:p>
          <a:p>
            <a:r>
              <a:rPr lang="zh-CN" altLang="en-US" dirty="0"/>
              <a:t>由于只是简单地重复历史，并没有考虑每次预测是否正确，因此一个循环代码</a:t>
            </a:r>
            <a:endParaRPr lang="en-US" altLang="zh-CN" dirty="0"/>
          </a:p>
          <a:p>
            <a:endParaRPr lang="en-US" altLang="zh-CN" dirty="0"/>
          </a:p>
          <a:p>
            <a:r>
              <a:rPr lang="en-US" altLang="zh-CN" dirty="0"/>
              <a:t>Likely</a:t>
            </a:r>
            <a:r>
              <a:rPr lang="zh-CN" altLang="en-US" dirty="0"/>
              <a:t>的作用</a:t>
            </a:r>
            <a:endParaRPr lang="en-US" altLang="zh-CN" dirty="0"/>
          </a:p>
        </p:txBody>
      </p:sp>
    </p:spTree>
    <p:extLst>
      <p:ext uri="{BB962C8B-B14F-4D97-AF65-F5344CB8AC3E}">
        <p14:creationId xmlns:p14="http://schemas.microsoft.com/office/powerpoint/2010/main" val="37605440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3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3095C0A-403C-43FE-A619-3A1FBDB3273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93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3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F56D63-C4AB-43AA-8E10-1E7F0C39C5D0}" type="slidenum">
              <a:rPr lang="en-AU" altLang="zh-CN" sz="1300">
                <a:latin typeface="Times New Roman" panose="02020603050405020304" pitchFamily="18" charset="0"/>
              </a:rPr>
              <a:pPr algn="r"/>
              <a:t>116</a:t>
            </a:fld>
            <a:endParaRPr lang="en-AU" altLang="zh-CN" sz="1300">
              <a:latin typeface="Times New Roman" panose="02020603050405020304" pitchFamily="18" charset="0"/>
            </a:endParaRPr>
          </a:p>
        </p:txBody>
      </p:sp>
      <p:sp>
        <p:nvSpPr>
          <p:cNvPr id="193542" name="Rectangle 2"/>
          <p:cNvSpPr>
            <a:spLocks noGrp="1" noRot="1" noChangeAspect="1" noChangeArrowheads="1" noTextEdit="1"/>
          </p:cNvSpPr>
          <p:nvPr>
            <p:ph type="sldImg"/>
          </p:nvPr>
        </p:nvSpPr>
        <p:spPr>
          <a:ln/>
        </p:spPr>
      </p:sp>
      <p:sp>
        <p:nvSpPr>
          <p:cNvPr id="193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外层循环执行过一次后，</a:t>
            </a:r>
            <a:r>
              <a:rPr lang="en-US" altLang="zh-CN" dirty="0" err="1"/>
              <a:t>beq</a:t>
            </a:r>
            <a:r>
              <a:rPr lang="zh-CN" altLang="en-US" dirty="0"/>
              <a:t>历史为顺序执行：</a:t>
            </a:r>
            <a:endParaRPr lang="en-US" altLang="zh-CN" dirty="0"/>
          </a:p>
          <a:p>
            <a:r>
              <a:rPr lang="zh-CN" altLang="en-US" dirty="0"/>
              <a:t>再次执行内层循环时，</a:t>
            </a:r>
            <a:r>
              <a:rPr lang="en-US" altLang="zh-CN" dirty="0" err="1"/>
              <a:t>beq</a:t>
            </a:r>
            <a:r>
              <a:rPr lang="zh-CN" altLang="en-US" dirty="0"/>
              <a:t>根据历史（顺序）误判一次，然后再内层循环退出时误判第二次</a:t>
            </a:r>
            <a:endParaRPr lang="en-US" altLang="zh-CN" dirty="0"/>
          </a:p>
          <a:p>
            <a:endParaRPr lang="en-US" altLang="zh-CN" dirty="0"/>
          </a:p>
          <a:p>
            <a:r>
              <a:rPr lang="zh-CN" altLang="en-US" dirty="0"/>
              <a:t>练习：</a:t>
            </a:r>
            <a:r>
              <a:rPr lang="en-US" altLang="zh-CN" dirty="0"/>
              <a:t>9</a:t>
            </a:r>
            <a:r>
              <a:rPr lang="zh-CN" altLang="en-US" dirty="0"/>
              <a:t>次的内存循环，误判率</a:t>
            </a:r>
            <a:endParaRPr lang="en-US" altLang="zh-CN" dirty="0"/>
          </a:p>
        </p:txBody>
      </p:sp>
    </p:spTree>
    <p:extLst>
      <p:ext uri="{BB962C8B-B14F-4D97-AF65-F5344CB8AC3E}">
        <p14:creationId xmlns:p14="http://schemas.microsoft.com/office/powerpoint/2010/main" val="1645790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5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C1375B0-AC29-419F-A7DF-A966AE20B55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95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5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A44CB9-5179-4E51-98AB-E8D68B7D7051}" type="slidenum">
              <a:rPr lang="en-AU" altLang="zh-CN" sz="1300">
                <a:latin typeface="Times New Roman" panose="02020603050405020304" pitchFamily="18" charset="0"/>
              </a:rPr>
              <a:pPr algn="r"/>
              <a:t>117</a:t>
            </a:fld>
            <a:endParaRPr lang="en-AU" altLang="zh-CN" sz="1300">
              <a:latin typeface="Times New Roman" panose="02020603050405020304" pitchFamily="18" charset="0"/>
            </a:endParaRPr>
          </a:p>
        </p:txBody>
      </p:sp>
      <p:sp>
        <p:nvSpPr>
          <p:cNvPr id="195590" name="Rectangle 2"/>
          <p:cNvSpPr>
            <a:spLocks noGrp="1" noRot="1" noChangeAspect="1" noChangeArrowheads="1" noTextEdit="1"/>
          </p:cNvSpPr>
          <p:nvPr>
            <p:ph type="sldImg"/>
          </p:nvPr>
        </p:nvSpPr>
        <p:spPr>
          <a:ln/>
        </p:spPr>
      </p:sp>
      <p:sp>
        <p:nvSpPr>
          <p:cNvPr id="195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可以用</a:t>
            </a:r>
            <a:r>
              <a:rPr lang="en-US" altLang="zh-CN" dirty="0"/>
              <a:t>00/01/10/11</a:t>
            </a:r>
            <a:r>
              <a:rPr lang="zh-CN" altLang="en-US" dirty="0"/>
              <a:t>分别表示其状态，每经过一次分支计数增</a:t>
            </a:r>
            <a:r>
              <a:rPr lang="en-US" altLang="zh-CN" dirty="0"/>
              <a:t>1</a:t>
            </a:r>
            <a:r>
              <a:rPr lang="zh-CN" altLang="en-US" dirty="0"/>
              <a:t>，不分支则减</a:t>
            </a:r>
            <a:r>
              <a:rPr lang="en-US" altLang="zh-CN" dirty="0"/>
              <a:t>1</a:t>
            </a:r>
            <a:r>
              <a:rPr lang="zh-CN" altLang="en-US" dirty="0"/>
              <a:t>。</a:t>
            </a:r>
            <a:endParaRPr lang="en-US" altLang="zh-CN" dirty="0"/>
          </a:p>
          <a:p>
            <a:r>
              <a:rPr lang="zh-CN" altLang="en-US" dirty="0"/>
              <a:t>对于内层循环的例子，可以少一次误判</a:t>
            </a:r>
            <a:endParaRPr lang="en-US" altLang="zh-CN" dirty="0"/>
          </a:p>
        </p:txBody>
      </p:sp>
    </p:spTree>
    <p:extLst>
      <p:ext uri="{BB962C8B-B14F-4D97-AF65-F5344CB8AC3E}">
        <p14:creationId xmlns:p14="http://schemas.microsoft.com/office/powerpoint/2010/main" val="2458896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7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A4486EC-92F5-45DD-9407-49D896707D35}"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97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7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353B508-3F57-4C66-AFB2-D0549EC77C29}" type="slidenum">
              <a:rPr lang="en-AU" altLang="zh-CN" sz="1300">
                <a:latin typeface="Times New Roman" panose="02020603050405020304" pitchFamily="18" charset="0"/>
              </a:rPr>
              <a:pPr algn="r"/>
              <a:t>118</a:t>
            </a:fld>
            <a:endParaRPr lang="en-AU" altLang="zh-CN" sz="1300">
              <a:latin typeface="Times New Roman" panose="02020603050405020304" pitchFamily="18" charset="0"/>
            </a:endParaRPr>
          </a:p>
        </p:txBody>
      </p:sp>
      <p:sp>
        <p:nvSpPr>
          <p:cNvPr id="197638" name="Rectangle 2"/>
          <p:cNvSpPr>
            <a:spLocks noGrp="1" noRot="1" noChangeAspect="1" noChangeArrowheads="1" noTextEdit="1"/>
          </p:cNvSpPr>
          <p:nvPr>
            <p:ph type="sldImg"/>
          </p:nvPr>
        </p:nvSpPr>
        <p:spPr>
          <a:ln/>
        </p:spPr>
      </p:sp>
      <p:sp>
        <p:nvSpPr>
          <p:cNvPr id="197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9088254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因此分支指令可以有从容的时间完成判定和目标地址计算。</a:t>
            </a:r>
            <a:endParaRPr lang="en-US" altLang="zh-CN" dirty="0"/>
          </a:p>
          <a:p>
            <a:endParaRPr lang="en-US" altLang="zh-CN" dirty="0"/>
          </a:p>
          <a:p>
            <a:r>
              <a:rPr lang="zh-CN" altLang="en-US" dirty="0"/>
              <a:t>前面的指令最好，因为完全无任何负担；</a:t>
            </a:r>
            <a:endParaRPr lang="en-US" altLang="zh-CN" dirty="0"/>
          </a:p>
          <a:p>
            <a:r>
              <a:rPr lang="zh-CN" altLang="en-US" dirty="0"/>
              <a:t>后续指令和分支目标指令都有可能需要撤销，如果是循环代码则尽量使用目标地址指令</a:t>
            </a:r>
            <a:endParaRPr lang="en-US" altLang="zh-CN" dirty="0"/>
          </a:p>
          <a:p>
            <a:endParaRPr lang="en-US" altLang="zh-CN" dirty="0"/>
          </a:p>
          <a:p>
            <a:r>
              <a:rPr lang="zh-CN" altLang="en-US" dirty="0"/>
              <a:t>同样，流水加深以及超标量之后，延迟槽有个多个周期（需要填充更多指令，比较困难）</a:t>
            </a:r>
            <a:endParaRPr lang="en-US" altLang="zh-CN" dirty="0"/>
          </a:p>
          <a:p>
            <a:r>
              <a:rPr lang="zh-CN" altLang="en-US" dirty="0"/>
              <a:t>还不如使用动态预测（以硬件开销为代价）更有效</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119</a:t>
            </a:fld>
            <a:endParaRPr lang="en-AU" altLang="zh-CN"/>
          </a:p>
        </p:txBody>
      </p:sp>
    </p:spTree>
    <p:extLst>
      <p:ext uri="{BB962C8B-B14F-4D97-AF65-F5344CB8AC3E}">
        <p14:creationId xmlns:p14="http://schemas.microsoft.com/office/powerpoint/2010/main" val="49788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CA1514-BE70-4AA2-93E5-9E646E82A5E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1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0655767-7998-4FC8-B047-53FDE60388F9}" type="slidenum">
              <a:rPr lang="en-AU" altLang="zh-CN" sz="1300">
                <a:latin typeface="Times New Roman" panose="02020603050405020304" pitchFamily="18" charset="0"/>
              </a:rPr>
              <a:pPr algn="r"/>
              <a:t>12</a:t>
            </a:fld>
            <a:endParaRPr lang="en-AU" altLang="zh-CN" sz="1300">
              <a:latin typeface="Times New Roman" panose="02020603050405020304" pitchFamily="18" charset="0"/>
            </a:endParaRPr>
          </a:p>
        </p:txBody>
      </p:sp>
      <p:sp>
        <p:nvSpPr>
          <p:cNvPr id="21510" name="Rectangle 2"/>
          <p:cNvSpPr>
            <a:spLocks noGrp="1" noRot="1" noChangeAspect="1" noChangeArrowheads="1" noTextEdit="1"/>
          </p:cNvSpPr>
          <p:nvPr>
            <p:ph type="sldImg"/>
          </p:nvPr>
        </p:nvSpPr>
        <p:spPr>
          <a:ln/>
        </p:spPr>
      </p:sp>
      <p:sp>
        <p:nvSpPr>
          <p:cNvPr id="21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往下开始讨论设计，从而知道前面的结构是如何设计出来的。</a:t>
            </a:r>
            <a:endParaRPr lang="en-US" altLang="zh-CN" dirty="0"/>
          </a:p>
          <a:p>
            <a:endParaRPr lang="en-US" altLang="zh-CN" dirty="0"/>
          </a:p>
          <a:p>
            <a:endParaRPr lang="en-US" altLang="zh-CN" dirty="0"/>
          </a:p>
          <a:p>
            <a:r>
              <a:rPr lang="zh-CN" altLang="en-US" dirty="0"/>
              <a:t>逻辑设计是数据通路设计的基础</a:t>
            </a:r>
            <a:endParaRPr lang="en-US" altLang="zh-CN" dirty="0"/>
          </a:p>
          <a:p>
            <a:endParaRPr lang="en-US" altLang="zh-CN" dirty="0"/>
          </a:p>
          <a:p>
            <a:r>
              <a:rPr lang="zh-CN" altLang="en-US" dirty="0"/>
              <a:t>数字逻辑：组合逻辑</a:t>
            </a:r>
            <a:r>
              <a:rPr lang="en-US" altLang="zh-CN" dirty="0"/>
              <a:t>+</a:t>
            </a:r>
            <a:r>
              <a:rPr lang="zh-CN" altLang="en-US" dirty="0"/>
              <a:t>时序逻辑</a:t>
            </a:r>
            <a:endParaRPr lang="en-US" altLang="zh-CN" dirty="0"/>
          </a:p>
          <a:p>
            <a:r>
              <a:rPr lang="zh-CN" altLang="en-US" dirty="0"/>
              <a:t>本书中对应的是：组合单元</a:t>
            </a:r>
            <a:r>
              <a:rPr lang="en-US" altLang="zh-CN" dirty="0"/>
              <a:t>+</a:t>
            </a:r>
            <a:r>
              <a:rPr lang="zh-CN" altLang="en-US" dirty="0"/>
              <a:t>状态单元</a:t>
            </a:r>
            <a:endParaRPr lang="en-US" altLang="zh-CN" dirty="0"/>
          </a:p>
          <a:p>
            <a:endParaRPr lang="en-US" altLang="zh-CN" dirty="0"/>
          </a:p>
          <a:p>
            <a:r>
              <a:rPr lang="zh-CN" altLang="en-US" dirty="0"/>
              <a:t>组合单元的输出只取决于输入，时序单元还取决于电路原来的状态（存储功能）</a:t>
            </a:r>
            <a:endParaRPr lang="en-US" altLang="zh-CN" dirty="0"/>
          </a:p>
          <a:p>
            <a:r>
              <a:rPr lang="zh-CN" altLang="en-US" dirty="0"/>
              <a:t>例如寄存器文件的输出取决于属于的寄存器号以及对应寄存器以前保存的信息</a:t>
            </a:r>
            <a:endParaRPr lang="en-US" altLang="zh-CN" dirty="0"/>
          </a:p>
        </p:txBody>
      </p:sp>
    </p:spTree>
    <p:extLst>
      <p:ext uri="{BB962C8B-B14F-4D97-AF65-F5344CB8AC3E}">
        <p14:creationId xmlns:p14="http://schemas.microsoft.com/office/powerpoint/2010/main" val="22622008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120</a:t>
            </a:fld>
            <a:endParaRPr lang="en-AU" altLang="zh-CN"/>
          </a:p>
        </p:txBody>
      </p:sp>
    </p:spTree>
    <p:extLst>
      <p:ext uri="{BB962C8B-B14F-4D97-AF65-F5344CB8AC3E}">
        <p14:creationId xmlns:p14="http://schemas.microsoft.com/office/powerpoint/2010/main" val="16092341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还有异常处理未讨论</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121</a:t>
            </a:fld>
            <a:endParaRPr lang="en-AU" altLang="zh-CN"/>
          </a:p>
        </p:txBody>
      </p:sp>
    </p:spTree>
    <p:extLst>
      <p:ext uri="{BB962C8B-B14F-4D97-AF65-F5344CB8AC3E}">
        <p14:creationId xmlns:p14="http://schemas.microsoft.com/office/powerpoint/2010/main" val="27611273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9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496BD63-C4AC-45D4-A28E-19B8E845DF27}"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99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9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4230913-4771-487C-B923-7AD1024A2DFF}" type="slidenum">
              <a:rPr lang="en-AU" altLang="zh-CN" sz="1300">
                <a:latin typeface="Times New Roman" panose="02020603050405020304" pitchFamily="18" charset="0"/>
              </a:rPr>
              <a:pPr algn="r"/>
              <a:t>122</a:t>
            </a:fld>
            <a:endParaRPr lang="en-AU" altLang="zh-CN" sz="1300">
              <a:latin typeface="Times New Roman" panose="02020603050405020304" pitchFamily="18" charset="0"/>
            </a:endParaRPr>
          </a:p>
        </p:txBody>
      </p:sp>
      <p:sp>
        <p:nvSpPr>
          <p:cNvPr id="199686" name="Rectangle 2"/>
          <p:cNvSpPr>
            <a:spLocks noGrp="1" noRot="1" noChangeAspect="1" noChangeArrowheads="1" noTextEdit="1"/>
          </p:cNvSpPr>
          <p:nvPr>
            <p:ph type="sldImg"/>
          </p:nvPr>
        </p:nvSpPr>
        <p:spPr>
          <a:ln/>
        </p:spPr>
      </p:sp>
      <p:sp>
        <p:nvSpPr>
          <p:cNvPr id="199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控制是流水线最难，而控制中的异常更是其中难点（比分支更难，因为涉及到现场恢复）</a:t>
            </a:r>
            <a:endParaRPr lang="en-US" altLang="zh-CN" dirty="0"/>
          </a:p>
          <a:p>
            <a:endParaRPr lang="en-US" altLang="zh-CN" dirty="0"/>
          </a:p>
          <a:p>
            <a:r>
              <a:rPr lang="zh-CN" altLang="en-US" dirty="0"/>
              <a:t>与</a:t>
            </a:r>
            <a:r>
              <a:rPr lang="en-US" altLang="zh-CN" dirty="0"/>
              <a:t>OS</a:t>
            </a:r>
            <a:r>
              <a:rPr lang="zh-CN" altLang="en-US" dirty="0"/>
              <a:t>关系：</a:t>
            </a:r>
            <a:r>
              <a:rPr lang="en-US" altLang="zh-CN" dirty="0"/>
              <a:t>1</a:t>
            </a:r>
            <a:r>
              <a:rPr lang="zh-CN" altLang="en-US" dirty="0"/>
              <a:t>）指令顺序执行与监管着如何联系？</a:t>
            </a:r>
            <a:r>
              <a:rPr lang="en-US" altLang="zh-CN" dirty="0"/>
              <a:t>2</a:t>
            </a:r>
            <a:r>
              <a:rPr lang="zh-CN" altLang="en-US" dirty="0"/>
              <a:t>）设备处理中的事件与前后指令无关</a:t>
            </a:r>
            <a:endParaRPr lang="en-US" altLang="zh-CN" dirty="0"/>
          </a:p>
          <a:p>
            <a:endParaRPr lang="en-US" altLang="zh-CN" dirty="0"/>
          </a:p>
          <a:p>
            <a:r>
              <a:rPr lang="zh-CN" altLang="en-US" dirty="0"/>
              <a:t>异常、中断，命名不一</a:t>
            </a:r>
            <a:endParaRPr lang="en-US" altLang="zh-CN" dirty="0"/>
          </a:p>
        </p:txBody>
      </p:sp>
    </p:spTree>
    <p:extLst>
      <p:ext uri="{BB962C8B-B14F-4D97-AF65-F5344CB8AC3E}">
        <p14:creationId xmlns:p14="http://schemas.microsoft.com/office/powerpoint/2010/main" val="40543973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123</a:t>
            </a:fld>
            <a:endParaRPr lang="en-AU" altLang="zh-CN"/>
          </a:p>
        </p:txBody>
      </p:sp>
    </p:spTree>
    <p:extLst>
      <p:ext uri="{BB962C8B-B14F-4D97-AF65-F5344CB8AC3E}">
        <p14:creationId xmlns:p14="http://schemas.microsoft.com/office/powerpoint/2010/main" val="13235131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1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D404D6-1197-45D4-968B-E92424504AB5}"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01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1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9F40AEC-07C1-496B-ADA7-40E1F183C358}" type="slidenum">
              <a:rPr lang="en-AU" altLang="zh-CN" sz="1300">
                <a:latin typeface="Times New Roman" panose="02020603050405020304" pitchFamily="18" charset="0"/>
              </a:rPr>
              <a:pPr algn="r"/>
              <a:t>124</a:t>
            </a:fld>
            <a:endParaRPr lang="en-AU" altLang="zh-CN" sz="1300">
              <a:latin typeface="Times New Roman" panose="02020603050405020304" pitchFamily="18" charset="0"/>
            </a:endParaRPr>
          </a:p>
        </p:txBody>
      </p:sp>
      <p:sp>
        <p:nvSpPr>
          <p:cNvPr id="201734" name="Rectangle 2"/>
          <p:cNvSpPr>
            <a:spLocks noGrp="1" noRot="1" noChangeAspect="1" noChangeArrowheads="1" noTextEdit="1"/>
          </p:cNvSpPr>
          <p:nvPr>
            <p:ph type="sldImg"/>
          </p:nvPr>
        </p:nvSpPr>
        <p:spPr>
          <a:ln/>
        </p:spPr>
      </p:sp>
      <p:sp>
        <p:nvSpPr>
          <p:cNvPr id="201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CP0</a:t>
            </a:r>
            <a:r>
              <a:rPr lang="zh-CN" altLang="en-US" dirty="0"/>
              <a:t>处理，与主处理器相对独立</a:t>
            </a:r>
            <a:endParaRPr lang="en-US" altLang="zh-CN" dirty="0"/>
          </a:p>
          <a:p>
            <a:endParaRPr lang="en-US" altLang="zh-CN" dirty="0"/>
          </a:p>
          <a:p>
            <a:r>
              <a:rPr lang="en-US" altLang="zh-CN" dirty="0"/>
              <a:t>EPC</a:t>
            </a:r>
            <a:r>
              <a:rPr lang="zh-CN" altLang="en-US" dirty="0"/>
              <a:t>作用：</a:t>
            </a:r>
            <a:r>
              <a:rPr lang="en-US" altLang="zh-CN" dirty="0"/>
              <a:t>1</a:t>
            </a:r>
            <a:r>
              <a:rPr lang="zh-CN" altLang="en-US" dirty="0"/>
              <a:t>）指令出问题</a:t>
            </a:r>
            <a:r>
              <a:rPr lang="en-US" altLang="zh-CN" dirty="0"/>
              <a:t>——</a:t>
            </a:r>
            <a:r>
              <a:rPr lang="zh-CN" altLang="en-US" dirty="0"/>
              <a:t>是哪条指令；</a:t>
            </a:r>
            <a:r>
              <a:rPr lang="en-US" altLang="zh-CN" dirty="0"/>
              <a:t>2</a:t>
            </a:r>
            <a:r>
              <a:rPr lang="zh-CN" altLang="en-US" dirty="0"/>
              <a:t>）有外部事件，处理完外部事件后接着从哪条指令开始执行</a:t>
            </a:r>
            <a:endParaRPr lang="en-US" altLang="zh-CN" dirty="0"/>
          </a:p>
        </p:txBody>
      </p:sp>
    </p:spTree>
    <p:extLst>
      <p:ext uri="{BB962C8B-B14F-4D97-AF65-F5344CB8AC3E}">
        <p14:creationId xmlns:p14="http://schemas.microsoft.com/office/powerpoint/2010/main" val="17087694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3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AD1E2A8-78DA-44AA-9425-C5F2A79F90A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03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3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C36205D-2097-4A21-B1AC-94528893E3FA}" type="slidenum">
              <a:rPr lang="en-AU" altLang="zh-CN" sz="1300">
                <a:latin typeface="Times New Roman" panose="02020603050405020304" pitchFamily="18" charset="0"/>
              </a:rPr>
              <a:pPr algn="r"/>
              <a:t>125</a:t>
            </a:fld>
            <a:endParaRPr lang="en-AU" altLang="zh-CN" sz="1300">
              <a:latin typeface="Times New Roman" panose="02020603050405020304" pitchFamily="18" charset="0"/>
            </a:endParaRPr>
          </a:p>
        </p:txBody>
      </p:sp>
      <p:sp>
        <p:nvSpPr>
          <p:cNvPr id="203782" name="Rectangle 2"/>
          <p:cNvSpPr>
            <a:spLocks noGrp="1" noRot="1" noChangeAspect="1" noChangeArrowheads="1" noTextEdit="1"/>
          </p:cNvSpPr>
          <p:nvPr>
            <p:ph type="sldImg"/>
          </p:nvPr>
        </p:nvSpPr>
        <p:spPr>
          <a:ln/>
        </p:spPr>
      </p:sp>
      <p:sp>
        <p:nvSpPr>
          <p:cNvPr id="203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这是一个实现方案多样性的问题，是技术选择的决策例子</a:t>
            </a:r>
            <a:endParaRPr lang="en-US" altLang="zh-CN" dirty="0"/>
          </a:p>
        </p:txBody>
      </p:sp>
    </p:spTree>
    <p:extLst>
      <p:ext uri="{BB962C8B-B14F-4D97-AF65-F5344CB8AC3E}">
        <p14:creationId xmlns:p14="http://schemas.microsoft.com/office/powerpoint/2010/main" val="36031676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5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D8A3E8D-3669-4A81-AA36-4AD4E11458C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05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5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D1F3AE7-84A8-4AB0-84F1-10D7DC84BA20}" type="slidenum">
              <a:rPr lang="en-AU" altLang="zh-CN" sz="1300">
                <a:latin typeface="Times New Roman" panose="02020603050405020304" pitchFamily="18" charset="0"/>
              </a:rPr>
              <a:pPr algn="r"/>
              <a:t>126</a:t>
            </a:fld>
            <a:endParaRPr lang="en-AU" altLang="zh-CN" sz="1300">
              <a:latin typeface="Times New Roman" panose="02020603050405020304" pitchFamily="18" charset="0"/>
            </a:endParaRPr>
          </a:p>
        </p:txBody>
      </p:sp>
      <p:sp>
        <p:nvSpPr>
          <p:cNvPr id="205830" name="Rectangle 2"/>
          <p:cNvSpPr>
            <a:spLocks noGrp="1" noRot="1" noChangeAspect="1" noChangeArrowheads="1" noTextEdit="1"/>
          </p:cNvSpPr>
          <p:nvPr>
            <p:ph type="sldImg"/>
          </p:nvPr>
        </p:nvSpPr>
        <p:spPr>
          <a:ln/>
        </p:spPr>
      </p:sp>
      <p:sp>
        <p:nvSpPr>
          <p:cNvPr id="205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225209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7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8B1423F-94FC-4FE9-AA6E-9F8BC68BD727}"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07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7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BFFEEB-0750-4C7A-814F-3A51606BBE40}" type="slidenum">
              <a:rPr lang="en-AU" altLang="zh-CN" sz="1300">
                <a:latin typeface="Times New Roman" panose="02020603050405020304" pitchFamily="18" charset="0"/>
              </a:rPr>
              <a:pPr algn="r"/>
              <a:t>127</a:t>
            </a:fld>
            <a:endParaRPr lang="en-AU" altLang="zh-CN" sz="1300">
              <a:latin typeface="Times New Roman" panose="02020603050405020304" pitchFamily="18" charset="0"/>
            </a:endParaRPr>
          </a:p>
        </p:txBody>
      </p:sp>
      <p:sp>
        <p:nvSpPr>
          <p:cNvPr id="207878" name="Rectangle 2"/>
          <p:cNvSpPr>
            <a:spLocks noGrp="1" noRot="1" noChangeAspect="1" noChangeArrowheads="1" noTextEdit="1"/>
          </p:cNvSpPr>
          <p:nvPr>
            <p:ph type="sldImg"/>
          </p:nvPr>
        </p:nvSpPr>
        <p:spPr>
          <a:ln/>
        </p:spPr>
      </p:sp>
      <p:sp>
        <p:nvSpPr>
          <p:cNvPr id="207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与控制</a:t>
            </a:r>
            <a:r>
              <a:rPr lang="en-US" altLang="zh-CN" dirty="0"/>
              <a:t>/</a:t>
            </a:r>
            <a:r>
              <a:rPr lang="zh-CN" altLang="en-US" dirty="0"/>
              <a:t>分制冒险一样，</a:t>
            </a:r>
            <a:endParaRPr lang="en-US" altLang="zh-CN" dirty="0"/>
          </a:p>
          <a:p>
            <a:r>
              <a:rPr lang="en-US" altLang="zh-CN" dirty="0"/>
              <a:t>1</a:t>
            </a:r>
            <a:r>
              <a:rPr lang="zh-CN" altLang="en-US" dirty="0"/>
              <a:t>）有确定的跳地址；</a:t>
            </a:r>
            <a:endParaRPr lang="en-US" altLang="zh-CN" dirty="0"/>
          </a:p>
          <a:p>
            <a:r>
              <a:rPr lang="en-US" altLang="zh-CN" dirty="0"/>
              <a:t>2</a:t>
            </a:r>
            <a:r>
              <a:rPr lang="zh-CN" altLang="en-US" dirty="0"/>
              <a:t>）需要做流水线中的指令的撤销</a:t>
            </a:r>
            <a:endParaRPr lang="en-US" altLang="zh-CN" dirty="0"/>
          </a:p>
        </p:txBody>
      </p:sp>
    </p:spTree>
    <p:extLst>
      <p:ext uri="{BB962C8B-B14F-4D97-AF65-F5344CB8AC3E}">
        <p14:creationId xmlns:p14="http://schemas.microsoft.com/office/powerpoint/2010/main" val="34642379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由于加法溢出，不能去更新</a:t>
            </a:r>
            <a:r>
              <a:rPr lang="en-US" altLang="zh-CN" dirty="0"/>
              <a:t>$1</a:t>
            </a:r>
            <a:r>
              <a:rPr lang="zh-CN" altLang="en-US" dirty="0"/>
              <a:t>，因此需要将</a:t>
            </a:r>
            <a:r>
              <a:rPr lang="en-US" altLang="zh-CN" dirty="0"/>
              <a:t>EX</a:t>
            </a:r>
            <a:r>
              <a:rPr lang="zh-CN" altLang="en-US" dirty="0"/>
              <a:t>往后的</a:t>
            </a:r>
            <a:endParaRPr lang="en-US" altLang="zh-CN" dirty="0"/>
          </a:p>
          <a:p>
            <a:endParaRPr lang="en-US" altLang="zh-CN" dirty="0"/>
          </a:p>
          <a:p>
            <a:r>
              <a:rPr lang="zh-CN" altLang="en-US" dirty="0"/>
              <a:t>该例子没有在</a:t>
            </a:r>
            <a:r>
              <a:rPr lang="en-US" altLang="zh-CN" dirty="0"/>
              <a:t>MEM</a:t>
            </a:r>
            <a:r>
              <a:rPr lang="zh-CN" altLang="en-US" dirty="0"/>
              <a:t>和</a:t>
            </a:r>
            <a:r>
              <a:rPr lang="en-US" altLang="zh-CN" dirty="0"/>
              <a:t>WB</a:t>
            </a:r>
            <a:r>
              <a:rPr lang="zh-CN" altLang="en-US" dirty="0"/>
              <a:t>产生以上，实际上</a:t>
            </a:r>
            <a:r>
              <a:rPr lang="en-US" altLang="zh-CN" dirty="0" err="1"/>
              <a:t>lw</a:t>
            </a:r>
            <a:r>
              <a:rPr lang="en-US" altLang="zh-CN" dirty="0"/>
              <a:t>/</a:t>
            </a:r>
            <a:r>
              <a:rPr lang="en-US" altLang="zh-CN" dirty="0" err="1"/>
              <a:t>sw</a:t>
            </a:r>
            <a:r>
              <a:rPr lang="zh-CN" altLang="en-US" dirty="0"/>
              <a:t>指令是有可能在</a:t>
            </a:r>
            <a:r>
              <a:rPr lang="en-US" altLang="zh-CN" dirty="0"/>
              <a:t>MEM</a:t>
            </a:r>
            <a:r>
              <a:rPr lang="zh-CN" altLang="en-US" dirty="0"/>
              <a:t>发生异常的（例如页表无效）</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128</a:t>
            </a:fld>
            <a:endParaRPr lang="en-AU" altLang="zh-CN"/>
          </a:p>
        </p:txBody>
      </p:sp>
    </p:spTree>
    <p:extLst>
      <p:ext uri="{BB962C8B-B14F-4D97-AF65-F5344CB8AC3E}">
        <p14:creationId xmlns:p14="http://schemas.microsoft.com/office/powerpoint/2010/main" val="2974084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9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50EF860-96CB-48B3-BB47-BD1476E7896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09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9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F2A457-698F-4845-8EF6-5395243E2A8A}" type="slidenum">
              <a:rPr lang="en-AU" altLang="zh-CN" sz="1300">
                <a:latin typeface="Times New Roman" panose="02020603050405020304" pitchFamily="18" charset="0"/>
              </a:rPr>
              <a:pPr algn="r"/>
              <a:t>129</a:t>
            </a:fld>
            <a:endParaRPr lang="en-AU" altLang="zh-CN" sz="1300">
              <a:latin typeface="Times New Roman" panose="02020603050405020304" pitchFamily="18" charset="0"/>
            </a:endParaRPr>
          </a:p>
        </p:txBody>
      </p:sp>
      <p:sp>
        <p:nvSpPr>
          <p:cNvPr id="209926" name="Rectangle 2"/>
          <p:cNvSpPr>
            <a:spLocks noGrp="1" noRot="1" noChangeAspect="1" noChangeArrowheads="1" noTextEdit="1"/>
          </p:cNvSpPr>
          <p:nvPr>
            <p:ph type="sldImg"/>
          </p:nvPr>
        </p:nvSpPr>
        <p:spPr>
          <a:ln/>
        </p:spPr>
      </p:sp>
      <p:sp>
        <p:nvSpPr>
          <p:cNvPr id="209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）新增多个撤销信号</a:t>
            </a:r>
            <a:r>
              <a:rPr lang="en-US" altLang="zh-CN" dirty="0"/>
              <a:t>EX-Flush</a:t>
            </a:r>
          </a:p>
          <a:p>
            <a:r>
              <a:rPr lang="en-US" altLang="zh-CN" dirty="0"/>
              <a:t>2</a:t>
            </a:r>
            <a:r>
              <a:rPr lang="zh-CN" altLang="en-US" dirty="0"/>
              <a:t>）</a:t>
            </a:r>
            <a:r>
              <a:rPr lang="en-US" altLang="zh-CN" dirty="0"/>
              <a:t>PC</a:t>
            </a:r>
            <a:r>
              <a:rPr lang="zh-CN" altLang="en-US" dirty="0"/>
              <a:t>上有入口地址</a:t>
            </a:r>
            <a:r>
              <a:rPr lang="en-US" altLang="zh-CN" dirty="0"/>
              <a:t>80000180</a:t>
            </a:r>
          </a:p>
          <a:p>
            <a:endParaRPr lang="en-US" altLang="zh-CN" dirty="0"/>
          </a:p>
          <a:p>
            <a:r>
              <a:rPr lang="zh-CN" altLang="en-US" dirty="0"/>
              <a:t>目标地址实际上应该是根据</a:t>
            </a:r>
            <a:r>
              <a:rPr lang="en-US" altLang="zh-CN" dirty="0"/>
              <a:t>cause</a:t>
            </a:r>
            <a:r>
              <a:rPr lang="zh-CN" altLang="en-US" dirty="0"/>
              <a:t>而确定的</a:t>
            </a:r>
            <a:endParaRPr lang="en-US" altLang="zh-CN" dirty="0"/>
          </a:p>
        </p:txBody>
      </p:sp>
    </p:spTree>
    <p:extLst>
      <p:ext uri="{BB962C8B-B14F-4D97-AF65-F5344CB8AC3E}">
        <p14:creationId xmlns:p14="http://schemas.microsoft.com/office/powerpoint/2010/main" val="133610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6FDCCB3-6BD7-48DE-ABAF-F8FE8D57E61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3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DD7320-739A-42F8-9B54-AB14305AD3B8}" type="slidenum">
              <a:rPr lang="en-AU" altLang="zh-CN" sz="1300">
                <a:latin typeface="Times New Roman" panose="02020603050405020304" pitchFamily="18" charset="0"/>
              </a:rPr>
              <a:pPr algn="r"/>
              <a:t>13</a:t>
            </a:fld>
            <a:endParaRPr lang="en-AU" altLang="zh-CN" sz="1300">
              <a:latin typeface="Times New Roman" panose="02020603050405020304" pitchFamily="18" charset="0"/>
            </a:endParaRPr>
          </a:p>
        </p:txBody>
      </p:sp>
      <p:sp>
        <p:nvSpPr>
          <p:cNvPr id="23558" name="Rectangle 2"/>
          <p:cNvSpPr>
            <a:spLocks noGrp="1" noRot="1" noChangeAspect="1" noChangeArrowheads="1" noTextEdit="1"/>
          </p:cNvSpPr>
          <p:nvPr>
            <p:ph type="sldImg"/>
          </p:nvPr>
        </p:nvSpPr>
        <p:spPr>
          <a:ln/>
        </p:spPr>
      </p:sp>
      <p:sp>
        <p:nvSpPr>
          <p:cNvPr id="23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10455002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1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7DDFCEC-5C5F-41C1-8921-EFB075A124A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11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1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21A368B-E59B-4AA7-90EA-32A62DD402F8}" type="slidenum">
              <a:rPr lang="en-AU" altLang="zh-CN" sz="1300">
                <a:latin typeface="Times New Roman" panose="02020603050405020304" pitchFamily="18" charset="0"/>
              </a:rPr>
              <a:pPr algn="r"/>
              <a:t>130</a:t>
            </a:fld>
            <a:endParaRPr lang="en-AU" altLang="zh-CN" sz="1300">
              <a:latin typeface="Times New Roman" panose="02020603050405020304" pitchFamily="18" charset="0"/>
            </a:endParaRPr>
          </a:p>
        </p:txBody>
      </p:sp>
      <p:sp>
        <p:nvSpPr>
          <p:cNvPr id="211974" name="Rectangle 2"/>
          <p:cNvSpPr>
            <a:spLocks noGrp="1" noRot="1" noChangeAspect="1" noChangeArrowheads="1" noTextEdit="1"/>
          </p:cNvSpPr>
          <p:nvPr>
            <p:ph type="sldImg"/>
          </p:nvPr>
        </p:nvSpPr>
        <p:spPr>
          <a:ln/>
        </p:spPr>
      </p:sp>
      <p:sp>
        <p:nvSpPr>
          <p:cNvPr id="211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6207163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4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A8BCDC-DFCC-4FF8-ACCF-1F8981EAD5E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14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4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F2901C-421D-4897-897F-B961A0E038CA}" type="slidenum">
              <a:rPr lang="en-AU" altLang="zh-CN" sz="1300">
                <a:latin typeface="Times New Roman" panose="02020603050405020304" pitchFamily="18" charset="0"/>
              </a:rPr>
              <a:pPr algn="r"/>
              <a:t>131</a:t>
            </a:fld>
            <a:endParaRPr lang="en-AU" altLang="zh-CN" sz="1300">
              <a:latin typeface="Times New Roman" panose="02020603050405020304" pitchFamily="18"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add</a:t>
            </a:r>
            <a:r>
              <a:rPr lang="zh-CN" altLang="en-US" dirty="0"/>
              <a:t>指令发出溢出异常</a:t>
            </a:r>
            <a:endParaRPr lang="en-US" altLang="zh-CN" dirty="0"/>
          </a:p>
        </p:txBody>
      </p:sp>
    </p:spTree>
    <p:extLst>
      <p:ext uri="{BB962C8B-B14F-4D97-AF65-F5344CB8AC3E}">
        <p14:creationId xmlns:p14="http://schemas.microsoft.com/office/powerpoint/2010/main" val="37315095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6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8ADE0CD-116E-4E12-8876-D327F533A38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16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6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3EE71D-0415-4E5C-863B-D204086EF528}" type="slidenum">
              <a:rPr lang="en-AU" altLang="zh-CN" sz="1300">
                <a:latin typeface="Times New Roman" panose="02020603050405020304" pitchFamily="18" charset="0"/>
              </a:rPr>
              <a:pPr algn="r"/>
              <a:t>132</a:t>
            </a:fld>
            <a:endParaRPr lang="en-AU" altLang="zh-CN" sz="1300">
              <a:latin typeface="Times New Roman" panose="02020603050405020304" pitchFamily="18" charset="0"/>
            </a:endParaRPr>
          </a:p>
        </p:txBody>
      </p:sp>
      <p:sp>
        <p:nvSpPr>
          <p:cNvPr id="216070" name="Rectangle 2"/>
          <p:cNvSpPr>
            <a:spLocks noGrp="1" noRot="1" noChangeAspect="1" noChangeArrowheads="1" noTextEdit="1"/>
          </p:cNvSpPr>
          <p:nvPr>
            <p:ph type="sldImg"/>
          </p:nvPr>
        </p:nvSpPr>
        <p:spPr>
          <a:ln/>
        </p:spPr>
      </p:sp>
      <p:sp>
        <p:nvSpPr>
          <p:cNvPr id="216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周期</a:t>
            </a:r>
            <a:r>
              <a:rPr lang="en-US" altLang="zh-CN" dirty="0"/>
              <a:t>6</a:t>
            </a:r>
          </a:p>
          <a:p>
            <a:r>
              <a:rPr lang="en-US" altLang="zh-CN" dirty="0"/>
              <a:t>1</a:t>
            </a:r>
            <a:r>
              <a:rPr lang="zh-CN" altLang="en-US" dirty="0"/>
              <a:t>）</a:t>
            </a:r>
            <a:r>
              <a:rPr lang="en-US" altLang="zh-CN" dirty="0"/>
              <a:t>add</a:t>
            </a:r>
            <a:r>
              <a:rPr lang="zh-CN" altLang="en-US" dirty="0"/>
              <a:t>在</a:t>
            </a:r>
            <a:r>
              <a:rPr lang="en-US" altLang="zh-CN" dirty="0"/>
              <a:t>EX</a:t>
            </a:r>
            <a:r>
              <a:rPr lang="zh-CN" altLang="en-US" dirty="0"/>
              <a:t>，执行</a:t>
            </a:r>
            <a:r>
              <a:rPr lang="en-US" altLang="zh-CN" dirty="0"/>
              <a:t>$2+$1</a:t>
            </a:r>
            <a:r>
              <a:rPr lang="zh-CN" altLang="en-US" dirty="0"/>
              <a:t>发出溢出异常 。 将</a:t>
            </a:r>
            <a:r>
              <a:rPr lang="en-US" altLang="zh-CN" dirty="0"/>
              <a:t>PC+4=50</a:t>
            </a:r>
            <a:r>
              <a:rPr lang="en-US" altLang="zh-CN" baseline="-25000" dirty="0"/>
              <a:t>16</a:t>
            </a:r>
            <a:r>
              <a:rPr lang="zh-CN" altLang="en-US" dirty="0"/>
              <a:t>保存到</a:t>
            </a:r>
            <a:r>
              <a:rPr lang="en-US" altLang="zh-CN" dirty="0"/>
              <a:t>EPC</a:t>
            </a:r>
            <a:r>
              <a:rPr lang="zh-CN" altLang="en-US" dirty="0"/>
              <a:t>，原因保存在</a:t>
            </a:r>
            <a:r>
              <a:rPr lang="en-US" altLang="zh-CN" dirty="0"/>
              <a:t>cause</a:t>
            </a:r>
            <a:r>
              <a:rPr lang="zh-CN" altLang="en-US" dirty="0"/>
              <a:t>。将</a:t>
            </a:r>
            <a:r>
              <a:rPr lang="en-US" altLang="zh-CN" dirty="0"/>
              <a:t>IF-Flush/ID-Flush/EX-Flush</a:t>
            </a:r>
            <a:r>
              <a:rPr lang="zh-CN" altLang="en-US" dirty="0"/>
              <a:t>都生效</a:t>
            </a:r>
            <a:r>
              <a:rPr lang="en-US" altLang="zh-CN" dirty="0"/>
              <a:t>——</a:t>
            </a:r>
            <a:r>
              <a:rPr lang="zh-CN" altLang="en-US" dirty="0"/>
              <a:t>前两个将流水线前面（指令序列后面）的执行撤销，</a:t>
            </a:r>
            <a:r>
              <a:rPr lang="en-US" altLang="zh-CN" dirty="0"/>
              <a:t>EX-Flush</a:t>
            </a:r>
            <a:r>
              <a:rPr lang="zh-CN" altLang="en-US" dirty="0"/>
              <a:t>将</a:t>
            </a:r>
            <a:r>
              <a:rPr lang="en-US" altLang="zh-CN" dirty="0"/>
              <a:t>MEM</a:t>
            </a:r>
            <a:r>
              <a:rPr lang="zh-CN" altLang="en-US" dirty="0"/>
              <a:t>和</a:t>
            </a:r>
            <a:r>
              <a:rPr lang="en-US" altLang="zh-CN" dirty="0"/>
              <a:t>WB</a:t>
            </a:r>
            <a:r>
              <a:rPr lang="zh-CN" altLang="en-US" dirty="0"/>
              <a:t>的控制信号置</a:t>
            </a:r>
            <a:r>
              <a:rPr lang="en-US" altLang="zh-CN" dirty="0"/>
              <a:t>0</a:t>
            </a:r>
            <a:r>
              <a:rPr lang="zh-CN" altLang="en-US" dirty="0"/>
              <a:t>进行撤销。</a:t>
            </a:r>
            <a:endParaRPr lang="en-US" altLang="zh-CN" dirty="0"/>
          </a:p>
          <a:p>
            <a:r>
              <a:rPr lang="en-US" altLang="zh-CN" dirty="0"/>
              <a:t>PC</a:t>
            </a:r>
            <a:r>
              <a:rPr lang="zh-CN" altLang="en-US" dirty="0"/>
              <a:t>替换为</a:t>
            </a:r>
            <a:r>
              <a:rPr lang="en-US" altLang="zh-CN" dirty="0"/>
              <a:t>8000180</a:t>
            </a:r>
            <a:r>
              <a:rPr lang="zh-CN" altLang="en-US" dirty="0"/>
              <a:t>（异常处理程序入口地址）</a:t>
            </a:r>
            <a:endParaRPr lang="en-US" altLang="zh-CN" dirty="0"/>
          </a:p>
          <a:p>
            <a:endParaRPr lang="en-US" altLang="zh-CN" dirty="0"/>
          </a:p>
          <a:p>
            <a:r>
              <a:rPr lang="zh-CN" altLang="en-US" dirty="0"/>
              <a:t>控制信号从</a:t>
            </a:r>
            <a:r>
              <a:rPr lang="en-US" altLang="zh-CN" dirty="0"/>
              <a:t>control</a:t>
            </a:r>
            <a:r>
              <a:rPr lang="zh-CN" altLang="en-US" dirty="0"/>
              <a:t>发出</a:t>
            </a:r>
            <a:endParaRPr lang="en-US" altLang="zh-CN" dirty="0"/>
          </a:p>
          <a:p>
            <a:r>
              <a:rPr lang="zh-CN" altLang="en-US" dirty="0"/>
              <a:t>后接下一</a:t>
            </a:r>
            <a:r>
              <a:rPr lang="en-US" altLang="zh-CN" dirty="0" err="1"/>
              <a:t>ppt</a:t>
            </a:r>
            <a:endParaRPr lang="en-US" altLang="zh-CN" dirty="0"/>
          </a:p>
          <a:p>
            <a:endParaRPr lang="en-US" altLang="zh-CN" dirty="0"/>
          </a:p>
        </p:txBody>
      </p:sp>
    </p:spTree>
    <p:extLst>
      <p:ext uri="{BB962C8B-B14F-4D97-AF65-F5344CB8AC3E}">
        <p14:creationId xmlns:p14="http://schemas.microsoft.com/office/powerpoint/2010/main" val="35320514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8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89A8091-FCC6-4411-A0D9-D92E3DCE03A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18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8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6741475-53C8-4474-B6A5-DB26AFC7BFFE}" type="slidenum">
              <a:rPr lang="en-AU" altLang="zh-CN" sz="1300">
                <a:latin typeface="Times New Roman" panose="02020603050405020304" pitchFamily="18" charset="0"/>
              </a:rPr>
              <a:pPr algn="r"/>
              <a:t>133</a:t>
            </a:fld>
            <a:endParaRPr lang="en-AU" altLang="zh-CN" sz="1300">
              <a:latin typeface="Times New Roman" panose="02020603050405020304" pitchFamily="18" charset="0"/>
            </a:endParaRPr>
          </a:p>
        </p:txBody>
      </p:sp>
      <p:sp>
        <p:nvSpPr>
          <p:cNvPr id="218118" name="Rectangle 2"/>
          <p:cNvSpPr>
            <a:spLocks noGrp="1" noRot="1" noChangeAspect="1" noChangeArrowheads="1" noTextEdit="1"/>
          </p:cNvSpPr>
          <p:nvPr>
            <p:ph type="sldImg"/>
          </p:nvPr>
        </p:nvSpPr>
        <p:spPr>
          <a:ln/>
        </p:spPr>
      </p:sp>
      <p:sp>
        <p:nvSpPr>
          <p:cNvPr id="218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接前一</a:t>
            </a:r>
            <a:r>
              <a:rPr lang="en-US" altLang="zh-CN" dirty="0" err="1"/>
              <a:t>ppt</a:t>
            </a:r>
            <a:endParaRPr lang="en-US" altLang="zh-CN" dirty="0"/>
          </a:p>
          <a:p>
            <a:pPr defTabSz="914420">
              <a:defRPr/>
            </a:pPr>
            <a:endParaRPr lang="en-US" altLang="zh-CN" dirty="0"/>
          </a:p>
          <a:p>
            <a:pPr defTabSz="914420">
              <a:defRPr/>
            </a:pPr>
            <a:r>
              <a:rPr lang="en-US" altLang="zh-CN" dirty="0"/>
              <a:t>2</a:t>
            </a:r>
            <a:r>
              <a:rPr lang="zh-CN" altLang="en-US" dirty="0"/>
              <a:t>）下一周期将读入处理程序入口地址处的指令，流水线中的未完成执行全部作废（形成气泡）</a:t>
            </a:r>
            <a:endParaRPr lang="en-US" altLang="zh-CN" dirty="0"/>
          </a:p>
          <a:p>
            <a:endParaRPr lang="en-US" altLang="zh-CN" dirty="0"/>
          </a:p>
        </p:txBody>
      </p:sp>
    </p:spTree>
    <p:extLst>
      <p:ext uri="{BB962C8B-B14F-4D97-AF65-F5344CB8AC3E}">
        <p14:creationId xmlns:p14="http://schemas.microsoft.com/office/powerpoint/2010/main" val="21927827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0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52EC73-FD08-4102-8365-B359B0AE2CE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20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0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A1E433-E67F-424B-90E1-6CF5B9344B96}" type="slidenum">
              <a:rPr lang="en-AU" altLang="zh-CN" sz="1300">
                <a:latin typeface="Times New Roman" panose="02020603050405020304" pitchFamily="18" charset="0"/>
              </a:rPr>
              <a:pPr algn="r"/>
              <a:t>134</a:t>
            </a:fld>
            <a:endParaRPr lang="en-AU" altLang="zh-CN" sz="1300">
              <a:latin typeface="Times New Roman" panose="02020603050405020304" pitchFamily="18" charset="0"/>
            </a:endParaRPr>
          </a:p>
        </p:txBody>
      </p:sp>
      <p:sp>
        <p:nvSpPr>
          <p:cNvPr id="220166" name="Rectangle 2"/>
          <p:cNvSpPr>
            <a:spLocks noGrp="1" noRot="1" noChangeAspect="1" noChangeArrowheads="1" noTextEdit="1"/>
          </p:cNvSpPr>
          <p:nvPr>
            <p:ph type="sldImg"/>
          </p:nvPr>
        </p:nvSpPr>
        <p:spPr>
          <a:ln/>
        </p:spPr>
      </p:sp>
      <p:sp>
        <p:nvSpPr>
          <p:cNvPr id="220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未定义指令在</a:t>
            </a:r>
            <a:r>
              <a:rPr lang="en-US" altLang="zh-CN" dirty="0"/>
              <a:t>ID</a:t>
            </a:r>
            <a:r>
              <a:rPr lang="zh-CN" altLang="en-US" dirty="0"/>
              <a:t>，算术在</a:t>
            </a:r>
            <a:r>
              <a:rPr lang="en-US" altLang="zh-CN" dirty="0"/>
              <a:t>EX</a:t>
            </a:r>
            <a:r>
              <a:rPr lang="zh-CN" altLang="en-US" dirty="0"/>
              <a:t>，</a:t>
            </a:r>
            <a:r>
              <a:rPr lang="en-US" altLang="zh-CN" dirty="0" err="1"/>
              <a:t>lw</a:t>
            </a:r>
            <a:r>
              <a:rPr lang="en-US" altLang="zh-CN" dirty="0"/>
              <a:t>/</a:t>
            </a:r>
            <a:r>
              <a:rPr lang="en-US" altLang="zh-CN" dirty="0" err="1"/>
              <a:t>sw</a:t>
            </a:r>
            <a:r>
              <a:rPr lang="zh-CN" altLang="en-US" dirty="0"/>
              <a:t>在</a:t>
            </a:r>
            <a:r>
              <a:rPr lang="en-US" altLang="zh-CN" dirty="0" err="1"/>
              <a:t>mem</a:t>
            </a:r>
            <a:endParaRPr lang="en-US" altLang="zh-CN" dirty="0"/>
          </a:p>
        </p:txBody>
      </p:sp>
    </p:spTree>
    <p:extLst>
      <p:ext uri="{BB962C8B-B14F-4D97-AF65-F5344CB8AC3E}">
        <p14:creationId xmlns:p14="http://schemas.microsoft.com/office/powerpoint/2010/main" val="30734419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2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79C6DA0-7840-48A6-8B26-FAD5B6D584C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22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2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5DBE36C-ABEB-4907-BE78-9CE50EF3E8FD}" type="slidenum">
              <a:rPr lang="en-AU" altLang="zh-CN" sz="1300">
                <a:latin typeface="Times New Roman" panose="02020603050405020304" pitchFamily="18" charset="0"/>
              </a:rPr>
              <a:pPr algn="r"/>
              <a:t>135</a:t>
            </a:fld>
            <a:endParaRPr lang="en-AU" altLang="zh-CN" sz="1300">
              <a:latin typeface="Times New Roman" panose="02020603050405020304" pitchFamily="18" charset="0"/>
            </a:endParaRPr>
          </a:p>
        </p:txBody>
      </p:sp>
      <p:sp>
        <p:nvSpPr>
          <p:cNvPr id="222214" name="Rectangle 2"/>
          <p:cNvSpPr>
            <a:spLocks noGrp="1" noRot="1" noChangeAspect="1" noChangeArrowheads="1" noTextEdit="1"/>
          </p:cNvSpPr>
          <p:nvPr>
            <p:ph type="sldImg"/>
          </p:nvPr>
        </p:nvSpPr>
        <p:spPr>
          <a:ln/>
        </p:spPr>
      </p:sp>
      <p:sp>
        <p:nvSpPr>
          <p:cNvPr id="222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84354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4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960B29-4133-47BA-B44E-FA7906FE74C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24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4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8830092-9A09-4F8A-9A0D-883414297191}" type="slidenum">
              <a:rPr lang="en-AU" altLang="zh-CN" sz="1300">
                <a:latin typeface="Times New Roman" panose="02020603050405020304" pitchFamily="18" charset="0"/>
              </a:rPr>
              <a:pPr algn="r"/>
              <a:t>136</a:t>
            </a:fld>
            <a:endParaRPr lang="en-AU" altLang="zh-CN" sz="1300">
              <a:latin typeface="Times New Roman" panose="02020603050405020304" pitchFamily="18" charset="0"/>
            </a:endParaRPr>
          </a:p>
        </p:txBody>
      </p:sp>
      <p:sp>
        <p:nvSpPr>
          <p:cNvPr id="224262" name="Rectangle 2"/>
          <p:cNvSpPr>
            <a:spLocks noGrp="1" noRot="1" noChangeAspect="1" noChangeArrowheads="1" noTextEdit="1"/>
          </p:cNvSpPr>
          <p:nvPr>
            <p:ph type="sldImg"/>
          </p:nvPr>
        </p:nvSpPr>
        <p:spPr>
          <a:ln/>
        </p:spPr>
      </p:sp>
      <p:sp>
        <p:nvSpPr>
          <p:cNvPr id="224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所谓“高级主题”</a:t>
            </a:r>
            <a:endParaRPr lang="en-US" altLang="zh-CN" dirty="0"/>
          </a:p>
          <a:p>
            <a:endParaRPr lang="en-US" altLang="zh-CN" dirty="0"/>
          </a:p>
          <a:p>
            <a:r>
              <a:rPr lang="en-US" altLang="zh-CN" dirty="0"/>
              <a:t>Ivy6</a:t>
            </a:r>
            <a:r>
              <a:rPr lang="zh-CN" altLang="en-US" dirty="0"/>
              <a:t>发射，龙芯</a:t>
            </a:r>
            <a:r>
              <a:rPr lang="en-US" altLang="zh-CN" dirty="0"/>
              <a:t>4</a:t>
            </a:r>
            <a:r>
              <a:rPr lang="zh-CN" altLang="en-US" dirty="0"/>
              <a:t>发射</a:t>
            </a:r>
            <a:endParaRPr lang="en-US" altLang="zh-CN" dirty="0"/>
          </a:p>
        </p:txBody>
      </p:sp>
    </p:spTree>
    <p:extLst>
      <p:ext uri="{BB962C8B-B14F-4D97-AF65-F5344CB8AC3E}">
        <p14:creationId xmlns:p14="http://schemas.microsoft.com/office/powerpoint/2010/main" val="27158100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6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4A73852-C7F8-42DE-AD88-CE9B62884E3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26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6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53410BE-D344-4041-831D-E3F8A9DFFFDC}" type="slidenum">
              <a:rPr lang="en-AU" altLang="zh-CN" sz="1300">
                <a:latin typeface="Times New Roman" panose="02020603050405020304" pitchFamily="18" charset="0"/>
              </a:rPr>
              <a:pPr algn="r"/>
              <a:t>137</a:t>
            </a:fld>
            <a:endParaRPr lang="en-AU" altLang="zh-CN" sz="1300">
              <a:latin typeface="Times New Roman" panose="02020603050405020304" pitchFamily="18" charset="0"/>
            </a:endParaRPr>
          </a:p>
        </p:txBody>
      </p:sp>
      <p:sp>
        <p:nvSpPr>
          <p:cNvPr id="226310" name="Rectangle 2"/>
          <p:cNvSpPr>
            <a:spLocks noGrp="1" noRot="1" noChangeAspect="1" noChangeArrowheads="1" noTextEdit="1"/>
          </p:cNvSpPr>
          <p:nvPr>
            <p:ph type="sldImg"/>
          </p:nvPr>
        </p:nvSpPr>
        <p:spPr>
          <a:ln/>
        </p:spPr>
      </p:sp>
      <p:sp>
        <p:nvSpPr>
          <p:cNvPr id="226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前面的</a:t>
            </a:r>
            <a:r>
              <a:rPr lang="en-US" altLang="zh-CN" dirty="0"/>
              <a:t>5</a:t>
            </a:r>
            <a:r>
              <a:rPr lang="zh-CN" altLang="en-US" dirty="0"/>
              <a:t>级流水方法失效了</a:t>
            </a:r>
            <a:endParaRPr lang="en-US" altLang="zh-CN" dirty="0"/>
          </a:p>
        </p:txBody>
      </p:sp>
    </p:spTree>
    <p:extLst>
      <p:ext uri="{BB962C8B-B14F-4D97-AF65-F5344CB8AC3E}">
        <p14:creationId xmlns:p14="http://schemas.microsoft.com/office/powerpoint/2010/main" val="4827487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8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D2D3B3-9B14-4732-BC72-4E4B5089071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28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8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8347E68-2BF5-4FCA-BF39-1C9A3DF177E8}" type="slidenum">
              <a:rPr lang="en-AU" altLang="zh-CN" sz="1300">
                <a:latin typeface="Times New Roman" panose="02020603050405020304" pitchFamily="18" charset="0"/>
              </a:rPr>
              <a:pPr algn="r"/>
              <a:t>138</a:t>
            </a:fld>
            <a:endParaRPr lang="en-AU" altLang="zh-CN" sz="1300">
              <a:latin typeface="Times New Roman" panose="02020603050405020304" pitchFamily="18" charset="0"/>
            </a:endParaRPr>
          </a:p>
        </p:txBody>
      </p:sp>
      <p:sp>
        <p:nvSpPr>
          <p:cNvPr id="228358" name="Rectangle 2"/>
          <p:cNvSpPr>
            <a:spLocks noGrp="1" noRot="1" noChangeAspect="1" noChangeArrowheads="1" noTextEdit="1"/>
          </p:cNvSpPr>
          <p:nvPr>
            <p:ph type="sldImg"/>
          </p:nvPr>
        </p:nvSpPr>
        <p:spPr>
          <a:ln/>
        </p:spPr>
      </p:sp>
      <p:sp>
        <p:nvSpPr>
          <p:cNvPr id="228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也是</a:t>
            </a:r>
            <a:r>
              <a:rPr lang="en-US" altLang="zh-CN" dirty="0"/>
              <a:t>ILP</a:t>
            </a:r>
            <a:r>
              <a:rPr lang="zh-CN" altLang="en-US" dirty="0"/>
              <a:t>方法</a:t>
            </a:r>
            <a:endParaRPr lang="en-US" altLang="zh-CN" dirty="0"/>
          </a:p>
          <a:p>
            <a:endParaRPr lang="en-US" altLang="zh-CN" dirty="0"/>
          </a:p>
          <a:p>
            <a:r>
              <a:rPr lang="zh-CN" altLang="en-US" dirty="0"/>
              <a:t>异步流水的概念，即后续指令提前执行</a:t>
            </a:r>
            <a:endParaRPr lang="en-US" altLang="zh-CN" dirty="0"/>
          </a:p>
          <a:p>
            <a:r>
              <a:rPr lang="en-US" altLang="zh-CN" dirty="0"/>
              <a:t>Load</a:t>
            </a:r>
            <a:r>
              <a:rPr lang="zh-CN" altLang="en-US" dirty="0"/>
              <a:t>紧跟一条</a:t>
            </a:r>
            <a:r>
              <a:rPr lang="en-US" altLang="zh-CN" dirty="0"/>
              <a:t>store</a:t>
            </a:r>
            <a:r>
              <a:rPr lang="zh-CN" altLang="en-US" dirty="0"/>
              <a:t>指令，可以推测它们地址不同，因此</a:t>
            </a:r>
            <a:r>
              <a:rPr lang="en-US" altLang="zh-CN" dirty="0"/>
              <a:t>load</a:t>
            </a:r>
            <a:r>
              <a:rPr lang="zh-CN" altLang="en-US" dirty="0"/>
              <a:t>可以并行或提前执行</a:t>
            </a:r>
            <a:endParaRPr lang="en-US" altLang="zh-CN" dirty="0"/>
          </a:p>
          <a:p>
            <a:endParaRPr lang="en-US" altLang="zh-CN" dirty="0"/>
          </a:p>
          <a:p>
            <a:r>
              <a:rPr lang="zh-CN" altLang="en-US" dirty="0"/>
              <a:t>推测执行的结果，需要“确定”正确后才能</a:t>
            </a:r>
            <a:r>
              <a:rPr lang="en-US" altLang="zh-CN" dirty="0"/>
              <a:t>retired</a:t>
            </a:r>
          </a:p>
          <a:p>
            <a:endParaRPr lang="en-US" altLang="zh-CN" dirty="0"/>
          </a:p>
          <a:p>
            <a:endParaRPr lang="en-US" altLang="zh-CN" dirty="0"/>
          </a:p>
        </p:txBody>
      </p:sp>
    </p:spTree>
    <p:extLst>
      <p:ext uri="{BB962C8B-B14F-4D97-AF65-F5344CB8AC3E}">
        <p14:creationId xmlns:p14="http://schemas.microsoft.com/office/powerpoint/2010/main" val="41594945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0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9F910F-312B-4772-AF46-1FAAD30D1F0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30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0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4673E52-4809-40C3-B927-3E333991F1D2}" type="slidenum">
              <a:rPr lang="en-AU" altLang="zh-CN" sz="1300">
                <a:latin typeface="Times New Roman" panose="02020603050405020304" pitchFamily="18" charset="0"/>
              </a:rPr>
              <a:pPr algn="r"/>
              <a:t>139</a:t>
            </a:fld>
            <a:endParaRPr lang="en-AU" altLang="zh-CN" sz="1300">
              <a:latin typeface="Times New Roman" panose="02020603050405020304" pitchFamily="18" charset="0"/>
            </a:endParaRPr>
          </a:p>
        </p:txBody>
      </p:sp>
      <p:sp>
        <p:nvSpPr>
          <p:cNvPr id="230406" name="Rectangle 2"/>
          <p:cNvSpPr>
            <a:spLocks noGrp="1" noRot="1" noChangeAspect="1" noChangeArrowheads="1" noTextEdit="1"/>
          </p:cNvSpPr>
          <p:nvPr>
            <p:ph type="sldImg"/>
          </p:nvPr>
        </p:nvSpPr>
        <p:spPr>
          <a:ln/>
        </p:spPr>
      </p:sp>
      <p:sp>
        <p:nvSpPr>
          <p:cNvPr id="230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76227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14B0CFC-52CD-4BAE-A7FA-1472C5A8100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5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2A9FFD-BDD1-494D-ACBE-191F73109D93}" type="slidenum">
              <a:rPr lang="en-AU" altLang="zh-CN" sz="1300">
                <a:latin typeface="Times New Roman" panose="02020603050405020304" pitchFamily="18" charset="0"/>
              </a:rPr>
              <a:pPr algn="r"/>
              <a:t>14</a:t>
            </a:fld>
            <a:endParaRPr lang="en-AU" altLang="zh-CN" sz="1300">
              <a:latin typeface="Times New Roman" panose="02020603050405020304" pitchFamily="18" charset="0"/>
            </a:endParaRPr>
          </a:p>
        </p:txBody>
      </p:sp>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状态单元至少有两个输入：一个作为数据，一个用作时钟（用于决定何时将数据输入）</a:t>
            </a:r>
            <a:endParaRPr lang="en-US" altLang="zh-CN" dirty="0"/>
          </a:p>
          <a:p>
            <a:r>
              <a:rPr lang="zh-CN" altLang="en-US" dirty="0"/>
              <a:t>其输出是与自身状态与输入数据都有关，最简单的</a:t>
            </a:r>
            <a:r>
              <a:rPr lang="en-US" altLang="zh-CN" dirty="0"/>
              <a:t>D</a:t>
            </a:r>
            <a:r>
              <a:rPr lang="zh-CN" altLang="en-US" dirty="0"/>
              <a:t>触发起只与状态有关</a:t>
            </a:r>
            <a:endParaRPr lang="en-US" altLang="zh-CN" dirty="0"/>
          </a:p>
          <a:p>
            <a:endParaRPr lang="en-US" altLang="zh-CN" dirty="0"/>
          </a:p>
          <a:p>
            <a:r>
              <a:rPr lang="zh-CN" altLang="en-US" dirty="0"/>
              <a:t>多个</a:t>
            </a:r>
            <a:r>
              <a:rPr lang="en-US" altLang="zh-CN" dirty="0"/>
              <a:t>D</a:t>
            </a:r>
            <a:r>
              <a:rPr lang="zh-CN" altLang="en-US" dirty="0"/>
              <a:t>触发器可以构成寄存器</a:t>
            </a:r>
            <a:endParaRPr lang="en-US" altLang="zh-CN" dirty="0"/>
          </a:p>
          <a:p>
            <a:endParaRPr lang="en-US" altLang="zh-CN" dirty="0"/>
          </a:p>
          <a:p>
            <a:r>
              <a:rPr lang="zh-CN" altLang="en-US" dirty="0"/>
              <a:t>注意改图的数据并为表示为具体的</a:t>
            </a:r>
            <a:r>
              <a:rPr lang="en-US" altLang="zh-CN" dirty="0"/>
              <a:t>0</a:t>
            </a:r>
            <a:r>
              <a:rPr lang="zh-CN" altLang="en-US" dirty="0"/>
              <a:t>或</a:t>
            </a:r>
            <a:r>
              <a:rPr lang="en-US" altLang="zh-CN" dirty="0"/>
              <a:t>1</a:t>
            </a:r>
          </a:p>
          <a:p>
            <a:r>
              <a:rPr lang="zh-CN" altLang="en-US" dirty="0"/>
              <a:t>提示：历史信息体现在其输出为历史输入（上一个时钟沿）而非当前输入</a:t>
            </a:r>
            <a:endParaRPr lang="en-US" altLang="zh-CN" dirty="0"/>
          </a:p>
          <a:p>
            <a:endParaRPr lang="en-US" altLang="zh-CN" dirty="0"/>
          </a:p>
          <a:p>
            <a:r>
              <a:rPr lang="zh-CN" altLang="en-US" dirty="0"/>
              <a:t>提问：给出</a:t>
            </a:r>
            <a:r>
              <a:rPr lang="en-US" altLang="zh-CN" dirty="0"/>
              <a:t>D</a:t>
            </a:r>
            <a:r>
              <a:rPr lang="zh-CN" altLang="en-US" dirty="0"/>
              <a:t>在</a:t>
            </a:r>
            <a:r>
              <a:rPr lang="en-US" altLang="zh-CN" dirty="0" err="1"/>
              <a:t>clk</a:t>
            </a:r>
            <a:r>
              <a:rPr lang="zh-CN" altLang="en-US" dirty="0"/>
              <a:t>上升沿前后变化多次，请学生给出具体输出</a:t>
            </a:r>
            <a:endParaRPr lang="en-US" altLang="zh-CN" dirty="0"/>
          </a:p>
        </p:txBody>
      </p:sp>
    </p:spTree>
    <p:extLst>
      <p:ext uri="{BB962C8B-B14F-4D97-AF65-F5344CB8AC3E}">
        <p14:creationId xmlns:p14="http://schemas.microsoft.com/office/powerpoint/2010/main" val="34207255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2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4C18930-B4B0-4E2D-8A72-EFB2BB3CCCD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32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2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751F1A3-A1FD-4600-AB35-17CE9F93F4C2}" type="slidenum">
              <a:rPr lang="en-AU" altLang="zh-CN" sz="1300">
                <a:latin typeface="Times New Roman" panose="02020603050405020304" pitchFamily="18" charset="0"/>
              </a:rPr>
              <a:pPr algn="r"/>
              <a:t>140</a:t>
            </a:fld>
            <a:endParaRPr lang="en-AU" altLang="zh-CN" sz="1300">
              <a:latin typeface="Times New Roman" panose="02020603050405020304" pitchFamily="18" charset="0"/>
            </a:endParaRPr>
          </a:p>
        </p:txBody>
      </p:sp>
      <p:sp>
        <p:nvSpPr>
          <p:cNvPr id="232454" name="Rectangle 2"/>
          <p:cNvSpPr>
            <a:spLocks noGrp="1" noRot="1" noChangeAspect="1" noChangeArrowheads="1" noTextEdit="1"/>
          </p:cNvSpPr>
          <p:nvPr>
            <p:ph type="sldImg"/>
          </p:nvPr>
        </p:nvSpPr>
        <p:spPr>
          <a:ln/>
        </p:spPr>
      </p:sp>
      <p:sp>
        <p:nvSpPr>
          <p:cNvPr id="232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推迟异常</a:t>
            </a:r>
            <a:r>
              <a:rPr lang="en-US" altLang="zh-CN" dirty="0"/>
              <a:t>——</a:t>
            </a:r>
            <a:r>
              <a:rPr lang="zh-CN" altLang="en-US" dirty="0"/>
              <a:t>暂时不处理，直至确定该异常确实需要发生</a:t>
            </a:r>
            <a:endParaRPr lang="en-US" altLang="zh-CN" dirty="0"/>
          </a:p>
        </p:txBody>
      </p:sp>
    </p:spTree>
    <p:extLst>
      <p:ext uri="{BB962C8B-B14F-4D97-AF65-F5344CB8AC3E}">
        <p14:creationId xmlns:p14="http://schemas.microsoft.com/office/powerpoint/2010/main" val="20205265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4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8891F8-1A97-4FC5-A4ED-F61C746B4A5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34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4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CA73E97-F27F-4DA0-B878-24BAC0B1BDD8}" type="slidenum">
              <a:rPr lang="en-AU" altLang="zh-CN" sz="1300">
                <a:latin typeface="Times New Roman" panose="02020603050405020304" pitchFamily="18" charset="0"/>
              </a:rPr>
              <a:pPr algn="r"/>
              <a:t>141</a:t>
            </a:fld>
            <a:endParaRPr lang="en-AU" altLang="zh-CN" sz="1300">
              <a:latin typeface="Times New Roman" panose="02020603050405020304" pitchFamily="18" charset="0"/>
            </a:endParaRPr>
          </a:p>
        </p:txBody>
      </p:sp>
      <p:sp>
        <p:nvSpPr>
          <p:cNvPr id="234502" name="Rectangle 2"/>
          <p:cNvSpPr>
            <a:spLocks noGrp="1" noRot="1" noChangeAspect="1" noChangeArrowheads="1" noTextEdit="1"/>
          </p:cNvSpPr>
          <p:nvPr>
            <p:ph type="sldImg"/>
          </p:nvPr>
        </p:nvSpPr>
        <p:spPr>
          <a:ln/>
        </p:spPr>
      </p:sp>
      <p:sp>
        <p:nvSpPr>
          <p:cNvPr id="234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778435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6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563E47C-E789-4E1F-9862-A80F9FCB036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36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6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F841F9-826E-4C68-B9F9-24487825D8E7}" type="slidenum">
              <a:rPr lang="en-AU" altLang="zh-CN" sz="1300">
                <a:latin typeface="Times New Roman" panose="02020603050405020304" pitchFamily="18" charset="0"/>
              </a:rPr>
              <a:pPr algn="r"/>
              <a:t>142</a:t>
            </a:fld>
            <a:endParaRPr lang="en-AU" altLang="zh-CN" sz="1300">
              <a:latin typeface="Times New Roman" panose="02020603050405020304" pitchFamily="18" charset="0"/>
            </a:endParaRPr>
          </a:p>
        </p:txBody>
      </p:sp>
      <p:sp>
        <p:nvSpPr>
          <p:cNvPr id="236550" name="Rectangle 2"/>
          <p:cNvSpPr>
            <a:spLocks noGrp="1" noRot="1" noChangeAspect="1" noChangeArrowheads="1" noTextEdit="1"/>
          </p:cNvSpPr>
          <p:nvPr>
            <p:ph type="sldImg"/>
          </p:nvPr>
        </p:nvSpPr>
        <p:spPr>
          <a:ln/>
        </p:spPr>
      </p:sp>
      <p:sp>
        <p:nvSpPr>
          <p:cNvPr id="236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6273691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8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B46EA8D-6BF9-4A66-9F81-20D4B72DA45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38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8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5B81E9B-0149-4C3B-859D-996F38AB6E2E}" type="slidenum">
              <a:rPr lang="en-AU" altLang="zh-CN" sz="1300">
                <a:latin typeface="Times New Roman" panose="02020603050405020304" pitchFamily="18" charset="0"/>
              </a:rPr>
              <a:pPr algn="r"/>
              <a:t>143</a:t>
            </a:fld>
            <a:endParaRPr lang="en-AU" altLang="zh-CN" sz="1300">
              <a:latin typeface="Times New Roman" panose="02020603050405020304" pitchFamily="18" charset="0"/>
            </a:endParaRPr>
          </a:p>
        </p:txBody>
      </p:sp>
      <p:sp>
        <p:nvSpPr>
          <p:cNvPr id="238598" name="Rectangle 2"/>
          <p:cNvSpPr>
            <a:spLocks noGrp="1" noRot="1" noChangeAspect="1" noChangeArrowheads="1" noTextEdit="1"/>
          </p:cNvSpPr>
          <p:nvPr>
            <p:ph type="sldImg"/>
          </p:nvPr>
        </p:nvSpPr>
        <p:spPr>
          <a:ln/>
        </p:spPr>
      </p:sp>
      <p:sp>
        <p:nvSpPr>
          <p:cNvPr id="238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后面会有指令序列的例子</a:t>
            </a:r>
            <a:endParaRPr lang="en-US" altLang="zh-CN" dirty="0"/>
          </a:p>
          <a:p>
            <a:endParaRPr lang="en-US" altLang="zh-CN" dirty="0"/>
          </a:p>
        </p:txBody>
      </p:sp>
    </p:spTree>
    <p:extLst>
      <p:ext uri="{BB962C8B-B14F-4D97-AF65-F5344CB8AC3E}">
        <p14:creationId xmlns:p14="http://schemas.microsoft.com/office/powerpoint/2010/main" val="1295894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0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9099E2-41DF-4B88-B0B6-91DDE1DF6B1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40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0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C180B5E-564C-4CA4-8E55-7B81915AD53C}" type="slidenum">
              <a:rPr lang="en-AU" altLang="zh-CN" sz="1300">
                <a:latin typeface="Times New Roman" panose="02020603050405020304" pitchFamily="18" charset="0"/>
              </a:rPr>
              <a:pPr algn="r"/>
              <a:t>144</a:t>
            </a:fld>
            <a:endParaRPr lang="en-AU" altLang="zh-CN" sz="1300">
              <a:latin typeface="Times New Roman" panose="02020603050405020304" pitchFamily="18" charset="0"/>
            </a:endParaRPr>
          </a:p>
        </p:txBody>
      </p:sp>
      <p:sp>
        <p:nvSpPr>
          <p:cNvPr id="240646" name="Rectangle 2"/>
          <p:cNvSpPr>
            <a:spLocks noGrp="1" noRot="1" noChangeAspect="1" noChangeArrowheads="1" noTextEdit="1"/>
          </p:cNvSpPr>
          <p:nvPr>
            <p:ph type="sldImg"/>
          </p:nvPr>
        </p:nvSpPr>
        <p:spPr>
          <a:ln/>
        </p:spPr>
      </p:sp>
      <p:sp>
        <p:nvSpPr>
          <p:cNvPr id="240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额外的电路（蓝色）</a:t>
            </a:r>
            <a:endParaRPr lang="en-US" altLang="zh-CN" dirty="0"/>
          </a:p>
        </p:txBody>
      </p:sp>
    </p:spTree>
    <p:extLst>
      <p:ext uri="{BB962C8B-B14F-4D97-AF65-F5344CB8AC3E}">
        <p14:creationId xmlns:p14="http://schemas.microsoft.com/office/powerpoint/2010/main" val="276382782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2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C716F1-E9FD-4635-80F9-CAF58BA914D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42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2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4595422-A5E7-409B-A429-C554C3708CB8}" type="slidenum">
              <a:rPr lang="en-AU" altLang="zh-CN" sz="1300">
                <a:latin typeface="Times New Roman" panose="02020603050405020304" pitchFamily="18" charset="0"/>
              </a:rPr>
              <a:pPr algn="r"/>
              <a:t>145</a:t>
            </a:fld>
            <a:endParaRPr lang="en-AU" altLang="zh-CN" sz="1300">
              <a:latin typeface="Times New Roman" panose="02020603050405020304" pitchFamily="18" charset="0"/>
            </a:endParaRPr>
          </a:p>
        </p:txBody>
      </p:sp>
      <p:sp>
        <p:nvSpPr>
          <p:cNvPr id="242694" name="Rectangle 2"/>
          <p:cNvSpPr>
            <a:spLocks noGrp="1" noRot="1" noChangeAspect="1" noChangeArrowheads="1" noTextEdit="1"/>
          </p:cNvSpPr>
          <p:nvPr>
            <p:ph type="sldImg"/>
          </p:nvPr>
        </p:nvSpPr>
        <p:spPr>
          <a:ln/>
        </p:spPr>
      </p:sp>
      <p:sp>
        <p:nvSpPr>
          <p:cNvPr id="242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也可以由编译器全权负责冒险的处理，</a:t>
            </a:r>
            <a:endParaRPr lang="en-US" altLang="zh-CN" dirty="0"/>
          </a:p>
          <a:p>
            <a:r>
              <a:rPr lang="zh-CN" altLang="en-US" dirty="0"/>
              <a:t>编译器通过指令调度和插入</a:t>
            </a:r>
            <a:r>
              <a:rPr lang="en-US" altLang="zh-CN" dirty="0" err="1"/>
              <a:t>nop</a:t>
            </a:r>
            <a:r>
              <a:rPr lang="zh-CN" altLang="en-US" dirty="0"/>
              <a:t>，使得代码在执行时完全没有冒险，因此硬件无须冒险检测和阻塞电路</a:t>
            </a:r>
            <a:endParaRPr lang="en-US" altLang="zh-CN" dirty="0"/>
          </a:p>
          <a:p>
            <a:r>
              <a:rPr lang="zh-CN" altLang="en-US" dirty="0"/>
              <a:t>另一种方式是编译器仅负责一个发射包中的指令没有相关，而发射包之间的冒险又硬件检测和处理</a:t>
            </a:r>
            <a:endParaRPr lang="en-US" altLang="zh-CN" dirty="0"/>
          </a:p>
          <a:p>
            <a:endParaRPr lang="en-US" altLang="zh-CN" dirty="0"/>
          </a:p>
          <a:p>
            <a:r>
              <a:rPr lang="zh-CN" altLang="en-US" dirty="0"/>
              <a:t>本例假设第二种方式，来分析</a:t>
            </a:r>
            <a:r>
              <a:rPr lang="en-US" altLang="zh-CN" dirty="0"/>
              <a:t>ALU</a:t>
            </a:r>
            <a:r>
              <a:rPr lang="zh-CN" altLang="en-US" dirty="0"/>
              <a:t>指令同时带有一个</a:t>
            </a:r>
            <a:r>
              <a:rPr lang="en-US" altLang="zh-CN" dirty="0"/>
              <a:t>load</a:t>
            </a:r>
            <a:r>
              <a:rPr lang="zh-CN" altLang="en-US" dirty="0"/>
              <a:t>指令</a:t>
            </a:r>
            <a:endParaRPr lang="en-US" altLang="zh-CN" dirty="0"/>
          </a:p>
          <a:p>
            <a:endParaRPr lang="en-US" altLang="zh-CN" dirty="0"/>
          </a:p>
          <a:p>
            <a:r>
              <a:rPr lang="zh-CN" altLang="en-US" dirty="0"/>
              <a:t>这里的</a:t>
            </a:r>
            <a:r>
              <a:rPr lang="en-US" altLang="zh-CN" dirty="0"/>
              <a:t>use latency</a:t>
            </a:r>
            <a:r>
              <a:rPr lang="zh-CN" altLang="en-US" dirty="0"/>
              <a:t>是指“简单流水”中为了避免</a:t>
            </a:r>
            <a:r>
              <a:rPr lang="en-US" altLang="zh-CN" dirty="0"/>
              <a:t>load</a:t>
            </a:r>
            <a:r>
              <a:rPr lang="zh-CN" altLang="en-US" dirty="0"/>
              <a:t>之后立刻使用的问题而增加一个延迟。有旁路的流水不必考虑</a:t>
            </a:r>
            <a:endParaRPr lang="en-US" altLang="zh-CN" dirty="0"/>
          </a:p>
        </p:txBody>
      </p:sp>
    </p:spTree>
    <p:extLst>
      <p:ext uri="{BB962C8B-B14F-4D97-AF65-F5344CB8AC3E}">
        <p14:creationId xmlns:p14="http://schemas.microsoft.com/office/powerpoint/2010/main" val="1383835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4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33739FB-E224-4947-A012-DC1CEE28186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44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4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4B0205E-1D31-4F96-869C-01D5522578BB}" type="slidenum">
              <a:rPr lang="en-AU" altLang="zh-CN" sz="1300">
                <a:latin typeface="Times New Roman" panose="02020603050405020304" pitchFamily="18" charset="0"/>
              </a:rPr>
              <a:pPr algn="r"/>
              <a:t>146</a:t>
            </a:fld>
            <a:endParaRPr lang="en-AU" altLang="zh-CN" sz="1300">
              <a:latin typeface="Times New Roman" panose="02020603050405020304" pitchFamily="18" charset="0"/>
            </a:endParaRPr>
          </a:p>
        </p:txBody>
      </p:sp>
      <p:sp>
        <p:nvSpPr>
          <p:cNvPr id="244742" name="Rectangle 2"/>
          <p:cNvSpPr>
            <a:spLocks noGrp="1" noRot="1" noChangeAspect="1" noChangeArrowheads="1" noTextEdit="1"/>
          </p:cNvSpPr>
          <p:nvPr>
            <p:ph type="sldImg"/>
          </p:nvPr>
        </p:nvSpPr>
        <p:spPr>
          <a:ln/>
        </p:spPr>
      </p:sp>
      <p:sp>
        <p:nvSpPr>
          <p:cNvPr id="244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这是一个对数组元素各自增“</a:t>
            </a:r>
            <a:r>
              <a:rPr lang="en-US" altLang="zh-CN" dirty="0"/>
              <a:t>$s2</a:t>
            </a:r>
            <a:r>
              <a:rPr lang="zh-CN" altLang="en-US" dirty="0"/>
              <a:t>”的循环代码。</a:t>
            </a:r>
            <a:endParaRPr lang="en-US" altLang="zh-CN" dirty="0"/>
          </a:p>
          <a:p>
            <a:r>
              <a:rPr lang="zh-CN" altLang="en-US" dirty="0"/>
              <a:t>注意</a:t>
            </a:r>
            <a:r>
              <a:rPr lang="en-US" altLang="zh-CN" dirty="0" err="1"/>
              <a:t>sw</a:t>
            </a:r>
            <a:r>
              <a:rPr lang="zh-CN" altLang="en-US" dirty="0"/>
              <a:t>指令前后的差异：</a:t>
            </a:r>
            <a:r>
              <a:rPr lang="en-US" altLang="zh-CN" dirty="0" err="1"/>
              <a:t>sw</a:t>
            </a:r>
            <a:r>
              <a:rPr lang="en-US" altLang="zh-CN" dirty="0"/>
              <a:t> $t0,0($s1)&lt;&gt;</a:t>
            </a:r>
            <a:r>
              <a:rPr lang="en-US" altLang="zh-CN" dirty="0" err="1"/>
              <a:t>sw</a:t>
            </a:r>
            <a:r>
              <a:rPr lang="en-US" altLang="zh-CN" dirty="0"/>
              <a:t> $t0,4($s1)</a:t>
            </a:r>
          </a:p>
          <a:p>
            <a:endParaRPr lang="en-US" altLang="zh-CN" dirty="0"/>
          </a:p>
          <a:p>
            <a:r>
              <a:rPr lang="en-US" altLang="zh-CN" dirty="0"/>
              <a:t>1</a:t>
            </a:r>
            <a:r>
              <a:rPr lang="zh-CN" altLang="en-US" dirty="0"/>
              <a:t>）前三条指令有相关</a:t>
            </a:r>
            <a:r>
              <a:rPr lang="en-US" altLang="zh-CN" dirty="0"/>
              <a:t>t0</a:t>
            </a:r>
            <a:r>
              <a:rPr lang="zh-CN" altLang="en-US" dirty="0"/>
              <a:t>，需要分开在三个包</a:t>
            </a:r>
            <a:endParaRPr lang="en-US" altLang="zh-CN" dirty="0"/>
          </a:p>
          <a:p>
            <a:r>
              <a:rPr lang="en-US" altLang="zh-CN" dirty="0"/>
              <a:t>2</a:t>
            </a:r>
            <a:r>
              <a:rPr lang="zh-CN" altLang="en-US" dirty="0"/>
              <a:t>）后两条指令有相关</a:t>
            </a:r>
            <a:r>
              <a:rPr lang="en-US" altLang="zh-CN" dirty="0"/>
              <a:t>s1</a:t>
            </a:r>
            <a:r>
              <a:rPr lang="zh-CN" altLang="en-US" dirty="0"/>
              <a:t>，需要分开在两个包</a:t>
            </a:r>
            <a:endParaRPr lang="en-US" altLang="zh-CN" dirty="0"/>
          </a:p>
          <a:p>
            <a:r>
              <a:rPr lang="en-US" altLang="zh-CN" dirty="0"/>
              <a:t>3</a:t>
            </a:r>
            <a:r>
              <a:rPr lang="zh-CN" altLang="en-US" dirty="0"/>
              <a:t>）</a:t>
            </a:r>
            <a:r>
              <a:rPr lang="en-US" altLang="zh-CN" dirty="0" err="1"/>
              <a:t>lw</a:t>
            </a:r>
            <a:r>
              <a:rPr lang="zh-CN" altLang="en-US" dirty="0"/>
              <a:t>之后不能马上</a:t>
            </a:r>
            <a:r>
              <a:rPr lang="en-US" altLang="zh-CN" dirty="0" err="1"/>
              <a:t>addu</a:t>
            </a:r>
            <a:r>
              <a:rPr lang="zh-CN" altLang="en-US" dirty="0"/>
              <a:t>（一个使用延迟</a:t>
            </a:r>
            <a:r>
              <a:rPr lang="en-US" altLang="zh-CN" dirty="0"/>
              <a:t>use</a:t>
            </a:r>
            <a:r>
              <a:rPr lang="zh-CN" altLang="en-US" dirty="0"/>
              <a:t>  </a:t>
            </a:r>
            <a:r>
              <a:rPr lang="en-US" altLang="zh-CN" dirty="0"/>
              <a:t>latency</a:t>
            </a:r>
            <a:r>
              <a:rPr lang="zh-CN" altLang="en-US" dirty="0"/>
              <a:t>，见图</a:t>
            </a:r>
            <a:r>
              <a:rPr lang="en-US" altLang="zh-CN" dirty="0"/>
              <a:t>4-59</a:t>
            </a:r>
            <a:r>
              <a:rPr lang="zh-CN" altLang="en-US" dirty="0"/>
              <a:t>），因此只能</a:t>
            </a:r>
            <a:r>
              <a:rPr lang="en-US" altLang="zh-CN" dirty="0" err="1"/>
              <a:t>addi</a:t>
            </a:r>
            <a:r>
              <a:rPr lang="zh-CN" altLang="en-US" dirty="0"/>
              <a:t>先执行</a:t>
            </a:r>
            <a:endParaRPr lang="en-US" altLang="zh-CN" dirty="0"/>
          </a:p>
          <a:p>
            <a:r>
              <a:rPr lang="en-US" altLang="zh-CN" dirty="0"/>
              <a:t>4</a:t>
            </a:r>
            <a:r>
              <a:rPr lang="zh-CN" altLang="en-US" dirty="0"/>
              <a:t>）</a:t>
            </a:r>
            <a:r>
              <a:rPr lang="en-US" altLang="zh-CN" dirty="0" err="1"/>
              <a:t>bne</a:t>
            </a:r>
            <a:r>
              <a:rPr lang="zh-CN" altLang="en-US" dirty="0"/>
              <a:t>只能在最后，</a:t>
            </a:r>
            <a:r>
              <a:rPr lang="en-US" altLang="zh-CN" dirty="0" err="1"/>
              <a:t>sw</a:t>
            </a:r>
            <a:r>
              <a:rPr lang="zh-CN" altLang="en-US" dirty="0"/>
              <a:t>排在</a:t>
            </a:r>
            <a:r>
              <a:rPr lang="en-US" altLang="zh-CN" dirty="0" err="1"/>
              <a:t>addi</a:t>
            </a:r>
            <a:r>
              <a:rPr lang="zh-CN" altLang="en-US" dirty="0"/>
              <a:t>之后，因此</a:t>
            </a:r>
            <a:r>
              <a:rPr lang="en-US" altLang="zh-CN" dirty="0" err="1"/>
              <a:t>bne</a:t>
            </a:r>
            <a:r>
              <a:rPr lang="zh-CN" altLang="en-US" dirty="0"/>
              <a:t>与</a:t>
            </a:r>
            <a:r>
              <a:rPr lang="en-US" altLang="zh-CN" dirty="0" err="1"/>
              <a:t>sw</a:t>
            </a:r>
            <a:r>
              <a:rPr lang="zh-CN" altLang="en-US" dirty="0"/>
              <a:t>合并成一个发射包</a:t>
            </a:r>
            <a:endParaRPr lang="en-US" altLang="zh-CN" dirty="0"/>
          </a:p>
          <a:p>
            <a:endParaRPr lang="en-US" altLang="zh-CN" dirty="0"/>
          </a:p>
          <a:p>
            <a:endParaRPr lang="en-US" altLang="zh-CN" dirty="0"/>
          </a:p>
          <a:p>
            <a:r>
              <a:rPr lang="zh-CN" altLang="en-US" dirty="0"/>
              <a:t>循环指令，每次需要</a:t>
            </a:r>
            <a:r>
              <a:rPr lang="en-US" altLang="zh-CN" dirty="0"/>
              <a:t>4</a:t>
            </a:r>
            <a:r>
              <a:rPr lang="zh-CN" altLang="en-US" dirty="0"/>
              <a:t>个时钟周期来发射</a:t>
            </a:r>
            <a:endParaRPr lang="en-US" altLang="zh-CN" dirty="0"/>
          </a:p>
          <a:p>
            <a:endParaRPr lang="en-US" altLang="zh-CN" dirty="0"/>
          </a:p>
          <a:p>
            <a:r>
              <a:rPr lang="zh-CN" altLang="en-US" dirty="0"/>
              <a:t>理想很丰满，现实很骨感</a:t>
            </a:r>
            <a:endParaRPr lang="en-US" altLang="zh-CN" dirty="0"/>
          </a:p>
          <a:p>
            <a:endParaRPr lang="en-US" altLang="zh-CN" dirty="0"/>
          </a:p>
        </p:txBody>
      </p:sp>
    </p:spTree>
    <p:extLst>
      <p:ext uri="{BB962C8B-B14F-4D97-AF65-F5344CB8AC3E}">
        <p14:creationId xmlns:p14="http://schemas.microsoft.com/office/powerpoint/2010/main" val="1504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6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99B12A5-BD6D-4220-BBD2-FD140EC87B3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46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6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FF4D7C7-B80E-48E6-B0B2-54560303058C}" type="slidenum">
              <a:rPr lang="en-AU" altLang="zh-CN" sz="1300">
                <a:latin typeface="Times New Roman" panose="02020603050405020304" pitchFamily="18" charset="0"/>
              </a:rPr>
              <a:pPr algn="r"/>
              <a:t>147</a:t>
            </a:fld>
            <a:endParaRPr lang="en-AU" altLang="zh-CN" sz="1300">
              <a:latin typeface="Times New Roman" panose="02020603050405020304" pitchFamily="18" charset="0"/>
            </a:endParaRPr>
          </a:p>
        </p:txBody>
      </p:sp>
      <p:sp>
        <p:nvSpPr>
          <p:cNvPr id="246790" name="Rectangle 2"/>
          <p:cNvSpPr>
            <a:spLocks noGrp="1" noRot="1" noChangeAspect="1" noChangeArrowheads="1" noTextEdit="1"/>
          </p:cNvSpPr>
          <p:nvPr>
            <p:ph type="sldImg"/>
          </p:nvPr>
        </p:nvSpPr>
        <p:spPr>
          <a:ln/>
        </p:spPr>
      </p:sp>
      <p:sp>
        <p:nvSpPr>
          <p:cNvPr id="246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循环展开也是一种提高</a:t>
            </a:r>
            <a:r>
              <a:rPr lang="en-US" altLang="zh-CN" dirty="0"/>
              <a:t>ILP</a:t>
            </a:r>
            <a:r>
              <a:rPr lang="zh-CN" altLang="en-US" dirty="0"/>
              <a:t>的技术，展开后控制冒险（分支冒险就少了）</a:t>
            </a:r>
            <a:endParaRPr lang="en-US" altLang="zh-CN" dirty="0"/>
          </a:p>
          <a:p>
            <a:endParaRPr lang="en-US" altLang="zh-CN" dirty="0"/>
          </a:p>
          <a:p>
            <a:r>
              <a:rPr lang="zh-CN" altLang="en-US" dirty="0"/>
              <a:t>这里的寄存器重命名不要和流水线中的寄存器重命名混淆起来，但是目的都是消除“虚假的”数据依赖</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347784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8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CCA95-9E5A-4B85-A13A-B458D4A61DB0}"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48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8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D0DE74D-52BC-45C6-9FDE-A389BFB85B3A}" type="slidenum">
              <a:rPr lang="en-AU" altLang="zh-CN" sz="1300">
                <a:latin typeface="Times New Roman" panose="02020603050405020304" pitchFamily="18" charset="0"/>
              </a:rPr>
              <a:pPr algn="r"/>
              <a:t>148</a:t>
            </a:fld>
            <a:endParaRPr lang="en-AU" altLang="zh-CN" sz="1300">
              <a:latin typeface="Times New Roman" panose="02020603050405020304" pitchFamily="18" charset="0"/>
            </a:endParaRPr>
          </a:p>
        </p:txBody>
      </p:sp>
      <p:sp>
        <p:nvSpPr>
          <p:cNvPr id="248838" name="Rectangle 2"/>
          <p:cNvSpPr>
            <a:spLocks noGrp="1" noRot="1" noChangeAspect="1" noChangeArrowheads="1" noTextEdit="1"/>
          </p:cNvSpPr>
          <p:nvPr>
            <p:ph type="sldImg"/>
          </p:nvPr>
        </p:nvSpPr>
        <p:spPr>
          <a:ln/>
        </p:spPr>
      </p:sp>
      <p:sp>
        <p:nvSpPr>
          <p:cNvPr id="248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循环一次</a:t>
            </a:r>
            <a:r>
              <a:rPr lang="en-US" altLang="zh-CN" dirty="0"/>
              <a:t>s1</a:t>
            </a:r>
            <a:r>
              <a:rPr lang="zh-CN" altLang="en-US" dirty="0"/>
              <a:t>要下移</a:t>
            </a:r>
            <a:r>
              <a:rPr lang="en-US" altLang="zh-CN" dirty="0"/>
              <a:t>16</a:t>
            </a:r>
            <a:r>
              <a:rPr lang="zh-CN" altLang="en-US" dirty="0"/>
              <a:t>字节（原来一次</a:t>
            </a:r>
            <a:r>
              <a:rPr lang="en-US" altLang="zh-CN" dirty="0"/>
              <a:t>4</a:t>
            </a:r>
            <a:r>
              <a:rPr lang="zh-CN" altLang="en-US" dirty="0"/>
              <a:t>字节）</a:t>
            </a:r>
            <a:endParaRPr lang="en-US" altLang="zh-CN" dirty="0"/>
          </a:p>
          <a:p>
            <a:endParaRPr lang="en-US" altLang="zh-CN" dirty="0"/>
          </a:p>
          <a:p>
            <a:r>
              <a:rPr lang="zh-CN" altLang="en-US" dirty="0"/>
              <a:t>该代码主要有</a:t>
            </a:r>
            <a:r>
              <a:rPr lang="en-US" altLang="zh-CN" dirty="0"/>
              <a:t>4</a:t>
            </a:r>
            <a:r>
              <a:rPr lang="zh-CN" altLang="en-US" dirty="0"/>
              <a:t>个</a:t>
            </a:r>
            <a:r>
              <a:rPr lang="en-US" altLang="zh-CN" dirty="0" err="1"/>
              <a:t>lw</a:t>
            </a:r>
            <a:r>
              <a:rPr lang="zh-CN" altLang="en-US" dirty="0"/>
              <a:t>用于取数组元素，第一个</a:t>
            </a:r>
            <a:r>
              <a:rPr lang="en-US" altLang="zh-CN" dirty="0" err="1"/>
              <a:t>lw</a:t>
            </a:r>
            <a:r>
              <a:rPr lang="zh-CN" altLang="en-US" dirty="0"/>
              <a:t>时</a:t>
            </a:r>
            <a:r>
              <a:rPr lang="en-US" altLang="zh-CN" dirty="0"/>
              <a:t>s1</a:t>
            </a:r>
            <a:r>
              <a:rPr lang="zh-CN" altLang="en-US" dirty="0"/>
              <a:t>是原值，后面</a:t>
            </a:r>
            <a:r>
              <a:rPr lang="en-US" altLang="zh-CN" dirty="0"/>
              <a:t>s1</a:t>
            </a:r>
            <a:r>
              <a:rPr lang="zh-CN" altLang="en-US" dirty="0"/>
              <a:t>是原</a:t>
            </a:r>
            <a:r>
              <a:rPr lang="en-US" altLang="zh-CN" dirty="0"/>
              <a:t>s1-16</a:t>
            </a:r>
            <a:r>
              <a:rPr lang="zh-CN" altLang="en-US" dirty="0"/>
              <a:t>，后三条</a:t>
            </a:r>
            <a:r>
              <a:rPr lang="en-US" altLang="zh-CN" dirty="0" err="1"/>
              <a:t>lw</a:t>
            </a:r>
            <a:r>
              <a:rPr lang="zh-CN" altLang="en-US" dirty="0"/>
              <a:t>分别是原</a:t>
            </a:r>
            <a:r>
              <a:rPr lang="en-US" altLang="zh-CN" dirty="0"/>
              <a:t>s1-4</a:t>
            </a:r>
            <a:r>
              <a:rPr lang="zh-CN" altLang="en-US" dirty="0"/>
              <a:t>、原</a:t>
            </a:r>
            <a:r>
              <a:rPr lang="en-US" altLang="zh-CN" dirty="0"/>
              <a:t>s1-8</a:t>
            </a:r>
            <a:r>
              <a:rPr lang="zh-CN" altLang="en-US" dirty="0"/>
              <a:t>、原</a:t>
            </a:r>
            <a:r>
              <a:rPr lang="en-US" altLang="zh-CN" dirty="0"/>
              <a:t>s1-12</a:t>
            </a:r>
          </a:p>
          <a:p>
            <a:r>
              <a:rPr lang="en-US" altLang="zh-CN" dirty="0"/>
              <a:t>4</a:t>
            </a:r>
            <a:r>
              <a:rPr lang="zh-CN" altLang="en-US" dirty="0"/>
              <a:t>个</a:t>
            </a:r>
            <a:r>
              <a:rPr lang="en-US" altLang="zh-CN" dirty="0" err="1"/>
              <a:t>addu</a:t>
            </a:r>
            <a:r>
              <a:rPr lang="zh-CN" altLang="en-US" dirty="0"/>
              <a:t>用于给每个元素增加“</a:t>
            </a:r>
            <a:r>
              <a:rPr lang="en-US" altLang="zh-CN" dirty="0"/>
              <a:t>$s2</a:t>
            </a:r>
            <a:r>
              <a:rPr lang="zh-CN" altLang="en-US" dirty="0"/>
              <a:t>”</a:t>
            </a:r>
            <a:endParaRPr lang="en-US" altLang="zh-CN" dirty="0"/>
          </a:p>
          <a:p>
            <a:r>
              <a:rPr lang="en-US" altLang="zh-CN" dirty="0"/>
              <a:t>4</a:t>
            </a:r>
            <a:r>
              <a:rPr lang="zh-CN" altLang="en-US" dirty="0"/>
              <a:t>个</a:t>
            </a:r>
            <a:r>
              <a:rPr lang="en-US" altLang="zh-CN" dirty="0" err="1"/>
              <a:t>sw</a:t>
            </a:r>
            <a:r>
              <a:rPr lang="zh-CN" altLang="en-US" dirty="0"/>
              <a:t>用于增加“</a:t>
            </a:r>
            <a:r>
              <a:rPr lang="en-US" altLang="zh-CN" dirty="0"/>
              <a:t>$s2</a:t>
            </a:r>
            <a:r>
              <a:rPr lang="zh-CN" altLang="en-US" dirty="0"/>
              <a:t>”后保存结果，四条</a:t>
            </a:r>
            <a:r>
              <a:rPr lang="en-US" altLang="zh-CN" dirty="0" err="1"/>
              <a:t>sw</a:t>
            </a:r>
            <a:r>
              <a:rPr lang="zh-CN" altLang="en-US" dirty="0"/>
              <a:t>的地址分别是原</a:t>
            </a:r>
            <a:r>
              <a:rPr lang="en-US" altLang="zh-CN" dirty="0"/>
              <a:t>s1</a:t>
            </a:r>
            <a:r>
              <a:rPr lang="zh-CN" altLang="en-US" dirty="0"/>
              <a:t>、原</a:t>
            </a:r>
            <a:r>
              <a:rPr lang="en-US" altLang="zh-CN" dirty="0"/>
              <a:t>s1-4</a:t>
            </a:r>
            <a:r>
              <a:rPr lang="zh-CN" altLang="en-US" dirty="0"/>
              <a:t>，原</a:t>
            </a:r>
            <a:r>
              <a:rPr lang="en-US" altLang="zh-CN" dirty="0"/>
              <a:t>s1-8</a:t>
            </a:r>
            <a:r>
              <a:rPr lang="zh-CN" altLang="en-US" dirty="0"/>
              <a:t>、原</a:t>
            </a:r>
            <a:r>
              <a:rPr lang="en-US" altLang="zh-CN" dirty="0"/>
              <a:t>s1-12</a:t>
            </a:r>
          </a:p>
          <a:p>
            <a:endParaRPr lang="en-US" altLang="zh-CN" dirty="0"/>
          </a:p>
          <a:p>
            <a:endParaRPr lang="en-US" altLang="zh-CN" dirty="0"/>
          </a:p>
        </p:txBody>
      </p:sp>
    </p:spTree>
    <p:extLst>
      <p:ext uri="{BB962C8B-B14F-4D97-AF65-F5344CB8AC3E}">
        <p14:creationId xmlns:p14="http://schemas.microsoft.com/office/powerpoint/2010/main" val="41495644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0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50742F-4596-42C3-996E-23848C32B8D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50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0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9E51D3-C1FA-443F-9549-174F2E4CAFD7}" type="slidenum">
              <a:rPr lang="en-AU" altLang="zh-CN" sz="1300">
                <a:latin typeface="Times New Roman" panose="02020603050405020304" pitchFamily="18" charset="0"/>
              </a:rPr>
              <a:pPr algn="r"/>
              <a:t>149</a:t>
            </a:fld>
            <a:endParaRPr lang="en-AU" altLang="zh-CN" sz="1300">
              <a:latin typeface="Times New Roman" panose="02020603050405020304" pitchFamily="18" charset="0"/>
            </a:endParaRPr>
          </a:p>
        </p:txBody>
      </p:sp>
      <p:sp>
        <p:nvSpPr>
          <p:cNvPr id="250886" name="Rectangle 2"/>
          <p:cNvSpPr>
            <a:spLocks noGrp="1" noRot="1" noChangeAspect="1" noChangeArrowheads="1" noTextEdit="1"/>
          </p:cNvSpPr>
          <p:nvPr>
            <p:ph type="sldImg"/>
          </p:nvPr>
        </p:nvSpPr>
        <p:spPr>
          <a:ln/>
        </p:spPr>
      </p:sp>
      <p:sp>
        <p:nvSpPr>
          <p:cNvPr id="250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37303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F3F6BD6-239C-4D65-B9FF-59EF2999696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7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2A9ACE-712D-4676-ADC6-7776C6AA8B29}" type="slidenum">
              <a:rPr lang="en-AU" altLang="zh-CN" sz="1300">
                <a:latin typeface="Times New Roman" panose="02020603050405020304" pitchFamily="18" charset="0"/>
              </a:rPr>
              <a:pPr algn="r"/>
              <a:t>15</a:t>
            </a:fld>
            <a:endParaRPr lang="en-AU" altLang="zh-CN" sz="1300">
              <a:latin typeface="Times New Roman" panose="02020603050405020304" pitchFamily="18" charset="0"/>
            </a:endParaRPr>
          </a:p>
        </p:txBody>
      </p:sp>
      <p:sp>
        <p:nvSpPr>
          <p:cNvPr id="27654" name="Rectangle 2"/>
          <p:cNvSpPr>
            <a:spLocks noGrp="1" noRot="1" noChangeAspect="1" noChangeArrowheads="1" noTextEdit="1"/>
          </p:cNvSpPr>
          <p:nvPr>
            <p:ph type="sldImg"/>
          </p:nvPr>
        </p:nvSpPr>
        <p:spPr>
          <a:ln/>
        </p:spPr>
      </p:sp>
      <p:sp>
        <p:nvSpPr>
          <p:cNvPr id="27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提问：给出</a:t>
            </a:r>
            <a:r>
              <a:rPr lang="en-US" altLang="zh-CN" dirty="0"/>
              <a:t>write</a:t>
            </a:r>
            <a:r>
              <a:rPr lang="zh-CN" altLang="en-US" dirty="0"/>
              <a:t>和</a:t>
            </a:r>
            <a:r>
              <a:rPr lang="en-US" altLang="zh-CN" dirty="0"/>
              <a:t>D</a:t>
            </a:r>
            <a:r>
              <a:rPr lang="zh-CN" altLang="en-US" dirty="0"/>
              <a:t>的不同组合，问学生</a:t>
            </a:r>
            <a:r>
              <a:rPr lang="en-US" altLang="zh-CN" dirty="0"/>
              <a:t>Q</a:t>
            </a:r>
            <a:r>
              <a:rPr lang="zh-CN" altLang="en-US" dirty="0"/>
              <a:t>输出是什么</a:t>
            </a:r>
            <a:endParaRPr lang="en-US" altLang="zh-CN" dirty="0"/>
          </a:p>
        </p:txBody>
      </p:sp>
    </p:spTree>
    <p:extLst>
      <p:ext uri="{BB962C8B-B14F-4D97-AF65-F5344CB8AC3E}">
        <p14:creationId xmlns:p14="http://schemas.microsoft.com/office/powerpoint/2010/main" val="20542545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2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BC5877-AA30-4DC9-AF05-45E3BFDC9C5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52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2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85C60FD-CD1C-4D4D-A8EF-BDB9FCECD306}" type="slidenum">
              <a:rPr lang="en-AU" altLang="zh-CN" sz="1300">
                <a:latin typeface="Times New Roman" panose="02020603050405020304" pitchFamily="18" charset="0"/>
              </a:rPr>
              <a:pPr algn="r"/>
              <a:t>150</a:t>
            </a:fld>
            <a:endParaRPr lang="en-AU" altLang="zh-CN" sz="1300">
              <a:latin typeface="Times New Roman" panose="02020603050405020304" pitchFamily="18" charset="0"/>
            </a:endParaRPr>
          </a:p>
        </p:txBody>
      </p:sp>
      <p:sp>
        <p:nvSpPr>
          <p:cNvPr id="252934" name="Rectangle 2"/>
          <p:cNvSpPr>
            <a:spLocks noGrp="1" noRot="1" noChangeAspect="1" noChangeArrowheads="1" noTextEdit="1"/>
          </p:cNvSpPr>
          <p:nvPr>
            <p:ph type="sldImg"/>
          </p:nvPr>
        </p:nvSpPr>
        <p:spPr>
          <a:ln/>
        </p:spPr>
      </p:sp>
      <p:sp>
        <p:nvSpPr>
          <p:cNvPr id="252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基本的动态多发射决策之外，还可以增加动态流水线调度</a:t>
            </a:r>
            <a:endParaRPr lang="en-US" altLang="zh-CN" dirty="0"/>
          </a:p>
        </p:txBody>
      </p:sp>
    </p:spTree>
    <p:extLst>
      <p:ext uri="{BB962C8B-B14F-4D97-AF65-F5344CB8AC3E}">
        <p14:creationId xmlns:p14="http://schemas.microsoft.com/office/powerpoint/2010/main" val="41857108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49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C879F9D-D694-482C-875A-C22A5BAC5EA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549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4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C20AACA-F9E0-4AA3-A3DF-19C06A86EC5C}" type="slidenum">
              <a:rPr lang="en-AU" altLang="zh-CN" sz="1300">
                <a:latin typeface="Times New Roman" panose="02020603050405020304" pitchFamily="18" charset="0"/>
              </a:rPr>
              <a:pPr algn="r"/>
              <a:t>151</a:t>
            </a:fld>
            <a:endParaRPr lang="en-AU" altLang="zh-CN" sz="1300">
              <a:latin typeface="Times New Roman" panose="02020603050405020304" pitchFamily="18" charset="0"/>
            </a:endParaRPr>
          </a:p>
        </p:txBody>
      </p:sp>
      <p:sp>
        <p:nvSpPr>
          <p:cNvPr id="254982" name="Rectangle 2"/>
          <p:cNvSpPr>
            <a:spLocks noGrp="1" noRot="1" noChangeAspect="1" noChangeArrowheads="1" noTextEdit="1"/>
          </p:cNvSpPr>
          <p:nvPr>
            <p:ph type="sldImg"/>
          </p:nvPr>
        </p:nvSpPr>
        <p:spPr>
          <a:ln/>
        </p:spPr>
      </p:sp>
      <p:sp>
        <p:nvSpPr>
          <p:cNvPr id="254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三个部件：取指与发射、功能单元（多个）、提交单元</a:t>
            </a:r>
            <a:endParaRPr lang="en-US" altLang="zh-CN" dirty="0"/>
          </a:p>
          <a:p>
            <a:endParaRPr lang="en-US" altLang="zh-CN" dirty="0"/>
          </a:p>
          <a:p>
            <a:r>
              <a:rPr lang="zh-CN" altLang="en-US" dirty="0"/>
              <a:t>功能部件用保留站</a:t>
            </a:r>
            <a:r>
              <a:rPr lang="en-US" altLang="zh-CN" dirty="0"/>
              <a:t>——</a:t>
            </a:r>
            <a:r>
              <a:rPr lang="zh-CN" altLang="en-US" dirty="0"/>
              <a:t>记录操作数和操作，数据依赖关系在这里检测（也包括直接通路功能），阻塞也在这里完成</a:t>
            </a:r>
            <a:endParaRPr lang="en-US" altLang="zh-CN" dirty="0"/>
          </a:p>
          <a:p>
            <a:r>
              <a:rPr lang="zh-CN" altLang="en-US" dirty="0"/>
              <a:t>保留站同时也具有寄存器重命名的功能</a:t>
            </a:r>
            <a:endParaRPr lang="en-US" altLang="zh-CN" dirty="0"/>
          </a:p>
          <a:p>
            <a:endParaRPr lang="en-US" altLang="zh-CN" dirty="0"/>
          </a:p>
          <a:p>
            <a:r>
              <a:rPr lang="zh-CN" altLang="en-US" dirty="0"/>
              <a:t>提交单元将按照指令顺序将结果更新到寄存器</a:t>
            </a:r>
            <a:r>
              <a:rPr lang="en-US" altLang="zh-CN" dirty="0"/>
              <a:t>——</a:t>
            </a:r>
            <a:r>
              <a:rPr lang="zh-CN" altLang="en-US" dirty="0"/>
              <a:t>因此含冲排序缓冲区（</a:t>
            </a:r>
            <a:r>
              <a:rPr lang="en-US" altLang="zh-CN" dirty="0" err="1"/>
              <a:t>reoder</a:t>
            </a:r>
            <a:r>
              <a:rPr lang="en-US" altLang="zh-CN" dirty="0"/>
              <a:t> buffer</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1591088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7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987A383-43B8-4721-BC7B-7197FDAC3D2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57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7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A02F99F-D4E2-4FC3-BC37-351108C4AE4F}" type="slidenum">
              <a:rPr lang="en-AU" altLang="zh-CN" sz="1300">
                <a:latin typeface="Times New Roman" panose="02020603050405020304" pitchFamily="18" charset="0"/>
              </a:rPr>
              <a:pPr algn="r"/>
              <a:t>152</a:t>
            </a:fld>
            <a:endParaRPr lang="en-AU" altLang="zh-CN" sz="1300">
              <a:latin typeface="Times New Roman" panose="02020603050405020304" pitchFamily="18" charset="0"/>
            </a:endParaRPr>
          </a:p>
        </p:txBody>
      </p:sp>
      <p:sp>
        <p:nvSpPr>
          <p:cNvPr id="257030" name="Rectangle 2"/>
          <p:cNvSpPr>
            <a:spLocks noGrp="1" noRot="1" noChangeAspect="1" noChangeArrowheads="1" noTextEdit="1"/>
          </p:cNvSpPr>
          <p:nvPr>
            <p:ph type="sldImg"/>
          </p:nvPr>
        </p:nvSpPr>
        <p:spPr>
          <a:ln/>
        </p:spPr>
      </p:sp>
      <p:sp>
        <p:nvSpPr>
          <p:cNvPr id="257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5051507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9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08EC4F1-1189-4114-BE4E-4E1ADE2A349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59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9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BA57FC4-005F-4DCF-AA29-C771AD0203E8}" type="slidenum">
              <a:rPr lang="en-AU" altLang="zh-CN" sz="1300">
                <a:latin typeface="Times New Roman" panose="02020603050405020304" pitchFamily="18" charset="0"/>
              </a:rPr>
              <a:pPr algn="r"/>
              <a:t>153</a:t>
            </a:fld>
            <a:endParaRPr lang="en-AU" altLang="zh-CN" sz="1300">
              <a:latin typeface="Times New Roman" panose="02020603050405020304" pitchFamily="18" charset="0"/>
            </a:endParaRPr>
          </a:p>
        </p:txBody>
      </p:sp>
      <p:sp>
        <p:nvSpPr>
          <p:cNvPr id="259078" name="Rectangle 2"/>
          <p:cNvSpPr>
            <a:spLocks noGrp="1" noRot="1" noChangeAspect="1" noChangeArrowheads="1" noTextEdit="1"/>
          </p:cNvSpPr>
          <p:nvPr>
            <p:ph type="sldImg"/>
          </p:nvPr>
        </p:nvSpPr>
        <p:spPr>
          <a:ln/>
        </p:spPr>
      </p:sp>
      <p:sp>
        <p:nvSpPr>
          <p:cNvPr id="259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4186500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1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F7982EF-6A95-4872-BE5E-DCBBBBDB18E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61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1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4709B73-E8DB-43AA-9CB2-421177B73B3E}" type="slidenum">
              <a:rPr lang="en-AU" altLang="zh-CN" sz="1300">
                <a:latin typeface="Times New Roman" panose="02020603050405020304" pitchFamily="18" charset="0"/>
              </a:rPr>
              <a:pPr algn="r"/>
              <a:t>154</a:t>
            </a:fld>
            <a:endParaRPr lang="en-AU" altLang="zh-CN" sz="1300">
              <a:latin typeface="Times New Roman" panose="02020603050405020304" pitchFamily="18" charset="0"/>
            </a:endParaRPr>
          </a:p>
        </p:txBody>
      </p:sp>
      <p:sp>
        <p:nvSpPr>
          <p:cNvPr id="261126" name="Rectangle 2"/>
          <p:cNvSpPr>
            <a:spLocks noGrp="1" noRot="1" noChangeAspect="1" noChangeArrowheads="1" noTextEdit="1"/>
          </p:cNvSpPr>
          <p:nvPr>
            <p:ph type="sldImg"/>
          </p:nvPr>
        </p:nvSpPr>
        <p:spPr>
          <a:ln/>
        </p:spPr>
      </p:sp>
      <p:sp>
        <p:nvSpPr>
          <p:cNvPr id="261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0379721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3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70ABC57-377C-4A10-A6E1-1DA198A3962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63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3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19CE7F3-81CB-4D84-AEF7-A8306FD0AB3B}" type="slidenum">
              <a:rPr lang="en-AU" altLang="zh-CN" sz="1300">
                <a:latin typeface="Times New Roman" panose="02020603050405020304" pitchFamily="18" charset="0"/>
              </a:rPr>
              <a:pPr algn="r"/>
              <a:t>155</a:t>
            </a:fld>
            <a:endParaRPr lang="en-AU" altLang="zh-CN" sz="1300">
              <a:latin typeface="Times New Roman" panose="02020603050405020304" pitchFamily="18" charset="0"/>
            </a:endParaRPr>
          </a:p>
        </p:txBody>
      </p:sp>
      <p:sp>
        <p:nvSpPr>
          <p:cNvPr id="263174" name="Rectangle 2"/>
          <p:cNvSpPr>
            <a:spLocks noGrp="1" noRot="1" noChangeAspect="1" noChangeArrowheads="1" noTextEdit="1"/>
          </p:cNvSpPr>
          <p:nvPr>
            <p:ph type="sldImg"/>
          </p:nvPr>
        </p:nvSpPr>
        <p:spPr>
          <a:ln/>
        </p:spPr>
      </p:sp>
      <p:sp>
        <p:nvSpPr>
          <p:cNvPr id="263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2779741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5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F7C44D2-DA19-423E-9CCA-D834A0F6978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65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5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F0C570E-DD2F-416C-90B3-F8E202DFEE1F}" type="slidenum">
              <a:rPr lang="en-AU" altLang="zh-CN" sz="1300">
                <a:latin typeface="Times New Roman" panose="02020603050405020304" pitchFamily="18" charset="0"/>
              </a:rPr>
              <a:pPr algn="r"/>
              <a:t>156</a:t>
            </a:fld>
            <a:endParaRPr lang="en-AU" altLang="zh-CN" sz="1300">
              <a:latin typeface="Times New Roman" panose="02020603050405020304" pitchFamily="18" charset="0"/>
            </a:endParaRPr>
          </a:p>
        </p:txBody>
      </p:sp>
      <p:sp>
        <p:nvSpPr>
          <p:cNvPr id="265222" name="Rectangle 2"/>
          <p:cNvSpPr>
            <a:spLocks noGrp="1" noRot="1" noChangeAspect="1" noChangeArrowheads="1" noTextEdit="1"/>
          </p:cNvSpPr>
          <p:nvPr>
            <p:ph type="sldImg"/>
          </p:nvPr>
        </p:nvSpPr>
        <p:spPr>
          <a:ln/>
        </p:spPr>
      </p:sp>
      <p:sp>
        <p:nvSpPr>
          <p:cNvPr id="265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270370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157</a:t>
            </a:fld>
            <a:endParaRPr lang="en-AU" altLang="zh-CN"/>
          </a:p>
        </p:txBody>
      </p:sp>
    </p:spTree>
    <p:extLst>
      <p:ext uri="{BB962C8B-B14F-4D97-AF65-F5344CB8AC3E}">
        <p14:creationId xmlns:p14="http://schemas.microsoft.com/office/powerpoint/2010/main" val="34414762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158</a:t>
            </a:fld>
            <a:endParaRPr lang="en-AU" altLang="zh-CN"/>
          </a:p>
        </p:txBody>
      </p:sp>
    </p:spTree>
    <p:extLst>
      <p:ext uri="{BB962C8B-B14F-4D97-AF65-F5344CB8AC3E}">
        <p14:creationId xmlns:p14="http://schemas.microsoft.com/office/powerpoint/2010/main" val="14758472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159</a:t>
            </a:fld>
            <a:endParaRPr lang="en-AU" altLang="zh-CN"/>
          </a:p>
        </p:txBody>
      </p:sp>
    </p:spTree>
    <p:extLst>
      <p:ext uri="{BB962C8B-B14F-4D97-AF65-F5344CB8AC3E}">
        <p14:creationId xmlns:p14="http://schemas.microsoft.com/office/powerpoint/2010/main" val="244136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9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AE52BE-3F63-4B97-821A-844C1160B58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9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9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A21B81-EB40-4282-B43E-545DD55B86BD}" type="slidenum">
              <a:rPr lang="en-AU" altLang="zh-CN" sz="1300">
                <a:latin typeface="Times New Roman" panose="02020603050405020304" pitchFamily="18" charset="0"/>
              </a:rPr>
              <a:pPr algn="r"/>
              <a:t>16</a:t>
            </a:fld>
            <a:endParaRPr lang="en-AU" altLang="zh-CN" sz="1300">
              <a:latin typeface="Times New Roman" panose="02020603050405020304" pitchFamily="18" charset="0"/>
            </a:endParaRPr>
          </a:p>
        </p:txBody>
      </p:sp>
      <p:sp>
        <p:nvSpPr>
          <p:cNvPr id="29702" name="Rectangle 2"/>
          <p:cNvSpPr>
            <a:spLocks noGrp="1" noRot="1" noChangeAspect="1" noChangeArrowheads="1" noTextEdit="1"/>
          </p:cNvSpPr>
          <p:nvPr>
            <p:ph type="sldImg"/>
          </p:nvPr>
        </p:nvSpPr>
        <p:spPr>
          <a:ln/>
        </p:spPr>
      </p:sp>
      <p:sp>
        <p:nvSpPr>
          <p:cNvPr id="29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时钟方法规定了何时可以读入和写入数据</a:t>
            </a:r>
            <a:endParaRPr lang="en-US" altLang="zh-CN" dirty="0"/>
          </a:p>
          <a:p>
            <a:endParaRPr lang="en-US" altLang="zh-CN" dirty="0"/>
          </a:p>
          <a:p>
            <a:r>
              <a:rPr lang="zh-CN" altLang="en-US" dirty="0"/>
              <a:t>本书默认都是上升沿触发</a:t>
            </a:r>
            <a:endParaRPr lang="en-US" altLang="zh-CN" dirty="0"/>
          </a:p>
          <a:p>
            <a:endParaRPr lang="en-US" altLang="zh-CN" dirty="0"/>
          </a:p>
          <a:p>
            <a:r>
              <a:rPr lang="zh-CN" altLang="en-US" dirty="0"/>
              <a:t>对一个信号同时进行读写操作</a:t>
            </a:r>
            <a:r>
              <a:rPr lang="en-US" altLang="zh-CN" dirty="0"/>
              <a:t>——</a:t>
            </a:r>
            <a:r>
              <a:rPr lang="zh-CN" altLang="en-US" dirty="0"/>
              <a:t>可能是新值、旧值或者是新旧混合的值</a:t>
            </a:r>
            <a:endParaRPr lang="en-US" altLang="zh-CN" dirty="0"/>
          </a:p>
          <a:p>
            <a:endParaRPr lang="en-US" altLang="zh-CN" dirty="0"/>
          </a:p>
          <a:p>
            <a:r>
              <a:rPr lang="en-US" altLang="zh-CN" dirty="0"/>
              <a:t>Element2</a:t>
            </a:r>
            <a:r>
              <a:rPr lang="zh-CN" altLang="en-US" dirty="0"/>
              <a:t>可能并不需要每个时钟周期都进行更新，此时前面提到的写控制信号就能起作用了</a:t>
            </a:r>
            <a:endParaRPr lang="en-US" altLang="zh-CN" dirty="0"/>
          </a:p>
          <a:p>
            <a:endParaRPr lang="en-US" altLang="zh-CN" dirty="0"/>
          </a:p>
          <a:p>
            <a:r>
              <a:rPr lang="zh-CN" altLang="en-US" dirty="0"/>
              <a:t>对左图，要求时钟足够长，避免数据经过组合逻辑部分还未稳定就进入</a:t>
            </a:r>
            <a:r>
              <a:rPr lang="en-US" altLang="zh-CN" dirty="0"/>
              <a:t>element2</a:t>
            </a:r>
          </a:p>
          <a:p>
            <a:r>
              <a:rPr lang="zh-CN" altLang="en-US" dirty="0"/>
              <a:t>对同时读写的右图，尝试用取反为例子讲解</a:t>
            </a:r>
            <a:endParaRPr lang="en-US" altLang="zh-CN" dirty="0"/>
          </a:p>
          <a:p>
            <a:endParaRPr lang="en-US" altLang="zh-CN" dirty="0"/>
          </a:p>
          <a:p>
            <a:r>
              <a:rPr lang="zh-CN" altLang="en-US" dirty="0"/>
              <a:t>小结：用时钟沿控制各级寄存器的数据更新，并且保证两级寄存器之间的组合逻辑有足够的时间产生稳定的输出</a:t>
            </a:r>
            <a:endParaRPr lang="en-US" altLang="zh-CN" dirty="0"/>
          </a:p>
          <a:p>
            <a:r>
              <a:rPr lang="zh-CN" altLang="en-US" dirty="0"/>
              <a:t>组合逻辑用于实现各级之间的变换</a:t>
            </a:r>
            <a:endParaRPr lang="en-US" altLang="zh-CN" dirty="0"/>
          </a:p>
        </p:txBody>
      </p:sp>
    </p:spTree>
    <p:extLst>
      <p:ext uri="{BB962C8B-B14F-4D97-AF65-F5344CB8AC3E}">
        <p14:creationId xmlns:p14="http://schemas.microsoft.com/office/powerpoint/2010/main" val="41085723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160</a:t>
            </a:fld>
            <a:endParaRPr lang="en-AU" altLang="zh-CN"/>
          </a:p>
        </p:txBody>
      </p:sp>
    </p:spTree>
    <p:extLst>
      <p:ext uri="{BB962C8B-B14F-4D97-AF65-F5344CB8AC3E}">
        <p14:creationId xmlns:p14="http://schemas.microsoft.com/office/powerpoint/2010/main" val="121030941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161</a:t>
            </a:fld>
            <a:endParaRPr lang="en-AU" altLang="zh-CN"/>
          </a:p>
        </p:txBody>
      </p:sp>
    </p:spTree>
    <p:extLst>
      <p:ext uri="{BB962C8B-B14F-4D97-AF65-F5344CB8AC3E}">
        <p14:creationId xmlns:p14="http://schemas.microsoft.com/office/powerpoint/2010/main" val="15457428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162</a:t>
            </a:fld>
            <a:endParaRPr lang="en-AU" altLang="zh-CN"/>
          </a:p>
        </p:txBody>
      </p:sp>
    </p:spTree>
    <p:extLst>
      <p:ext uri="{BB962C8B-B14F-4D97-AF65-F5344CB8AC3E}">
        <p14:creationId xmlns:p14="http://schemas.microsoft.com/office/powerpoint/2010/main" val="17742753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163</a:t>
            </a:fld>
            <a:endParaRPr lang="en-AU" altLang="zh-CN"/>
          </a:p>
        </p:txBody>
      </p:sp>
    </p:spTree>
    <p:extLst>
      <p:ext uri="{BB962C8B-B14F-4D97-AF65-F5344CB8AC3E}">
        <p14:creationId xmlns:p14="http://schemas.microsoft.com/office/powerpoint/2010/main" val="8030736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164</a:t>
            </a:fld>
            <a:endParaRPr lang="en-AU" altLang="zh-CN"/>
          </a:p>
        </p:txBody>
      </p:sp>
    </p:spTree>
    <p:extLst>
      <p:ext uri="{BB962C8B-B14F-4D97-AF65-F5344CB8AC3E}">
        <p14:creationId xmlns:p14="http://schemas.microsoft.com/office/powerpoint/2010/main" val="329474731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5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5A3FC96-F13B-4499-9C7E-4EF719BCDBE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75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5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617ACE-B1F6-4AF5-8E4D-1717821F60AC}" type="slidenum">
              <a:rPr lang="en-AU" altLang="zh-CN" sz="1300">
                <a:latin typeface="Times New Roman" panose="02020603050405020304" pitchFamily="18" charset="0"/>
              </a:rPr>
              <a:pPr algn="r"/>
              <a:t>165</a:t>
            </a:fld>
            <a:endParaRPr lang="en-AU" altLang="zh-CN" sz="1300">
              <a:latin typeface="Times New Roman" panose="02020603050405020304" pitchFamily="18" charset="0"/>
            </a:endParaRPr>
          </a:p>
        </p:txBody>
      </p:sp>
      <p:sp>
        <p:nvSpPr>
          <p:cNvPr id="275462" name="Rectangle 2"/>
          <p:cNvSpPr>
            <a:spLocks noGrp="1" noRot="1" noChangeAspect="1" noChangeArrowheads="1" noTextEdit="1"/>
          </p:cNvSpPr>
          <p:nvPr>
            <p:ph type="sldImg"/>
          </p:nvPr>
        </p:nvSpPr>
        <p:spPr>
          <a:ln/>
        </p:spPr>
      </p:sp>
      <p:sp>
        <p:nvSpPr>
          <p:cNvPr id="275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165628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7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FA85D5-E82C-409E-AFAF-C5E15630601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77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7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EA1FF2E-E861-4A5A-BE01-A3B2D21E01B2}" type="slidenum">
              <a:rPr lang="en-AU" altLang="zh-CN" sz="1300">
                <a:latin typeface="Times New Roman" panose="02020603050405020304" pitchFamily="18" charset="0"/>
              </a:rPr>
              <a:pPr algn="r"/>
              <a:t>166</a:t>
            </a:fld>
            <a:endParaRPr lang="en-AU" altLang="zh-CN" sz="1300">
              <a:latin typeface="Times New Roman" panose="02020603050405020304" pitchFamily="18" charset="0"/>
            </a:endParaRPr>
          </a:p>
        </p:txBody>
      </p:sp>
      <p:sp>
        <p:nvSpPr>
          <p:cNvPr id="277510" name="Rectangle 2"/>
          <p:cNvSpPr>
            <a:spLocks noGrp="1" noRot="1" noChangeAspect="1" noChangeArrowheads="1" noTextEdit="1"/>
          </p:cNvSpPr>
          <p:nvPr>
            <p:ph type="sldImg"/>
          </p:nvPr>
        </p:nvSpPr>
        <p:spPr>
          <a:ln/>
        </p:spPr>
      </p:sp>
      <p:sp>
        <p:nvSpPr>
          <p:cNvPr id="277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886875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9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34C88F9-AF2A-47B3-A704-A0D5DEB86C7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279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9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DB922DE-7872-4F3D-AD48-94C4C3AFE74E}" type="slidenum">
              <a:rPr lang="en-AU" altLang="zh-CN" sz="1300">
                <a:latin typeface="Times New Roman" panose="02020603050405020304" pitchFamily="18" charset="0"/>
              </a:rPr>
              <a:pPr algn="r"/>
              <a:t>167</a:t>
            </a:fld>
            <a:endParaRPr lang="en-AU" altLang="zh-CN" sz="1300">
              <a:latin typeface="Times New Roman" panose="02020603050405020304" pitchFamily="18" charset="0"/>
            </a:endParaRPr>
          </a:p>
        </p:txBody>
      </p:sp>
      <p:sp>
        <p:nvSpPr>
          <p:cNvPr id="279558" name="Rectangle 2"/>
          <p:cNvSpPr>
            <a:spLocks noGrp="1" noRot="1" noChangeAspect="1" noChangeArrowheads="1" noTextEdit="1"/>
          </p:cNvSpPr>
          <p:nvPr>
            <p:ph type="sldImg"/>
          </p:nvPr>
        </p:nvSpPr>
        <p:spPr>
          <a:ln/>
        </p:spPr>
      </p:sp>
      <p:sp>
        <p:nvSpPr>
          <p:cNvPr id="279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图</a:t>
            </a:r>
            <a:r>
              <a:rPr lang="en-US" altLang="zh-CN" dirty="0"/>
              <a:t>4-2</a:t>
            </a:r>
            <a:r>
              <a:rPr lang="zh-CN" altLang="en-US" dirty="0"/>
              <a:t>基本数据通路</a:t>
            </a:r>
            <a:endParaRPr lang="en-US" altLang="zh-CN" dirty="0"/>
          </a:p>
          <a:p>
            <a:r>
              <a:rPr lang="zh-CN" altLang="en-US" dirty="0"/>
              <a:t>图</a:t>
            </a:r>
            <a:r>
              <a:rPr lang="en-US" altLang="zh-CN" dirty="0"/>
              <a:t>4-17</a:t>
            </a:r>
            <a:r>
              <a:rPr lang="zh-CN" altLang="en-US" dirty="0"/>
              <a:t>基本数据通路</a:t>
            </a:r>
            <a:r>
              <a:rPr lang="en-US" altLang="zh-CN" dirty="0"/>
              <a:t>+</a:t>
            </a:r>
            <a:r>
              <a:rPr lang="zh-CN" altLang="en-US" dirty="0"/>
              <a:t>控制信号</a:t>
            </a:r>
            <a:endParaRPr lang="en-US" altLang="zh-CN" dirty="0"/>
          </a:p>
          <a:p>
            <a:r>
              <a:rPr lang="zh-CN" altLang="en-US" dirty="0"/>
              <a:t>图</a:t>
            </a:r>
            <a:r>
              <a:rPr lang="en-US" altLang="zh-CN" dirty="0"/>
              <a:t>4-35</a:t>
            </a:r>
            <a:r>
              <a:rPr lang="zh-CN" altLang="en-US" dirty="0"/>
              <a:t>流水化数据通路</a:t>
            </a:r>
            <a:endParaRPr lang="en-US" altLang="zh-CN" dirty="0"/>
          </a:p>
          <a:p>
            <a:r>
              <a:rPr lang="zh-CN" altLang="en-US" dirty="0"/>
              <a:t>图</a:t>
            </a:r>
            <a:r>
              <a:rPr lang="en-US" altLang="zh-CN" dirty="0"/>
              <a:t>4-51</a:t>
            </a:r>
            <a:r>
              <a:rPr lang="zh-CN" altLang="en-US" dirty="0"/>
              <a:t>流水化数据通路</a:t>
            </a:r>
            <a:r>
              <a:rPr lang="en-US" altLang="zh-CN" dirty="0"/>
              <a:t>+</a:t>
            </a:r>
            <a:r>
              <a:rPr lang="zh-CN" altLang="en-US" dirty="0"/>
              <a:t>控制信号</a:t>
            </a:r>
            <a:endParaRPr lang="en-US" altLang="zh-CN" dirty="0"/>
          </a:p>
          <a:p>
            <a:r>
              <a:rPr lang="zh-CN" altLang="en-US" dirty="0"/>
              <a:t>图</a:t>
            </a:r>
            <a:r>
              <a:rPr lang="en-US" altLang="zh-CN" dirty="0"/>
              <a:t>4-56</a:t>
            </a:r>
            <a:r>
              <a:rPr lang="zh-CN" altLang="en-US" dirty="0"/>
              <a:t>流水化数据通路</a:t>
            </a:r>
            <a:r>
              <a:rPr lang="en-US" altLang="zh-CN" dirty="0"/>
              <a:t>+</a:t>
            </a:r>
            <a:r>
              <a:rPr lang="zh-CN" altLang="en-US" dirty="0"/>
              <a:t>控制信号</a:t>
            </a:r>
            <a:r>
              <a:rPr lang="en-US" altLang="zh-CN" dirty="0"/>
              <a:t>+</a:t>
            </a:r>
            <a:r>
              <a:rPr lang="zh-CN" altLang="en-US" dirty="0"/>
              <a:t>旁路单元</a:t>
            </a:r>
            <a:endParaRPr lang="en-US" altLang="zh-CN" dirty="0"/>
          </a:p>
          <a:p>
            <a:r>
              <a:rPr lang="zh-CN" altLang="en-US" dirty="0"/>
              <a:t>图</a:t>
            </a:r>
            <a:r>
              <a:rPr lang="en-US" altLang="zh-CN" dirty="0"/>
              <a:t>4-60</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4-62/65</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lw+beq</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4-66</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lw+beq</a:t>
            </a:r>
            <a:r>
              <a:rPr lang="zh-CN" altLang="en-US" dirty="0"/>
              <a:t>）</a:t>
            </a:r>
            <a:r>
              <a:rPr lang="en-US" altLang="zh-CN" dirty="0"/>
              <a:t>+</a:t>
            </a:r>
            <a:r>
              <a:rPr lang="zh-CN" altLang="en-US" dirty="0"/>
              <a:t>异常</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4-69</a:t>
            </a:r>
            <a:r>
              <a:rPr lang="zh-CN" altLang="en-US" dirty="0"/>
              <a:t>静态多发射流水线</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4-72</a:t>
            </a:r>
            <a:r>
              <a:rPr lang="zh-CN" altLang="en-US" dirty="0"/>
              <a:t>动态多发射流水线</a:t>
            </a:r>
            <a:endParaRPr lang="en-US" altLang="zh-CN" dirty="0"/>
          </a:p>
          <a:p>
            <a:r>
              <a:rPr lang="zh-CN" altLang="en-US" dirty="0"/>
              <a:t>图</a:t>
            </a:r>
            <a:r>
              <a:rPr lang="en-US" altLang="zh-CN" dirty="0"/>
              <a:t>4-77 Intel i7</a:t>
            </a:r>
            <a:r>
              <a:rPr lang="zh-CN" altLang="en-US" dirty="0"/>
              <a:t>处理器流水</a:t>
            </a:r>
            <a:endParaRPr lang="en-US" altLang="zh-CN" dirty="0"/>
          </a:p>
          <a:p>
            <a:endParaRPr lang="en-US" altLang="zh-CN" dirty="0"/>
          </a:p>
        </p:txBody>
      </p:sp>
    </p:spTree>
    <p:extLst>
      <p:ext uri="{BB962C8B-B14F-4D97-AF65-F5344CB8AC3E}">
        <p14:creationId xmlns:p14="http://schemas.microsoft.com/office/powerpoint/2010/main" val="1098872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479E4B-298B-4125-A2AD-F3B830AE8F6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ADF5B0-4510-4190-BF66-3F6A8BBF6CFF}" type="slidenum">
              <a:rPr lang="en-AU" altLang="zh-CN" sz="1300">
                <a:latin typeface="Times New Roman" panose="02020603050405020304" pitchFamily="18" charset="0"/>
              </a:rPr>
              <a:pPr algn="r"/>
              <a:t>17</a:t>
            </a:fld>
            <a:endParaRPr lang="en-AU" altLang="zh-CN" sz="1300">
              <a:latin typeface="Times New Roman" panose="02020603050405020304" pitchFamily="18" charset="0"/>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数据（含地址）在</a:t>
            </a:r>
            <a:r>
              <a:rPr lang="en-US" altLang="zh-CN" dirty="0"/>
              <a:t>CPU</a:t>
            </a:r>
            <a:r>
              <a:rPr lang="zh-CN" altLang="en-US" dirty="0"/>
              <a:t>的处理所经过的“路径”</a:t>
            </a:r>
            <a:endParaRPr lang="en-US" altLang="zh-CN" dirty="0"/>
          </a:p>
          <a:p>
            <a:endParaRPr lang="en-US" altLang="zh-CN" dirty="0"/>
          </a:p>
          <a:p>
            <a:r>
              <a:rPr lang="zh-CN" altLang="en-US" dirty="0"/>
              <a:t>部件内部的实现，例如寄存器、存储单元和加法器等概念，在数字逻辑中讲授，这里不深入讨论</a:t>
            </a:r>
            <a:endParaRPr lang="en-US" altLang="zh-CN" dirty="0"/>
          </a:p>
          <a:p>
            <a:r>
              <a:rPr lang="zh-CN" altLang="en-US" dirty="0"/>
              <a:t>关注于部件如何连接组合在一起，以及相应的控制信号</a:t>
            </a:r>
            <a:endParaRPr lang="en-US" altLang="zh-CN" dirty="0"/>
          </a:p>
        </p:txBody>
      </p:sp>
    </p:spTree>
    <p:extLst>
      <p:ext uri="{BB962C8B-B14F-4D97-AF65-F5344CB8AC3E}">
        <p14:creationId xmlns:p14="http://schemas.microsoft.com/office/powerpoint/2010/main" val="128911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479E4B-298B-4125-A2AD-F3B830AE8F6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ADF5B0-4510-4190-BF66-3F6A8BBF6CFF}" type="slidenum">
              <a:rPr lang="en-AU" altLang="zh-CN" sz="1300">
                <a:latin typeface="Times New Roman" panose="02020603050405020304" pitchFamily="18" charset="0"/>
              </a:rPr>
              <a:pPr algn="r"/>
              <a:t>18</a:t>
            </a:fld>
            <a:endParaRPr lang="en-AU" altLang="zh-CN" sz="1300">
              <a:latin typeface="Times New Roman" panose="02020603050405020304" pitchFamily="18" charset="0"/>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PC</a:t>
            </a:r>
            <a:r>
              <a:rPr lang="zh-CN" altLang="en-US" dirty="0"/>
              <a:t>处理可以由</a:t>
            </a:r>
            <a:r>
              <a:rPr lang="en-US" altLang="zh-CN" dirty="0"/>
              <a:t>Adder</a:t>
            </a:r>
            <a:r>
              <a:rPr lang="zh-CN" altLang="en-US" dirty="0"/>
              <a:t>构成，</a:t>
            </a:r>
            <a:r>
              <a:rPr lang="en-US" altLang="zh-CN" dirty="0"/>
              <a:t>Adder</a:t>
            </a:r>
            <a:r>
              <a:rPr lang="zh-CN" altLang="en-US" dirty="0"/>
              <a:t>可以使</a:t>
            </a:r>
            <a:r>
              <a:rPr lang="en-US" altLang="zh-CN" dirty="0"/>
              <a:t>ALU</a:t>
            </a:r>
            <a:r>
              <a:rPr lang="zh-CN" altLang="en-US" dirty="0"/>
              <a:t>将操作固定为加操作</a:t>
            </a:r>
            <a:endParaRPr lang="en-US" altLang="zh-CN" dirty="0"/>
          </a:p>
        </p:txBody>
      </p:sp>
    </p:spTree>
    <p:extLst>
      <p:ext uri="{BB962C8B-B14F-4D97-AF65-F5344CB8AC3E}">
        <p14:creationId xmlns:p14="http://schemas.microsoft.com/office/powerpoint/2010/main" val="47186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2C59E47-6CAC-4920-BB16-EF6FCC4F203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850F420-EEB3-47E5-AC25-DA088F5413DF}" type="slidenum">
              <a:rPr lang="en-AU" altLang="zh-CN" sz="1300">
                <a:latin typeface="Times New Roman" panose="02020603050405020304" pitchFamily="18" charset="0"/>
              </a:rPr>
              <a:pPr algn="r"/>
              <a:t>19</a:t>
            </a:fld>
            <a:endParaRPr lang="en-AU" altLang="zh-CN" sz="1300">
              <a:latin typeface="Times New Roman" panose="02020603050405020304" pitchFamily="18" charset="0"/>
            </a:endParaRPr>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基本节拍操作：取指令，</a:t>
            </a:r>
            <a:r>
              <a:rPr lang="en-US" altLang="zh-CN" dirty="0"/>
              <a:t>PC</a:t>
            </a:r>
            <a:r>
              <a:rPr lang="zh-CN" altLang="en-US" dirty="0"/>
              <a:t>增</a:t>
            </a:r>
            <a:r>
              <a:rPr lang="en-US" altLang="zh-CN" dirty="0"/>
              <a:t>4</a:t>
            </a:r>
          </a:p>
        </p:txBody>
      </p:sp>
    </p:spTree>
    <p:extLst>
      <p:ext uri="{BB962C8B-B14F-4D97-AF65-F5344CB8AC3E}">
        <p14:creationId xmlns:p14="http://schemas.microsoft.com/office/powerpoint/2010/main" val="130596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本章讨论实现一个处理器所需的原理与技术（不涉及逻辑电路和物理实现）</a:t>
            </a:r>
            <a:endParaRPr lang="en-US" altLang="zh-CN" dirty="0"/>
          </a:p>
          <a:p>
            <a:endParaRPr lang="en-US" altLang="zh-CN" dirty="0"/>
          </a:p>
          <a:p>
            <a:r>
              <a:rPr lang="en-US" altLang="zh-CN" dirty="0"/>
              <a:t>4.1</a:t>
            </a:r>
            <a:r>
              <a:rPr lang="zh-CN" altLang="en-US" dirty="0"/>
              <a:t>引言：高度抽象</a:t>
            </a:r>
            <a:r>
              <a:rPr lang="en-US" altLang="zh-CN" dirty="0"/>
              <a:t>-&gt; 4.3 </a:t>
            </a:r>
            <a:r>
              <a:rPr lang="zh-CN" altLang="en-US" dirty="0"/>
              <a:t>基本数据通路</a:t>
            </a:r>
            <a:r>
              <a:rPr lang="en-US" altLang="zh-CN" dirty="0"/>
              <a:t>-&gt;4.4-4.5-4.6</a:t>
            </a:r>
            <a:r>
              <a:rPr lang="zh-CN" altLang="en-US" dirty="0"/>
              <a:t>流水实现</a:t>
            </a:r>
            <a:endParaRPr lang="en-US" altLang="zh-CN" dirty="0"/>
          </a:p>
          <a:p>
            <a:endParaRPr lang="en-US" altLang="zh-CN" dirty="0"/>
          </a:p>
          <a:p>
            <a:r>
              <a:rPr lang="zh-CN" altLang="en-US" dirty="0"/>
              <a:t>配套实验将加深对流水线结构和行为的认识，并获得直接的编程体验</a:t>
            </a: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6570A8-B48D-4346-AB08-E99E125D303F}" type="slidenum">
              <a:rPr lang="zh-CN" altLang="en-US" sz="1300">
                <a:latin typeface="Times New Roman" panose="02020603050405020304" pitchFamily="18" charset="0"/>
              </a:rPr>
              <a:pPr algn="r"/>
              <a:t>2</a:t>
            </a:fld>
            <a:endParaRPr lang="zh-CN" altLang="en-US" sz="1300">
              <a:latin typeface="Times New Roman" panose="02020603050405020304" pitchFamily="18" charset="0"/>
            </a:endParaRPr>
          </a:p>
        </p:txBody>
      </p:sp>
    </p:spTree>
    <p:extLst>
      <p:ext uri="{BB962C8B-B14F-4D97-AF65-F5344CB8AC3E}">
        <p14:creationId xmlns:p14="http://schemas.microsoft.com/office/powerpoint/2010/main" val="218072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2ABDF48-B557-43D7-8954-12919989847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C0F9E8-06ED-4CF2-BEDC-0B2A40DC3A80}" type="slidenum">
              <a:rPr lang="en-AU" altLang="zh-CN" sz="1300">
                <a:latin typeface="Times New Roman" panose="02020603050405020304" pitchFamily="18" charset="0"/>
              </a:rPr>
              <a:pPr algn="r"/>
              <a:t>20</a:t>
            </a:fld>
            <a:endParaRPr lang="en-AU" altLang="zh-CN" sz="1300">
              <a:latin typeface="Times New Roman" panose="02020603050405020304" pitchFamily="18" charset="0"/>
            </a:endParaRPr>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在基本节拍处理之后，考虑比较简单的</a:t>
            </a:r>
            <a:r>
              <a:rPr lang="en-US" altLang="zh-CN" dirty="0"/>
              <a:t>R</a:t>
            </a:r>
            <a:r>
              <a:rPr lang="zh-CN" altLang="en-US" dirty="0"/>
              <a:t>型指令</a:t>
            </a:r>
            <a:endParaRPr lang="en-US" altLang="zh-CN" dirty="0"/>
          </a:p>
          <a:p>
            <a:endParaRPr lang="en-US" altLang="zh-CN" dirty="0"/>
          </a:p>
          <a:p>
            <a:r>
              <a:rPr lang="zh-CN" altLang="en-US" dirty="0"/>
              <a:t>寄存器堆需要做到：两个读出操作（双端口存储器），一个写入操作（</a:t>
            </a:r>
            <a:r>
              <a:rPr lang="en-US" altLang="zh-CN" dirty="0" err="1"/>
              <a:t>RegWrite</a:t>
            </a:r>
            <a:r>
              <a:rPr lang="zh-CN" altLang="en-US" dirty="0"/>
              <a:t>是写控制信号）</a:t>
            </a:r>
            <a:endParaRPr lang="en-US" altLang="zh-CN" dirty="0"/>
          </a:p>
          <a:p>
            <a:r>
              <a:rPr lang="zh-CN" altLang="en-US" dirty="0"/>
              <a:t>寄存器个数为</a:t>
            </a:r>
            <a:r>
              <a:rPr lang="en-US" altLang="zh-CN" dirty="0"/>
              <a:t>2^5=32</a:t>
            </a:r>
            <a:r>
              <a:rPr lang="zh-CN" altLang="en-US" dirty="0"/>
              <a:t>个</a:t>
            </a:r>
            <a:endParaRPr lang="en-US" altLang="zh-CN" dirty="0"/>
          </a:p>
          <a:p>
            <a:r>
              <a:rPr lang="en-US" altLang="zh-CN" dirty="0"/>
              <a:t>ALU</a:t>
            </a:r>
            <a:r>
              <a:rPr lang="zh-CN" altLang="en-US" dirty="0"/>
              <a:t>是</a:t>
            </a:r>
            <a:r>
              <a:rPr lang="en-US" altLang="zh-CN" dirty="0"/>
              <a:t>32bit</a:t>
            </a:r>
            <a:r>
              <a:rPr lang="zh-CN" altLang="en-US" dirty="0"/>
              <a:t>，图中未标明，操作类型由</a:t>
            </a:r>
            <a:r>
              <a:rPr lang="en-US" altLang="zh-CN" dirty="0"/>
              <a:t>4bit</a:t>
            </a:r>
            <a:r>
              <a:rPr lang="zh-CN" altLang="en-US" dirty="0"/>
              <a:t>的</a:t>
            </a:r>
            <a:r>
              <a:rPr lang="en-US" altLang="zh-CN" dirty="0" err="1"/>
              <a:t>ALUoperation</a:t>
            </a:r>
            <a:r>
              <a:rPr lang="zh-CN" altLang="en-US" dirty="0"/>
              <a:t>控制信号所控制</a:t>
            </a:r>
            <a:endParaRPr lang="en-US" altLang="zh-CN" dirty="0"/>
          </a:p>
        </p:txBody>
      </p:sp>
    </p:spTree>
    <p:extLst>
      <p:ext uri="{BB962C8B-B14F-4D97-AF65-F5344CB8AC3E}">
        <p14:creationId xmlns:p14="http://schemas.microsoft.com/office/powerpoint/2010/main" val="1232334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FF6BD58-424A-4659-9E8A-E10D10BEEE1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37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7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4CE765B-9516-45C6-B3A4-637D1F61C68E}" type="slidenum">
              <a:rPr lang="en-AU" altLang="zh-CN" sz="1300">
                <a:latin typeface="Times New Roman" panose="02020603050405020304" pitchFamily="18" charset="0"/>
              </a:rPr>
              <a:pPr algn="r"/>
              <a:t>21</a:t>
            </a:fld>
            <a:endParaRPr lang="en-AU" altLang="zh-CN" sz="1300">
              <a:latin typeface="Times New Roman" panose="02020603050405020304" pitchFamily="18" charset="0"/>
            </a:endParaRPr>
          </a:p>
        </p:txBody>
      </p:sp>
      <p:sp>
        <p:nvSpPr>
          <p:cNvPr id="37894" name="Rectangle 2"/>
          <p:cNvSpPr>
            <a:spLocks noGrp="1" noRot="1" noChangeAspect="1" noChangeArrowheads="1" noTextEdit="1"/>
          </p:cNvSpPr>
          <p:nvPr>
            <p:ph type="sldImg"/>
          </p:nvPr>
        </p:nvSpPr>
        <p:spPr>
          <a:ln/>
        </p:spPr>
      </p:sp>
      <p:sp>
        <p:nvSpPr>
          <p:cNvPr id="37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lw</a:t>
            </a:r>
            <a:r>
              <a:rPr lang="en-US" altLang="zh-CN" baseline="0" dirty="0"/>
              <a:t> $t1, </a:t>
            </a:r>
            <a:r>
              <a:rPr lang="en-US" altLang="zh-CN" baseline="0" dirty="0" err="1"/>
              <a:t>offset_value</a:t>
            </a:r>
            <a:r>
              <a:rPr lang="en-US" altLang="zh-CN" baseline="0" dirty="0"/>
              <a:t>($t2)</a:t>
            </a:r>
            <a:r>
              <a:rPr lang="zh-CN" altLang="en-US" baseline="0" dirty="0"/>
              <a:t>或  </a:t>
            </a:r>
            <a:r>
              <a:rPr lang="en-US" altLang="zh-CN" baseline="0" dirty="0" err="1"/>
              <a:t>sw</a:t>
            </a:r>
            <a:r>
              <a:rPr lang="en-US" altLang="zh-CN" baseline="0" dirty="0"/>
              <a:t> $t1,offset_value($t2)</a:t>
            </a:r>
          </a:p>
          <a:p>
            <a:endParaRPr lang="en-US" altLang="zh-CN" baseline="0" dirty="0"/>
          </a:p>
          <a:p>
            <a:r>
              <a:rPr lang="zh-CN" altLang="en-US" baseline="0" dirty="0"/>
              <a:t>不仅用到上一</a:t>
            </a:r>
            <a:r>
              <a:rPr lang="en-US" altLang="zh-CN" baseline="0" dirty="0" err="1"/>
              <a:t>ppt</a:t>
            </a:r>
            <a:r>
              <a:rPr lang="zh-CN" altLang="en-US" baseline="0" dirty="0"/>
              <a:t>中的寄存器堆、</a:t>
            </a:r>
            <a:r>
              <a:rPr lang="en-US" altLang="zh-CN" baseline="0" dirty="0"/>
              <a:t>ALU</a:t>
            </a:r>
            <a:r>
              <a:rPr lang="zh-CN" altLang="en-US" baseline="0" dirty="0"/>
              <a:t>外，还涉及存储器</a:t>
            </a:r>
            <a:endParaRPr lang="en-US" altLang="zh-CN" baseline="0" dirty="0"/>
          </a:p>
          <a:p>
            <a:endParaRPr lang="en-US" altLang="zh-CN" baseline="0" dirty="0"/>
          </a:p>
          <a:p>
            <a:endParaRPr lang="en-US" altLang="zh-CN" dirty="0"/>
          </a:p>
        </p:txBody>
      </p:sp>
    </p:spTree>
    <p:extLst>
      <p:ext uri="{BB962C8B-B14F-4D97-AF65-F5344CB8AC3E}">
        <p14:creationId xmlns:p14="http://schemas.microsoft.com/office/powerpoint/2010/main" val="124027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97394EA-783D-47F6-A726-7B22FE9E9B9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39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9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3A56873-C254-49C2-A80D-2E30744A3FC0}" type="slidenum">
              <a:rPr lang="en-AU" altLang="zh-CN" sz="1300">
                <a:latin typeface="Times New Roman" panose="02020603050405020304" pitchFamily="18" charset="0"/>
              </a:rPr>
              <a:pPr algn="r"/>
              <a:t>22</a:t>
            </a:fld>
            <a:endParaRPr lang="en-AU" altLang="zh-CN" sz="1300">
              <a:latin typeface="Times New Roman" panose="02020603050405020304" pitchFamily="18" charset="0"/>
            </a:endParaRPr>
          </a:p>
        </p:txBody>
      </p:sp>
      <p:sp>
        <p:nvSpPr>
          <p:cNvPr id="39942" name="Rectangle 2"/>
          <p:cNvSpPr>
            <a:spLocks noGrp="1" noRot="1" noChangeAspect="1" noChangeArrowheads="1" noTextEdit="1"/>
          </p:cNvSpPr>
          <p:nvPr>
            <p:ph type="sldImg"/>
          </p:nvPr>
        </p:nvSpPr>
        <p:spPr>
          <a:ln/>
        </p:spPr>
      </p:sp>
      <p:sp>
        <p:nvSpPr>
          <p:cNvPr id="39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beq</a:t>
            </a:r>
            <a:r>
              <a:rPr lang="zh-CN" altLang="en-US" dirty="0"/>
              <a:t> </a:t>
            </a:r>
            <a:r>
              <a:rPr lang="en-US" altLang="zh-CN" dirty="0"/>
              <a:t>$t1,$t2,</a:t>
            </a:r>
            <a:r>
              <a:rPr lang="en-US" altLang="zh-CN" baseline="0" dirty="0"/>
              <a:t> offset</a:t>
            </a:r>
            <a:endParaRPr lang="en-US" altLang="zh-CN" dirty="0"/>
          </a:p>
          <a:p>
            <a:r>
              <a:rPr lang="zh-CN" altLang="en-US" dirty="0"/>
              <a:t>三个操作数，两个用作比较计算，一个用作目标地址</a:t>
            </a:r>
            <a:endParaRPr lang="en-US" altLang="zh-CN" dirty="0"/>
          </a:p>
          <a:p>
            <a:pPr defTabSz="914420">
              <a:defRPr/>
            </a:pPr>
            <a:r>
              <a:rPr lang="zh-CN" altLang="en-US" dirty="0"/>
              <a:t>分支指令有两个出口：顺序执行或跳转到目标地址，这取决于比较结果的标志位</a:t>
            </a:r>
            <a:endParaRPr lang="en-US" altLang="zh-CN" dirty="0"/>
          </a:p>
          <a:p>
            <a:endParaRPr lang="en-US" altLang="zh-CN" dirty="0"/>
          </a:p>
        </p:txBody>
      </p:sp>
    </p:spTree>
    <p:extLst>
      <p:ext uri="{BB962C8B-B14F-4D97-AF65-F5344CB8AC3E}">
        <p14:creationId xmlns:p14="http://schemas.microsoft.com/office/powerpoint/2010/main" val="63913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871FA0-11AB-414D-95E4-51A7DE8281D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41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1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7CD6A5-C38A-4F8A-8B99-411004A2FDC5}" type="slidenum">
              <a:rPr lang="en-AU" altLang="zh-CN" sz="1300">
                <a:latin typeface="Times New Roman" panose="02020603050405020304" pitchFamily="18" charset="0"/>
              </a:rPr>
              <a:pPr algn="r"/>
              <a:t>23</a:t>
            </a:fld>
            <a:endParaRPr lang="en-AU" altLang="zh-CN" sz="1300">
              <a:latin typeface="Times New Roman" panose="02020603050405020304" pitchFamily="18" charset="0"/>
            </a:endParaRPr>
          </a:p>
        </p:txBody>
      </p:sp>
      <p:sp>
        <p:nvSpPr>
          <p:cNvPr id="41990" name="Rectangle 2"/>
          <p:cNvSpPr>
            <a:spLocks noGrp="1" noRot="1" noChangeAspect="1" noChangeArrowheads="1" noTextEdit="1"/>
          </p:cNvSpPr>
          <p:nvPr>
            <p:ph type="sldImg"/>
          </p:nvPr>
        </p:nvSpPr>
        <p:spPr>
          <a:ln/>
        </p:spPr>
      </p:sp>
      <p:sp>
        <p:nvSpPr>
          <p:cNvPr id="41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 比较数读入、</a:t>
            </a:r>
            <a:r>
              <a:rPr lang="en-US" altLang="zh-CN" dirty="0"/>
              <a:t>ALU</a:t>
            </a:r>
            <a:r>
              <a:rPr lang="zh-CN" altLang="en-US" dirty="0"/>
              <a:t>比较、标志位建立</a:t>
            </a:r>
            <a:endParaRPr lang="en-US" altLang="zh-CN" dirty="0"/>
          </a:p>
          <a:p>
            <a:r>
              <a:rPr lang="en-US" altLang="zh-CN" dirty="0"/>
              <a:t>2</a:t>
            </a:r>
            <a:r>
              <a:rPr lang="zh-CN" altLang="en-US" dirty="0"/>
              <a:t> 跳转目标地址计算</a:t>
            </a:r>
            <a:endParaRPr lang="en-US" altLang="zh-CN" dirty="0"/>
          </a:p>
          <a:p>
            <a:r>
              <a:rPr lang="en-US" altLang="zh-CN" dirty="0"/>
              <a:t>3</a:t>
            </a:r>
            <a:r>
              <a:rPr lang="zh-CN" altLang="en-US" dirty="0"/>
              <a:t> 新</a:t>
            </a:r>
            <a:r>
              <a:rPr lang="en-US" altLang="zh-CN" dirty="0"/>
              <a:t>PC</a:t>
            </a:r>
            <a:r>
              <a:rPr lang="zh-CN" altLang="en-US" dirty="0"/>
              <a:t>的确定</a:t>
            </a:r>
            <a:r>
              <a:rPr lang="en-US" altLang="zh-CN" dirty="0"/>
              <a:t>——</a:t>
            </a:r>
            <a:r>
              <a:rPr lang="zh-CN" altLang="en-US" dirty="0"/>
              <a:t>可能是</a:t>
            </a:r>
            <a:r>
              <a:rPr lang="en-US" altLang="zh-CN" dirty="0"/>
              <a:t>PC+4</a:t>
            </a:r>
            <a:r>
              <a:rPr lang="zh-CN" altLang="en-US" dirty="0"/>
              <a:t>也可能是</a:t>
            </a:r>
            <a:r>
              <a:rPr lang="en-US" altLang="zh-CN" dirty="0"/>
              <a:t>PC+4+offset</a:t>
            </a:r>
          </a:p>
        </p:txBody>
      </p:sp>
    </p:spTree>
    <p:extLst>
      <p:ext uri="{BB962C8B-B14F-4D97-AF65-F5344CB8AC3E}">
        <p14:creationId xmlns:p14="http://schemas.microsoft.com/office/powerpoint/2010/main" val="368422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4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2494D6-6F2C-4806-A36C-2F588A3AE38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44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4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BE2D21-ABB7-4B67-AE64-4B7F0E4DFB7A}" type="slidenum">
              <a:rPr lang="en-AU" altLang="zh-CN" sz="1300">
                <a:latin typeface="Times New Roman" panose="02020603050405020304" pitchFamily="18" charset="0"/>
              </a:rPr>
              <a:pPr algn="r"/>
              <a:t>24</a:t>
            </a:fld>
            <a:endParaRPr lang="en-AU" altLang="zh-CN" sz="1300">
              <a:latin typeface="Times New Roman" panose="02020603050405020304" pitchFamily="18" charset="0"/>
            </a:endParaRPr>
          </a:p>
        </p:txBody>
      </p:sp>
      <p:sp>
        <p:nvSpPr>
          <p:cNvPr id="44038" name="Rectangle 2"/>
          <p:cNvSpPr>
            <a:spLocks noGrp="1" noRot="1" noChangeAspect="1" noChangeArrowheads="1" noTextEdit="1"/>
          </p:cNvSpPr>
          <p:nvPr>
            <p:ph type="sldImg"/>
          </p:nvPr>
        </p:nvSpPr>
        <p:spPr>
          <a:ln/>
        </p:spPr>
      </p:sp>
      <p:sp>
        <p:nvSpPr>
          <p:cNvPr id="44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将（</a:t>
            </a:r>
            <a:r>
              <a:rPr lang="en-US" altLang="zh-CN" dirty="0"/>
              <a:t>1</a:t>
            </a:r>
            <a:r>
              <a:rPr lang="zh-CN" altLang="en-US" dirty="0"/>
              <a:t>）基本节拍控制</a:t>
            </a:r>
            <a:r>
              <a:rPr lang="en-US" altLang="zh-CN" dirty="0"/>
              <a:t>+</a:t>
            </a:r>
            <a:r>
              <a:rPr lang="zh-CN" altLang="en-US" dirty="0"/>
              <a:t>（</a:t>
            </a:r>
            <a:r>
              <a:rPr lang="en-US" altLang="zh-CN" dirty="0"/>
              <a:t>2</a:t>
            </a:r>
            <a:r>
              <a:rPr lang="zh-CN" altLang="en-US" dirty="0"/>
              <a:t>）不同指令的处理部件</a:t>
            </a:r>
            <a:r>
              <a:rPr lang="en-US" altLang="zh-CN" dirty="0"/>
              <a:t>=</a:t>
            </a:r>
            <a:r>
              <a:rPr lang="zh-CN" altLang="en-US" dirty="0"/>
              <a:t>结合成为一个初步的数据通路</a:t>
            </a:r>
            <a:endParaRPr lang="en-US" altLang="zh-CN" dirty="0"/>
          </a:p>
        </p:txBody>
      </p:sp>
    </p:spTree>
    <p:extLst>
      <p:ext uri="{BB962C8B-B14F-4D97-AF65-F5344CB8AC3E}">
        <p14:creationId xmlns:p14="http://schemas.microsoft.com/office/powerpoint/2010/main" val="63825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6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EDFC1CE-C143-456D-A275-EA4E1539F84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46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6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1C86802-75B5-4D03-B07A-2FB21117AA94}" type="slidenum">
              <a:rPr lang="en-AU" altLang="zh-CN" sz="1300">
                <a:latin typeface="Times New Roman" panose="02020603050405020304" pitchFamily="18" charset="0"/>
              </a:rPr>
              <a:pPr algn="r"/>
              <a:t>25</a:t>
            </a:fld>
            <a:endParaRPr lang="en-AU" altLang="zh-CN" sz="1300">
              <a:latin typeface="Times New Roman" panose="02020603050405020304" pitchFamily="18" charset="0"/>
            </a:endParaRPr>
          </a:p>
        </p:txBody>
      </p:sp>
      <p:sp>
        <p:nvSpPr>
          <p:cNvPr id="46086" name="Rectangle 2"/>
          <p:cNvSpPr>
            <a:spLocks noGrp="1" noRot="1" noChangeAspect="1" noChangeArrowheads="1" noTextEdit="1"/>
          </p:cNvSpPr>
          <p:nvPr>
            <p:ph type="sldImg"/>
          </p:nvPr>
        </p:nvSpPr>
        <p:spPr>
          <a:ln/>
        </p:spPr>
      </p:sp>
      <p:sp>
        <p:nvSpPr>
          <p:cNvPr id="46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尽可能共享部件</a:t>
            </a:r>
            <a:r>
              <a:rPr lang="en-US" altLang="zh-CN" dirty="0"/>
              <a:t>——</a:t>
            </a:r>
            <a:r>
              <a:rPr lang="zh-CN" altLang="en-US" dirty="0"/>
              <a:t>从而引出多选器在不同指令类型下选择不同数据来源</a:t>
            </a:r>
            <a:endParaRPr lang="en-US" altLang="zh-CN" dirty="0"/>
          </a:p>
          <a:p>
            <a:endParaRPr lang="en-US" altLang="zh-CN" dirty="0"/>
          </a:p>
          <a:p>
            <a:r>
              <a:rPr lang="zh-CN" altLang="en-US" dirty="0"/>
              <a:t>此例：将</a:t>
            </a:r>
            <a:r>
              <a:rPr lang="en-US" altLang="zh-CN" dirty="0"/>
              <a:t>R</a:t>
            </a:r>
            <a:r>
              <a:rPr lang="zh-CN" altLang="en-US" dirty="0"/>
              <a:t>型和存储指令的处理部件结合起来，</a:t>
            </a:r>
            <a:r>
              <a:rPr lang="en-US" altLang="zh-CN" dirty="0"/>
              <a:t>ALU</a:t>
            </a:r>
            <a:r>
              <a:rPr lang="zh-CN" altLang="en-US" dirty="0"/>
              <a:t>可以处理两个寄存器的值（算术逻辑执行），或者处理（存取指令的）基址＋偏移（</a:t>
            </a:r>
            <a:r>
              <a:rPr lang="en-US" altLang="zh-CN" dirty="0"/>
              <a:t>16</a:t>
            </a:r>
            <a:r>
              <a:rPr lang="zh-CN" altLang="en-US" dirty="0"/>
              <a:t>位需要进行符号扩展到</a:t>
            </a:r>
            <a:r>
              <a:rPr lang="en-US" altLang="zh-CN" dirty="0"/>
              <a:t>32</a:t>
            </a:r>
            <a:r>
              <a:rPr lang="zh-CN" altLang="en-US" dirty="0"/>
              <a:t>位），此时多选器就可以根据控制信号来选择</a:t>
            </a:r>
            <a:endParaRPr lang="en-US" altLang="zh-CN" dirty="0"/>
          </a:p>
          <a:p>
            <a:r>
              <a:rPr lang="zh-CN" altLang="en-US" dirty="0"/>
              <a:t>写寄存器可以是</a:t>
            </a:r>
            <a:r>
              <a:rPr lang="en-US" altLang="zh-CN" dirty="0"/>
              <a:t>ALU</a:t>
            </a:r>
            <a:r>
              <a:rPr lang="zh-CN" altLang="en-US" dirty="0"/>
              <a:t>的输出（算术逻辑指令）或者内存单元的输出（取字指令）</a:t>
            </a:r>
            <a:endParaRPr lang="en-US" altLang="zh-CN" dirty="0"/>
          </a:p>
          <a:p>
            <a:endParaRPr lang="en-US" altLang="zh-CN" dirty="0"/>
          </a:p>
          <a:p>
            <a:r>
              <a:rPr lang="zh-CN" altLang="en-US" dirty="0"/>
              <a:t>先讲解</a:t>
            </a:r>
            <a:r>
              <a:rPr lang="en-US" altLang="zh-CN" dirty="0"/>
              <a:t>R</a:t>
            </a:r>
            <a:r>
              <a:rPr lang="zh-CN" altLang="en-US" dirty="0"/>
              <a:t>指令：首先设计</a:t>
            </a:r>
            <a:r>
              <a:rPr lang="en-US" altLang="zh-CN" dirty="0" err="1"/>
              <a:t>RegFile</a:t>
            </a:r>
            <a:r>
              <a:rPr lang="zh-CN" altLang="en-US" dirty="0"/>
              <a:t>和</a:t>
            </a:r>
            <a:r>
              <a:rPr lang="en-US" altLang="zh-CN" dirty="0"/>
              <a:t>ALU</a:t>
            </a:r>
            <a:r>
              <a:rPr lang="zh-CN" altLang="en-US" dirty="0"/>
              <a:t>两个部件，然后是他的数据处理流经的路径</a:t>
            </a:r>
            <a:endParaRPr lang="en-US" altLang="zh-CN" dirty="0"/>
          </a:p>
          <a:p>
            <a:r>
              <a:rPr lang="en-US" altLang="zh-CN" dirty="0"/>
              <a:t>	</a:t>
            </a:r>
            <a:r>
              <a:rPr lang="en-US" altLang="zh-CN" baseline="0" dirty="0"/>
              <a:t>   </a:t>
            </a:r>
            <a:r>
              <a:rPr lang="zh-CN" altLang="en-US" baseline="0" dirty="0"/>
              <a:t>然后是存取型指令，设计到</a:t>
            </a:r>
            <a:r>
              <a:rPr lang="en-US" altLang="zh-CN" baseline="0" dirty="0" err="1"/>
              <a:t>RegFile</a:t>
            </a:r>
            <a:r>
              <a:rPr lang="en-US" altLang="zh-CN" baseline="0" dirty="0"/>
              <a:t>/ALU/</a:t>
            </a:r>
            <a:r>
              <a:rPr lang="en-US" altLang="zh-CN" baseline="0" dirty="0" err="1"/>
              <a:t>Dmem</a:t>
            </a:r>
            <a:r>
              <a:rPr lang="zh-CN" altLang="en-US" baseline="0" dirty="0"/>
              <a:t>三个部件</a:t>
            </a:r>
            <a:endParaRPr lang="en-US" altLang="zh-CN" baseline="0" dirty="0"/>
          </a:p>
          <a:p>
            <a:r>
              <a:rPr lang="en-US" altLang="zh-CN" baseline="0" dirty="0"/>
              <a:t>	  </a:t>
            </a:r>
            <a:r>
              <a:rPr lang="zh-CN" altLang="en-US" baseline="0" dirty="0"/>
              <a:t>最后复选器的控制信号</a:t>
            </a:r>
            <a:endParaRPr lang="en-US" altLang="zh-CN" dirty="0"/>
          </a:p>
        </p:txBody>
      </p:sp>
    </p:spTree>
    <p:extLst>
      <p:ext uri="{BB962C8B-B14F-4D97-AF65-F5344CB8AC3E}">
        <p14:creationId xmlns:p14="http://schemas.microsoft.com/office/powerpoint/2010/main" val="2397458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8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456DD75-E7D0-49FE-8CE2-141DC60F77C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48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8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8D0E20B-8084-43B4-B56C-4EA7968795E5}" type="slidenum">
              <a:rPr lang="en-AU" altLang="zh-CN" sz="1300">
                <a:latin typeface="Times New Roman" panose="02020603050405020304" pitchFamily="18" charset="0"/>
              </a:rPr>
              <a:pPr algn="r"/>
              <a:t>26</a:t>
            </a:fld>
            <a:endParaRPr lang="en-AU" altLang="zh-CN" sz="1300">
              <a:latin typeface="Times New Roman" panose="02020603050405020304" pitchFamily="18" charset="0"/>
            </a:endParaRPr>
          </a:p>
        </p:txBody>
      </p:sp>
      <p:sp>
        <p:nvSpPr>
          <p:cNvPr id="48134" name="Rectangle 2"/>
          <p:cNvSpPr>
            <a:spLocks noGrp="1" noRot="1" noChangeAspect="1" noChangeArrowheads="1" noTextEdit="1"/>
          </p:cNvSpPr>
          <p:nvPr>
            <p:ph type="sldImg"/>
          </p:nvPr>
        </p:nvSpPr>
        <p:spPr>
          <a:ln/>
        </p:spPr>
      </p:sp>
      <p:sp>
        <p:nvSpPr>
          <p:cNvPr id="48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结合：</a:t>
            </a:r>
            <a:r>
              <a:rPr lang="en-US" altLang="zh-CN" dirty="0"/>
              <a:t>R</a:t>
            </a:r>
            <a:r>
              <a:rPr lang="zh-CN" altLang="en-US" dirty="0"/>
              <a:t>型指令</a:t>
            </a:r>
            <a:r>
              <a:rPr lang="en-US" altLang="zh-CN" dirty="0"/>
              <a:t>/</a:t>
            </a:r>
            <a:r>
              <a:rPr lang="zh-CN" altLang="en-US" dirty="0"/>
              <a:t>访存指令</a:t>
            </a:r>
            <a:r>
              <a:rPr lang="en-US" altLang="zh-CN" dirty="0"/>
              <a:t>/</a:t>
            </a:r>
            <a:r>
              <a:rPr lang="zh-CN" altLang="en-US" b="1" dirty="0">
                <a:solidFill>
                  <a:srgbClr val="FF0000"/>
                </a:solidFill>
              </a:rPr>
              <a:t>分支指令</a:t>
            </a:r>
            <a:r>
              <a:rPr lang="en-US" altLang="zh-CN" dirty="0"/>
              <a:t>+</a:t>
            </a:r>
            <a:r>
              <a:rPr lang="zh-CN" altLang="en-US" dirty="0"/>
              <a:t>取指令</a:t>
            </a:r>
            <a:endParaRPr lang="en-US" altLang="zh-CN" dirty="0"/>
          </a:p>
          <a:p>
            <a:endParaRPr lang="en-US" altLang="zh-CN" dirty="0"/>
          </a:p>
          <a:p>
            <a:r>
              <a:rPr lang="zh-CN" altLang="en-US" dirty="0"/>
              <a:t>先讲述分支指令，再对</a:t>
            </a:r>
            <a:r>
              <a:rPr lang="en-US" altLang="zh-CN" dirty="0"/>
              <a:t>R</a:t>
            </a:r>
            <a:r>
              <a:rPr lang="zh-CN" altLang="en-US" dirty="0"/>
              <a:t>型和访存指令分析控制信号（</a:t>
            </a:r>
            <a:r>
              <a:rPr lang="en-US" altLang="zh-CN" dirty="0" err="1"/>
              <a:t>MemRead</a:t>
            </a:r>
            <a:r>
              <a:rPr lang="en-US" altLang="zh-CN" dirty="0"/>
              <a:t>/</a:t>
            </a:r>
            <a:r>
              <a:rPr lang="en-US" altLang="zh-CN" dirty="0" err="1"/>
              <a:t>MemWrite</a:t>
            </a:r>
            <a:r>
              <a:rPr lang="en-US" altLang="zh-CN" dirty="0"/>
              <a:t>/</a:t>
            </a:r>
            <a:r>
              <a:rPr lang="en-US" altLang="zh-CN" dirty="0" err="1"/>
              <a:t>MemtoReg</a:t>
            </a:r>
            <a:r>
              <a:rPr lang="en-US" altLang="zh-CN" dirty="0"/>
              <a:t>/</a:t>
            </a:r>
            <a:r>
              <a:rPr lang="en-US" altLang="zh-CN" dirty="0" err="1"/>
              <a:t>ALUoperation</a:t>
            </a:r>
            <a:r>
              <a:rPr lang="en-US" altLang="zh-CN" dirty="0"/>
              <a:t>/</a:t>
            </a:r>
            <a:r>
              <a:rPr lang="en-US" altLang="zh-CN" dirty="0" err="1"/>
              <a:t>RewWrite</a:t>
            </a:r>
            <a:r>
              <a:rPr lang="zh-CN" altLang="en-US" dirty="0"/>
              <a:t>）</a:t>
            </a:r>
            <a:endParaRPr lang="en-US" altLang="zh-CN" dirty="0"/>
          </a:p>
          <a:p>
            <a:endParaRPr lang="en-US" altLang="zh-CN" dirty="0"/>
          </a:p>
          <a:p>
            <a:endParaRPr lang="en-US" altLang="zh-CN" dirty="0"/>
          </a:p>
          <a:p>
            <a:endParaRPr lang="en-US" altLang="zh-CN" dirty="0"/>
          </a:p>
          <a:p>
            <a:r>
              <a:rPr lang="zh-CN" altLang="en-US" dirty="0"/>
              <a:t>此处未解决</a:t>
            </a:r>
            <a:r>
              <a:rPr lang="en-US" altLang="zh-CN" dirty="0" err="1"/>
              <a:t>PCsrc</a:t>
            </a:r>
            <a:r>
              <a:rPr lang="zh-CN" altLang="en-US" dirty="0"/>
              <a:t>是如何通过</a:t>
            </a:r>
            <a:r>
              <a:rPr lang="en-US" altLang="zh-CN" dirty="0"/>
              <a:t>zero</a:t>
            </a:r>
            <a:r>
              <a:rPr lang="zh-CN" altLang="en-US" dirty="0"/>
              <a:t>标记来产生的</a:t>
            </a:r>
            <a:r>
              <a:rPr lang="en-US" altLang="zh-CN" dirty="0"/>
              <a:t>——</a:t>
            </a:r>
            <a:r>
              <a:rPr lang="zh-CN" altLang="en-US" dirty="0"/>
              <a:t>这属于“控制信号”产生的设计问题，包括多选器、写使能信号、</a:t>
            </a:r>
            <a:r>
              <a:rPr lang="en-US" altLang="zh-CN" dirty="0"/>
              <a:t>ALU</a:t>
            </a:r>
            <a:r>
              <a:rPr lang="zh-CN" altLang="en-US" dirty="0"/>
              <a:t>控制信号等等</a:t>
            </a:r>
            <a:endParaRPr lang="en-US" altLang="zh-CN" dirty="0"/>
          </a:p>
          <a:p>
            <a:endParaRPr lang="en-US" altLang="zh-CN" dirty="0"/>
          </a:p>
          <a:p>
            <a:r>
              <a:rPr lang="zh-CN" altLang="en-US" dirty="0"/>
              <a:t>注意图中的</a:t>
            </a:r>
            <a:r>
              <a:rPr lang="en-US" altLang="zh-CN" dirty="0"/>
              <a:t>Zero</a:t>
            </a:r>
            <a:r>
              <a:rPr lang="zh-CN" altLang="en-US" dirty="0"/>
              <a:t>标记不是输入到内存单元的（他们之间没有接口，仅仅是画图时比较接近而已）</a:t>
            </a:r>
            <a:endParaRPr lang="en-US" altLang="zh-CN" dirty="0"/>
          </a:p>
          <a:p>
            <a:endParaRPr lang="en-US" altLang="zh-CN" dirty="0"/>
          </a:p>
          <a:p>
            <a:r>
              <a:rPr lang="zh-CN" altLang="en-US" dirty="0"/>
              <a:t>要求学生执行模拟执行  </a:t>
            </a:r>
            <a:r>
              <a:rPr lang="en-US" altLang="zh-CN" dirty="0"/>
              <a:t>add $s1,$s2,$s3;</a:t>
            </a:r>
            <a:r>
              <a:rPr lang="en-US" altLang="zh-CN" baseline="0" dirty="0"/>
              <a:t> </a:t>
            </a:r>
            <a:r>
              <a:rPr lang="en-US" altLang="zh-CN" baseline="0" dirty="0" err="1"/>
              <a:t>lw</a:t>
            </a:r>
            <a:r>
              <a:rPr lang="en-US" altLang="zh-CN" baseline="0" dirty="0"/>
              <a:t> $t1, 25($t3); </a:t>
            </a:r>
            <a:r>
              <a:rPr lang="en-US" altLang="zh-CN" baseline="0" dirty="0" err="1"/>
              <a:t>sw</a:t>
            </a:r>
            <a:r>
              <a:rPr lang="en-US" altLang="zh-CN" baseline="0" dirty="0"/>
              <a:t> $t4,30($t5);</a:t>
            </a:r>
            <a:r>
              <a:rPr lang="en-US" altLang="zh-CN" baseline="0" dirty="0" err="1"/>
              <a:t>beq</a:t>
            </a:r>
            <a:r>
              <a:rPr lang="en-US" altLang="zh-CN" baseline="0" dirty="0"/>
              <a:t> $t3,$t5,100</a:t>
            </a:r>
            <a:r>
              <a:rPr lang="zh-CN" altLang="en-US" baseline="0" dirty="0"/>
              <a:t>三条指令，当前</a:t>
            </a:r>
            <a:r>
              <a:rPr lang="en-US" altLang="zh-CN" baseline="0" dirty="0"/>
              <a:t>pc=200,</a:t>
            </a:r>
            <a:r>
              <a:rPr lang="zh-CN" altLang="en-US" baseline="0" dirty="0"/>
              <a:t>模拟执行流程以及所有的控制信号</a:t>
            </a:r>
            <a:endParaRPr lang="en-US" altLang="zh-CN" dirty="0"/>
          </a:p>
          <a:p>
            <a:endParaRPr lang="en-US" altLang="zh-CN" dirty="0"/>
          </a:p>
        </p:txBody>
      </p:sp>
    </p:spTree>
    <p:extLst>
      <p:ext uri="{BB962C8B-B14F-4D97-AF65-F5344CB8AC3E}">
        <p14:creationId xmlns:p14="http://schemas.microsoft.com/office/powerpoint/2010/main" val="755904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27</a:t>
            </a:fld>
            <a:endParaRPr lang="en-AU" altLang="zh-CN"/>
          </a:p>
        </p:txBody>
      </p:sp>
    </p:spTree>
    <p:extLst>
      <p:ext uri="{BB962C8B-B14F-4D97-AF65-F5344CB8AC3E}">
        <p14:creationId xmlns:p14="http://schemas.microsoft.com/office/powerpoint/2010/main" val="214655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前面只分析了处理流程路径，但是具体的控制信号如何产生仍未讨论</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28</a:t>
            </a:fld>
            <a:endParaRPr lang="en-AU" altLang="zh-CN"/>
          </a:p>
        </p:txBody>
      </p:sp>
    </p:spTree>
    <p:extLst>
      <p:ext uri="{BB962C8B-B14F-4D97-AF65-F5344CB8AC3E}">
        <p14:creationId xmlns:p14="http://schemas.microsoft.com/office/powerpoint/2010/main" val="3508099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0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62FD5D3-1DCE-4BAB-88BB-B0AD09683F0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50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0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B08601-6902-4260-A6B3-01CAA7B8A590}" type="slidenum">
              <a:rPr lang="en-AU" altLang="zh-CN" sz="1300">
                <a:latin typeface="Times New Roman" panose="02020603050405020304" pitchFamily="18" charset="0"/>
              </a:rPr>
              <a:pPr algn="r"/>
              <a:t>29</a:t>
            </a:fld>
            <a:endParaRPr lang="en-AU" altLang="zh-CN" sz="1300">
              <a:latin typeface="Times New Roman" panose="02020603050405020304" pitchFamily="18" charset="0"/>
            </a:endParaRPr>
          </a:p>
        </p:txBody>
      </p:sp>
      <p:sp>
        <p:nvSpPr>
          <p:cNvPr id="50182" name="Rectangle 2"/>
          <p:cNvSpPr>
            <a:spLocks noGrp="1" noRot="1" noChangeAspect="1" noChangeArrowheads="1" noTextEdit="1"/>
          </p:cNvSpPr>
          <p:nvPr>
            <p:ph type="sldImg"/>
          </p:nvPr>
        </p:nvSpPr>
        <p:spPr>
          <a:ln/>
        </p:spPr>
      </p:sp>
      <p:sp>
        <p:nvSpPr>
          <p:cNvPr id="50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指令的</a:t>
            </a:r>
            <a:r>
              <a:rPr lang="en-US" altLang="zh-CN" dirty="0" err="1"/>
              <a:t>funct</a:t>
            </a:r>
            <a:r>
              <a:rPr lang="zh-CN" altLang="en-US" dirty="0"/>
              <a:t>字段参见课本</a:t>
            </a:r>
            <a:r>
              <a:rPr lang="en-US" altLang="zh-CN" dirty="0"/>
              <a:t>P55</a:t>
            </a:r>
          </a:p>
        </p:txBody>
      </p:sp>
    </p:spTree>
    <p:extLst>
      <p:ext uri="{BB962C8B-B14F-4D97-AF65-F5344CB8AC3E}">
        <p14:creationId xmlns:p14="http://schemas.microsoft.com/office/powerpoint/2010/main" val="343819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处理器实现两个目的：满足功能要求；提高性能</a:t>
            </a:r>
            <a:endParaRPr lang="en-US" altLang="zh-CN" dirty="0"/>
          </a:p>
          <a:p>
            <a:pPr eaLnBrk="1" hangingPunct="1">
              <a:spcBef>
                <a:spcPct val="0"/>
              </a:spcBef>
            </a:pPr>
            <a:endParaRPr lang="en-US" altLang="zh-CN" dirty="0"/>
          </a:p>
          <a:p>
            <a:pPr eaLnBrk="1" hangingPunct="1">
              <a:spcBef>
                <a:spcPct val="0"/>
              </a:spcBef>
            </a:pPr>
            <a:r>
              <a:rPr lang="zh-CN" altLang="en-US" dirty="0"/>
              <a:t>相同问题更快完成：指令数目*</a:t>
            </a:r>
            <a:r>
              <a:rPr lang="en-US" altLang="zh-CN" dirty="0"/>
              <a:t>CPI*</a:t>
            </a:r>
            <a:r>
              <a:rPr lang="zh-CN" altLang="en-US" dirty="0"/>
              <a:t>时钟周期</a:t>
            </a:r>
            <a:endParaRPr lang="en-US" altLang="zh-CN" dirty="0"/>
          </a:p>
          <a:p>
            <a:pPr eaLnBrk="1" hangingPunct="1">
              <a:spcBef>
                <a:spcPct val="0"/>
              </a:spcBef>
            </a:pPr>
            <a:endParaRPr lang="en-US" altLang="zh-CN" dirty="0"/>
          </a:p>
          <a:p>
            <a:pPr eaLnBrk="1" hangingPunct="1">
              <a:spcBef>
                <a:spcPct val="0"/>
              </a:spcBef>
            </a:pPr>
            <a:r>
              <a:rPr lang="zh-CN" altLang="en-US" dirty="0"/>
              <a:t>编译链接后的程序决定指令数目（运行时参数影响循环分支等执行次数），完成一个任务所需的指令数取决于编译器和指令集</a:t>
            </a:r>
            <a:endParaRPr lang="en-US" altLang="zh-CN" dirty="0"/>
          </a:p>
          <a:p>
            <a:pPr eaLnBrk="1" hangingPunct="1">
              <a:spcBef>
                <a:spcPct val="0"/>
              </a:spcBef>
            </a:pPr>
            <a:r>
              <a:rPr lang="zh-CN" altLang="en-US" dirty="0"/>
              <a:t>处理器实现方式决定时钟周期（以及执行顺序）</a:t>
            </a:r>
            <a:endParaRPr lang="en-US" altLang="zh-CN" dirty="0"/>
          </a:p>
          <a:p>
            <a:pPr eaLnBrk="1" hangingPunct="1">
              <a:spcBef>
                <a:spcPct val="0"/>
              </a:spcBef>
            </a:pPr>
            <a:endParaRPr lang="en-US" altLang="zh-CN" dirty="0"/>
          </a:p>
          <a:p>
            <a:pPr eaLnBrk="1" hangingPunct="1">
              <a:spcBef>
                <a:spcPct val="0"/>
              </a:spcBef>
            </a:pPr>
            <a:r>
              <a:rPr lang="zh-CN" altLang="en-US" dirty="0"/>
              <a:t>核心子集（关键原理）没有包含所有整数运算，也没有浮点指令</a:t>
            </a:r>
            <a:r>
              <a:rPr lang="en-US" altLang="zh-CN" dirty="0"/>
              <a:t>——</a:t>
            </a:r>
            <a:r>
              <a:rPr lang="zh-CN" altLang="en-US" dirty="0"/>
              <a:t>主要用于讲授：</a:t>
            </a:r>
            <a:r>
              <a:rPr lang="zh-CN" altLang="en-US" b="1" dirty="0">
                <a:solidFill>
                  <a:srgbClr val="FF0000"/>
                </a:solidFill>
              </a:rPr>
              <a:t>数据通路</a:t>
            </a:r>
            <a:r>
              <a:rPr lang="zh-CN" altLang="en-US" dirty="0"/>
              <a:t>和</a:t>
            </a:r>
            <a:r>
              <a:rPr lang="zh-CN" altLang="en-US" b="1" dirty="0">
                <a:solidFill>
                  <a:srgbClr val="FF0000"/>
                </a:solidFill>
              </a:rPr>
              <a:t>控制单元</a:t>
            </a:r>
            <a:r>
              <a:rPr lang="zh-CN" altLang="en-US" dirty="0"/>
              <a:t>的关键原理，体现第一章“简单源于规整”</a:t>
            </a:r>
            <a:endParaRPr lang="en-US" altLang="zh-CN" dirty="0"/>
          </a:p>
          <a:p>
            <a:pPr eaLnBrk="1" hangingPunct="1">
              <a:spcBef>
                <a:spcPct val="0"/>
              </a:spcBef>
            </a:pPr>
            <a:r>
              <a:rPr lang="zh-CN" altLang="en-US" dirty="0"/>
              <a:t>其基本原理可以适用于高性能服务器、通用微处理器、嵌入式处理器等</a:t>
            </a:r>
          </a:p>
        </p:txBody>
      </p:sp>
      <p:sp>
        <p:nvSpPr>
          <p:cNvPr id="11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09">
              <a:spcBef>
                <a:spcPct val="30000"/>
              </a:spcBef>
              <a:defRPr sz="1200">
                <a:solidFill>
                  <a:schemeClr val="tx1"/>
                </a:solidFill>
                <a:latin typeface="Times New Roman" panose="02020603050405020304" pitchFamily="18" charset="0"/>
              </a:defRPr>
            </a:lvl1pPr>
            <a:lvl2pPr marL="742967" indent="-285757" defTabSz="966809">
              <a:spcBef>
                <a:spcPct val="30000"/>
              </a:spcBef>
              <a:defRPr sz="1200">
                <a:solidFill>
                  <a:schemeClr val="tx1"/>
                </a:solidFill>
                <a:latin typeface="Times New Roman" panose="02020603050405020304" pitchFamily="18" charset="0"/>
              </a:defRPr>
            </a:lvl2pPr>
            <a:lvl3pPr marL="1143025" indent="-228605" defTabSz="966809">
              <a:spcBef>
                <a:spcPct val="30000"/>
              </a:spcBef>
              <a:defRPr sz="1200">
                <a:solidFill>
                  <a:schemeClr val="tx1"/>
                </a:solidFill>
                <a:latin typeface="Times New Roman" panose="02020603050405020304" pitchFamily="18" charset="0"/>
              </a:defRPr>
            </a:lvl3pPr>
            <a:lvl4pPr marL="1600236" indent="-228605" defTabSz="966809">
              <a:spcBef>
                <a:spcPct val="30000"/>
              </a:spcBef>
              <a:defRPr sz="1200">
                <a:solidFill>
                  <a:schemeClr val="tx1"/>
                </a:solidFill>
                <a:latin typeface="Times New Roman" panose="02020603050405020304" pitchFamily="18" charset="0"/>
              </a:defRPr>
            </a:lvl4pPr>
            <a:lvl5pPr marL="2057446" indent="-228605" defTabSz="966809">
              <a:spcBef>
                <a:spcPct val="30000"/>
              </a:spcBef>
              <a:defRPr sz="1200">
                <a:solidFill>
                  <a:schemeClr val="tx1"/>
                </a:solidFill>
                <a:latin typeface="Times New Roman" panose="02020603050405020304" pitchFamily="18" charset="0"/>
              </a:defRPr>
            </a:lvl5pPr>
            <a:lvl6pPr marL="2514656" indent="-228605" defTabSz="966809" eaLnBrk="0" fontAlgn="base" hangingPunct="0">
              <a:spcBef>
                <a:spcPct val="30000"/>
              </a:spcBef>
              <a:spcAft>
                <a:spcPct val="0"/>
              </a:spcAft>
              <a:defRPr sz="1200">
                <a:solidFill>
                  <a:schemeClr val="tx1"/>
                </a:solidFill>
                <a:latin typeface="Times New Roman" panose="02020603050405020304" pitchFamily="18" charset="0"/>
              </a:defRPr>
            </a:lvl6pPr>
            <a:lvl7pPr marL="2971866" indent="-228605" defTabSz="966809" eaLnBrk="0" fontAlgn="base" hangingPunct="0">
              <a:spcBef>
                <a:spcPct val="30000"/>
              </a:spcBef>
              <a:spcAft>
                <a:spcPct val="0"/>
              </a:spcAft>
              <a:defRPr sz="1200">
                <a:solidFill>
                  <a:schemeClr val="tx1"/>
                </a:solidFill>
                <a:latin typeface="Times New Roman" panose="02020603050405020304" pitchFamily="18" charset="0"/>
              </a:defRPr>
            </a:lvl7pPr>
            <a:lvl8pPr marL="3429076" indent="-228605" defTabSz="966809" eaLnBrk="0" fontAlgn="base" hangingPunct="0">
              <a:spcBef>
                <a:spcPct val="30000"/>
              </a:spcBef>
              <a:spcAft>
                <a:spcPct val="0"/>
              </a:spcAft>
              <a:defRPr sz="1200">
                <a:solidFill>
                  <a:schemeClr val="tx1"/>
                </a:solidFill>
                <a:latin typeface="Times New Roman" panose="02020603050405020304" pitchFamily="18" charset="0"/>
              </a:defRPr>
            </a:lvl8pPr>
            <a:lvl9pPr marL="3886286" indent="-228605" defTabSz="966809"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A55EE-D7F3-41A3-89E7-E5173F1A2FA6}" type="slidenum">
              <a:rPr lang="zh-CN" altLang="en-US">
                <a:latin typeface="Arial" panose="020B0604020202020204" pitchFamily="34" charset="0"/>
              </a:rPr>
              <a:pPr>
                <a:spcBef>
                  <a:spcPct val="0"/>
                </a:spcBef>
              </a:pPr>
              <a:t>3</a:t>
            </a:fld>
            <a:endParaRPr lang="zh-CN" altLang="en-US">
              <a:latin typeface="Arial" panose="020B0604020202020204" pitchFamily="34" charset="0"/>
            </a:endParaRPr>
          </a:p>
        </p:txBody>
      </p:sp>
    </p:spTree>
    <p:extLst>
      <p:ext uri="{BB962C8B-B14F-4D97-AF65-F5344CB8AC3E}">
        <p14:creationId xmlns:p14="http://schemas.microsoft.com/office/powerpoint/2010/main" val="2174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2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B52E8D0-F3DC-48B9-896D-B256A419F180}"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52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2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71C3EB0-41FB-4213-A6D2-6E28FC6FF765}" type="slidenum">
              <a:rPr lang="en-AU" altLang="zh-CN" sz="1300">
                <a:latin typeface="Times New Roman" panose="02020603050405020304" pitchFamily="18" charset="0"/>
              </a:rPr>
              <a:pPr algn="r"/>
              <a:t>30</a:t>
            </a:fld>
            <a:endParaRPr lang="en-AU" altLang="zh-CN" sz="1300">
              <a:latin typeface="Times New Roman" panose="02020603050405020304" pitchFamily="18" charset="0"/>
            </a:endParaRPr>
          </a:p>
        </p:txBody>
      </p:sp>
      <p:sp>
        <p:nvSpPr>
          <p:cNvPr id="52230" name="Rectangle 2"/>
          <p:cNvSpPr>
            <a:spLocks noGrp="1" noRot="1" noChangeAspect="1" noChangeArrowheads="1" noTextEdit="1"/>
          </p:cNvSpPr>
          <p:nvPr>
            <p:ph type="sldImg"/>
          </p:nvPr>
        </p:nvSpPr>
        <p:spPr>
          <a:ln/>
        </p:spPr>
      </p:sp>
      <p:sp>
        <p:nvSpPr>
          <p:cNvPr id="52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此处主控单元生成</a:t>
            </a:r>
            <a:r>
              <a:rPr lang="en-US" altLang="zh-CN" dirty="0" err="1"/>
              <a:t>ALUop</a:t>
            </a:r>
            <a:r>
              <a:rPr lang="zh-CN" altLang="en-US" dirty="0"/>
              <a:t>码作为</a:t>
            </a:r>
            <a:r>
              <a:rPr lang="en-US" altLang="zh-CN" dirty="0"/>
              <a:t>ALU</a:t>
            </a:r>
            <a:r>
              <a:rPr lang="zh-CN" altLang="en-US" dirty="0"/>
              <a:t>的控制单元输入，再由</a:t>
            </a:r>
            <a:r>
              <a:rPr lang="en-US" altLang="zh-CN" dirty="0"/>
              <a:t>ALU</a:t>
            </a:r>
            <a:r>
              <a:rPr lang="zh-CN" altLang="en-US" dirty="0"/>
              <a:t>控制单元进一步产生出</a:t>
            </a:r>
            <a:r>
              <a:rPr lang="en-US" altLang="zh-CN" dirty="0"/>
              <a:t>ALU</a:t>
            </a:r>
            <a:r>
              <a:rPr lang="zh-CN" altLang="en-US" dirty="0"/>
              <a:t>运算控制信号。</a:t>
            </a:r>
            <a:endParaRPr lang="en-US" altLang="zh-CN" dirty="0"/>
          </a:p>
          <a:p>
            <a:r>
              <a:rPr lang="zh-CN" altLang="en-US" dirty="0"/>
              <a:t>这种分级译码可以减小主控单元的规模，有利于提高速度</a:t>
            </a:r>
            <a:endParaRPr lang="en-US" altLang="zh-CN" dirty="0"/>
          </a:p>
          <a:p>
            <a:endParaRPr lang="en-US" altLang="zh-CN" dirty="0"/>
          </a:p>
          <a:p>
            <a:r>
              <a:rPr lang="zh-CN" altLang="en-US" dirty="0"/>
              <a:t>输入：</a:t>
            </a:r>
            <a:r>
              <a:rPr lang="en-US" altLang="zh-CN" dirty="0" err="1"/>
              <a:t>ALUop+funct</a:t>
            </a:r>
            <a:endParaRPr lang="en-US" altLang="zh-CN" dirty="0"/>
          </a:p>
          <a:p>
            <a:r>
              <a:rPr lang="zh-CN" altLang="en-US" dirty="0"/>
              <a:t>输出：</a:t>
            </a:r>
            <a:r>
              <a:rPr lang="en-US" altLang="zh-CN" dirty="0"/>
              <a:t>ALU control</a:t>
            </a:r>
          </a:p>
          <a:p>
            <a:endParaRPr lang="en-US" altLang="zh-CN" dirty="0"/>
          </a:p>
        </p:txBody>
      </p:sp>
    </p:spTree>
    <p:extLst>
      <p:ext uri="{BB962C8B-B14F-4D97-AF65-F5344CB8AC3E}">
        <p14:creationId xmlns:p14="http://schemas.microsoft.com/office/powerpoint/2010/main" val="3728477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将上表整理，以输入信号整理（而不是按功能） </a:t>
            </a:r>
            <a:endParaRPr lang="en-US" altLang="zh-CN" dirty="0"/>
          </a:p>
          <a:p>
            <a:r>
              <a:rPr lang="zh-CN" altLang="en-US" dirty="0"/>
              <a:t>它描述了</a:t>
            </a:r>
            <a:r>
              <a:rPr lang="en-US" altLang="zh-CN" dirty="0" err="1"/>
              <a:t>Alu</a:t>
            </a:r>
            <a:r>
              <a:rPr lang="en-US" altLang="zh-CN" dirty="0"/>
              <a:t> control</a:t>
            </a:r>
            <a:r>
              <a:rPr lang="zh-CN" altLang="en-US" dirty="0"/>
              <a:t>部件的逻辑功能</a:t>
            </a:r>
            <a:endParaRPr lang="en-US" altLang="zh-CN" dirty="0"/>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31</a:t>
            </a:fld>
            <a:endParaRPr lang="en-AU" altLang="zh-CN"/>
          </a:p>
        </p:txBody>
      </p:sp>
    </p:spTree>
    <p:extLst>
      <p:ext uri="{BB962C8B-B14F-4D97-AF65-F5344CB8AC3E}">
        <p14:creationId xmlns:p14="http://schemas.microsoft.com/office/powerpoint/2010/main" val="255465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4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6C42E58-F300-4FB1-AE85-1885ADDBCFC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54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4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0308CEB-20F1-491E-A896-81923FBBC82D}" type="slidenum">
              <a:rPr lang="en-AU" altLang="zh-CN" sz="1300">
                <a:latin typeface="Times New Roman" panose="02020603050405020304" pitchFamily="18" charset="0"/>
              </a:rPr>
              <a:pPr algn="r"/>
              <a:t>32</a:t>
            </a:fld>
            <a:endParaRPr lang="en-AU" altLang="zh-CN" sz="1300">
              <a:latin typeface="Times New Roman" panose="02020603050405020304" pitchFamily="18" charset="0"/>
            </a:endParaRPr>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Add $s1,$s2,$s3</a:t>
            </a:r>
          </a:p>
          <a:p>
            <a:r>
              <a:rPr lang="en-US" altLang="zh-CN" dirty="0" err="1"/>
              <a:t>Lw</a:t>
            </a:r>
            <a:r>
              <a:rPr lang="en-US" altLang="zh-CN" baseline="0" dirty="0"/>
              <a:t> $t1,25($t3)</a:t>
            </a:r>
          </a:p>
          <a:p>
            <a:r>
              <a:rPr lang="en-US" altLang="zh-CN" baseline="0" dirty="0" err="1"/>
              <a:t>Sw</a:t>
            </a:r>
            <a:r>
              <a:rPr lang="en-US" altLang="zh-CN" baseline="0" dirty="0"/>
              <a:t> $t4,30($t50</a:t>
            </a:r>
          </a:p>
          <a:p>
            <a:r>
              <a:rPr lang="en-US" altLang="zh-CN" baseline="0" dirty="0"/>
              <a:t>Beg $t3,$t5,100</a:t>
            </a:r>
            <a:endParaRPr lang="en-US" altLang="zh-CN" dirty="0"/>
          </a:p>
        </p:txBody>
      </p:sp>
    </p:spTree>
    <p:extLst>
      <p:ext uri="{BB962C8B-B14F-4D97-AF65-F5344CB8AC3E}">
        <p14:creationId xmlns:p14="http://schemas.microsoft.com/office/powerpoint/2010/main" val="2704470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1ED338-7A3A-4E54-B730-5A50785B318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56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6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3045A-E24D-440B-8DF6-119EEE36A4AA}" type="slidenum">
              <a:rPr lang="en-AU" altLang="zh-CN" sz="1300">
                <a:latin typeface="Times New Roman" panose="02020603050405020304" pitchFamily="18" charset="0"/>
              </a:rPr>
              <a:pPr algn="r"/>
              <a:t>33</a:t>
            </a:fld>
            <a:endParaRPr lang="en-AU" altLang="zh-CN" sz="1300">
              <a:latin typeface="Times New Roman" panose="02020603050405020304" pitchFamily="18"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dirty="0"/>
              <a:t>结合上图的指令字段，讲述：</a:t>
            </a:r>
            <a:endParaRPr lang="en-US" altLang="zh-CN" baseline="0" dirty="0"/>
          </a:p>
          <a:p>
            <a:r>
              <a:rPr lang="en-US" altLang="zh-CN" baseline="0" dirty="0"/>
              <a:t>1</a:t>
            </a:r>
            <a:r>
              <a:rPr lang="zh-CN" altLang="en-US" baseline="0" dirty="0"/>
              <a:t>）寄存器堆的读</a:t>
            </a:r>
            <a:r>
              <a:rPr lang="en-US" altLang="zh-CN" baseline="0" dirty="0"/>
              <a:t>1</a:t>
            </a:r>
            <a:r>
              <a:rPr lang="zh-CN" altLang="en-US" baseline="0" dirty="0"/>
              <a:t>寄存器号；读</a:t>
            </a:r>
            <a:r>
              <a:rPr lang="en-US" altLang="zh-CN" baseline="0" dirty="0"/>
              <a:t>2</a:t>
            </a:r>
            <a:r>
              <a:rPr lang="zh-CN" altLang="en-US" baseline="0" dirty="0"/>
              <a:t>寄存器号的来源</a:t>
            </a:r>
            <a:endParaRPr lang="en-US" altLang="zh-CN" baseline="0" dirty="0"/>
          </a:p>
          <a:p>
            <a:r>
              <a:rPr lang="en-US" altLang="zh-CN" baseline="0" dirty="0"/>
              <a:t>2</a:t>
            </a:r>
            <a:r>
              <a:rPr lang="zh-CN" altLang="en-US" baseline="0" dirty="0"/>
              <a:t>）写寄存器号的来源</a:t>
            </a:r>
            <a:endParaRPr lang="en-US" altLang="zh-CN" baseline="0" dirty="0"/>
          </a:p>
          <a:p>
            <a:r>
              <a:rPr lang="en-US" altLang="zh-CN" baseline="0" dirty="0"/>
              <a:t>3</a:t>
            </a:r>
            <a:r>
              <a:rPr lang="zh-CN" altLang="en-US" baseline="0" dirty="0"/>
              <a:t>）偏移量来源</a:t>
            </a:r>
            <a:endParaRPr lang="en-US" altLang="zh-CN" baseline="0" dirty="0"/>
          </a:p>
          <a:p>
            <a:r>
              <a:rPr lang="en-US" altLang="zh-CN" baseline="0" dirty="0"/>
              <a:t>4</a:t>
            </a:r>
            <a:r>
              <a:rPr lang="zh-CN" altLang="en-US" baseline="0" dirty="0"/>
              <a:t>）</a:t>
            </a:r>
            <a:r>
              <a:rPr lang="en-US" altLang="zh-CN" baseline="0" dirty="0"/>
              <a:t>ALU</a:t>
            </a:r>
            <a:r>
              <a:rPr lang="zh-CN" altLang="en-US" baseline="0" dirty="0"/>
              <a:t>功能控制</a:t>
            </a:r>
            <a:r>
              <a:rPr lang="en-US" altLang="zh-CN" baseline="0" dirty="0" err="1"/>
              <a:t>fucnt</a:t>
            </a:r>
            <a:r>
              <a:rPr lang="zh-CN" altLang="en-US" baseline="0" dirty="0"/>
              <a:t>字段</a:t>
            </a:r>
            <a:endParaRPr lang="en-US" altLang="zh-CN" baseline="0" dirty="0"/>
          </a:p>
          <a:p>
            <a:endParaRPr lang="en-US" altLang="zh-CN" baseline="0" dirty="0"/>
          </a:p>
          <a:p>
            <a:r>
              <a:rPr lang="zh-CN" altLang="en-US" baseline="0" dirty="0"/>
              <a:t>此处还未将</a:t>
            </a:r>
            <a:r>
              <a:rPr lang="en-US" altLang="zh-CN" baseline="0" dirty="0"/>
              <a:t>opcode</a:t>
            </a:r>
            <a:r>
              <a:rPr lang="zh-CN" altLang="en-US" baseline="0" dirty="0"/>
              <a:t>进行解码处理（下下一</a:t>
            </a:r>
            <a:r>
              <a:rPr lang="en-US" altLang="zh-CN" baseline="0" dirty="0" err="1"/>
              <a:t>ppt</a:t>
            </a:r>
            <a:r>
              <a:rPr lang="zh-CN" altLang="en-US" baseline="0" dirty="0"/>
              <a:t>）</a:t>
            </a:r>
            <a:endParaRPr lang="en-US" altLang="zh-CN" baseline="0" dirty="0"/>
          </a:p>
          <a:p>
            <a:endParaRPr lang="en-US" altLang="zh-CN" baseline="0" dirty="0"/>
          </a:p>
          <a:p>
            <a:r>
              <a:rPr lang="zh-CN" altLang="en-US" baseline="0" dirty="0"/>
              <a:t>提示：此处的多路选择器都只有两路输入，因此控制信号只需要</a:t>
            </a:r>
            <a:r>
              <a:rPr lang="en-US" altLang="zh-CN" baseline="0" dirty="0"/>
              <a:t>1bit</a:t>
            </a:r>
          </a:p>
          <a:p>
            <a:endParaRPr lang="en-US" altLang="zh-CN" dirty="0"/>
          </a:p>
        </p:txBody>
      </p:sp>
    </p:spTree>
    <p:extLst>
      <p:ext uri="{BB962C8B-B14F-4D97-AF65-F5344CB8AC3E}">
        <p14:creationId xmlns:p14="http://schemas.microsoft.com/office/powerpoint/2010/main" val="863134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7</a:t>
            </a:r>
            <a:r>
              <a:rPr lang="zh-CN" altLang="en-US" dirty="0"/>
              <a:t>个控制信号分两类：</a:t>
            </a:r>
            <a:endParaRPr lang="en-US" altLang="zh-CN" dirty="0"/>
          </a:p>
          <a:p>
            <a:r>
              <a:rPr lang="zh-CN" altLang="en-US" dirty="0"/>
              <a:t>复选器选择信号</a:t>
            </a:r>
            <a:endParaRPr lang="en-US" altLang="zh-CN" dirty="0"/>
          </a:p>
          <a:p>
            <a:r>
              <a:rPr lang="zh-CN" altLang="en-US" dirty="0"/>
              <a:t>寄存器控制使能信号（其中时钟信号为默认输入）</a:t>
            </a:r>
            <a:endParaRPr lang="en-US" altLang="zh-CN" dirty="0"/>
          </a:p>
          <a:p>
            <a:endParaRPr lang="en-US" altLang="zh-CN" dirty="0"/>
          </a:p>
          <a:p>
            <a:r>
              <a:rPr lang="zh-CN" altLang="en-US" dirty="0"/>
              <a:t>在本例这样的单周期结构中，寄存器读操作时每个周期都发生的，不需要单独的控制信号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34</a:t>
            </a:fld>
            <a:endParaRPr lang="en-AU" altLang="zh-CN"/>
          </a:p>
        </p:txBody>
      </p:sp>
    </p:spTree>
    <p:extLst>
      <p:ext uri="{BB962C8B-B14F-4D97-AF65-F5344CB8AC3E}">
        <p14:creationId xmlns:p14="http://schemas.microsoft.com/office/powerpoint/2010/main" val="2787252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1ED338-7A3A-4E54-B730-5A50785B318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56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6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3045A-E24D-440B-8DF6-119EEE36A4AA}" type="slidenum">
              <a:rPr lang="en-AU" altLang="zh-CN" sz="1300">
                <a:latin typeface="Times New Roman" panose="02020603050405020304" pitchFamily="18" charset="0"/>
              </a:rPr>
              <a:pPr algn="r"/>
              <a:t>35</a:t>
            </a:fld>
            <a:endParaRPr lang="en-AU" altLang="zh-CN" sz="1300">
              <a:latin typeface="Times New Roman" panose="02020603050405020304" pitchFamily="18"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在前一图的基础之上，再将所有控制信号从指令编码的字段</a:t>
            </a:r>
            <a:r>
              <a:rPr lang="en-US" altLang="zh-CN" dirty="0"/>
              <a:t>opcaode31:26</a:t>
            </a:r>
            <a:r>
              <a:rPr lang="zh-CN" altLang="en-US" dirty="0"/>
              <a:t>产生，</a:t>
            </a:r>
            <a:endParaRPr lang="en-US" altLang="zh-CN" dirty="0"/>
          </a:p>
          <a:p>
            <a:r>
              <a:rPr lang="zh-CN" altLang="en-US" dirty="0"/>
              <a:t>其中</a:t>
            </a:r>
            <a:r>
              <a:rPr lang="en-US" altLang="zh-CN" dirty="0" err="1"/>
              <a:t>ALUop</a:t>
            </a:r>
            <a:r>
              <a:rPr lang="zh-CN" altLang="en-US" dirty="0"/>
              <a:t>跟</a:t>
            </a:r>
            <a:r>
              <a:rPr lang="en-US" altLang="zh-CN" dirty="0"/>
              <a:t>5:0</a:t>
            </a:r>
            <a:r>
              <a:rPr lang="zh-CN" altLang="en-US" dirty="0"/>
              <a:t>字段</a:t>
            </a:r>
            <a:r>
              <a:rPr lang="en-US" altLang="zh-CN" dirty="0" err="1"/>
              <a:t>funct</a:t>
            </a:r>
            <a:r>
              <a:rPr lang="zh-CN" altLang="en-US" dirty="0"/>
              <a:t>有关</a:t>
            </a:r>
            <a:endParaRPr lang="en-US" altLang="zh-CN" dirty="0"/>
          </a:p>
          <a:p>
            <a:r>
              <a:rPr lang="en-US" altLang="zh-CN" dirty="0"/>
              <a:t>Branch</a:t>
            </a:r>
            <a:r>
              <a:rPr lang="zh-CN" altLang="en-US" dirty="0"/>
              <a:t>与</a:t>
            </a:r>
            <a:r>
              <a:rPr lang="en-US" altLang="zh-CN" dirty="0"/>
              <a:t>ALU</a:t>
            </a:r>
            <a:r>
              <a:rPr lang="zh-CN" altLang="en-US" dirty="0"/>
              <a:t>标志位一起产生</a:t>
            </a:r>
            <a:r>
              <a:rPr lang="en-US" altLang="zh-CN" dirty="0" err="1"/>
              <a:t>PCsrc</a:t>
            </a:r>
            <a:r>
              <a:rPr lang="zh-CN" altLang="en-US" dirty="0"/>
              <a:t>信号</a:t>
            </a:r>
            <a:endParaRPr lang="en-US" altLang="zh-CN" dirty="0"/>
          </a:p>
          <a:p>
            <a:endParaRPr lang="en-US" altLang="zh-CN" dirty="0"/>
          </a:p>
          <a:p>
            <a:r>
              <a:rPr lang="zh-CN" altLang="en-US" dirty="0"/>
              <a:t>如何产生</a:t>
            </a:r>
            <a:r>
              <a:rPr lang="en-US" altLang="zh-CN" dirty="0"/>
              <a:t>——</a:t>
            </a:r>
            <a:r>
              <a:rPr lang="zh-CN" altLang="en-US" dirty="0"/>
              <a:t>见下一</a:t>
            </a:r>
            <a:r>
              <a:rPr lang="en-US" altLang="zh-CN" dirty="0" err="1"/>
              <a:t>ppt</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23508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20">
              <a:defRPr/>
            </a:pPr>
            <a:endParaRPr lang="en-US" altLang="zh-CN" b="1" dirty="0"/>
          </a:p>
          <a:p>
            <a:pPr defTabSz="914420">
              <a:defRPr/>
            </a:pPr>
            <a:endParaRPr lang="en-US" altLang="zh-CN" b="1" dirty="0"/>
          </a:p>
          <a:p>
            <a:pPr defTabSz="914420">
              <a:defRPr/>
            </a:pPr>
            <a:r>
              <a:rPr lang="zh-CN" altLang="en-US" b="1" dirty="0"/>
              <a:t>下面分不同指令类型讨论控制信号的施加情况（后面的例子也印证这些控制信号的设置）</a:t>
            </a:r>
            <a:endParaRPr lang="en-US" altLang="zh-CN" b="1" dirty="0"/>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36</a:t>
            </a:fld>
            <a:endParaRPr lang="en-AU" altLang="zh-CN"/>
          </a:p>
        </p:txBody>
      </p:sp>
    </p:spTree>
    <p:extLst>
      <p:ext uri="{BB962C8B-B14F-4D97-AF65-F5344CB8AC3E}">
        <p14:creationId xmlns:p14="http://schemas.microsoft.com/office/powerpoint/2010/main" val="399871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8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5162B7-5530-4D6C-B3DD-F6CFC1F90C4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58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8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6D0B49B-78CE-435F-A5AF-CA80A6268449}" type="slidenum">
              <a:rPr lang="en-AU" altLang="zh-CN" sz="1300">
                <a:latin typeface="Times New Roman" panose="02020603050405020304" pitchFamily="18" charset="0"/>
              </a:rPr>
              <a:pPr algn="r"/>
              <a:t>37</a:t>
            </a:fld>
            <a:endParaRPr lang="en-AU" altLang="zh-CN" sz="1300">
              <a:latin typeface="Times New Roman" panose="02020603050405020304" pitchFamily="18" charset="0"/>
            </a:endParaRPr>
          </a:p>
        </p:txBody>
      </p:sp>
      <p:sp>
        <p:nvSpPr>
          <p:cNvPr id="58374" name="Rectangle 2"/>
          <p:cNvSpPr>
            <a:spLocks noGrp="1" noRot="1" noChangeAspect="1" noChangeArrowheads="1" noTextEdit="1"/>
          </p:cNvSpPr>
          <p:nvPr>
            <p:ph type="sldImg"/>
          </p:nvPr>
        </p:nvSpPr>
        <p:spPr>
          <a:ln/>
        </p:spPr>
      </p:sp>
      <p:sp>
        <p:nvSpPr>
          <p:cNvPr id="58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根据这四个步骤，展示数据路径，然后确定控制信号取值（</a:t>
            </a:r>
            <a:r>
              <a:rPr lang="en-US" altLang="zh-CN" dirty="0" err="1"/>
              <a:t>RegDst</a:t>
            </a:r>
            <a:r>
              <a:rPr lang="en-US" altLang="zh-CN" dirty="0"/>
              <a:t>…</a:t>
            </a:r>
            <a:r>
              <a:rPr lang="zh-CN" altLang="en-US" dirty="0"/>
              <a:t>  </a:t>
            </a:r>
            <a:r>
              <a:rPr lang="en-US" altLang="zh-CN" dirty="0"/>
              <a:t>…</a:t>
            </a:r>
            <a:r>
              <a:rPr lang="en-US" altLang="zh-CN" dirty="0" err="1"/>
              <a:t>RegWrite</a:t>
            </a:r>
            <a:r>
              <a:rPr lang="zh-CN" altLang="en-US" dirty="0"/>
              <a:t>），对比前一页的真值表</a:t>
            </a:r>
            <a:endParaRPr lang="en-US" altLang="zh-CN" dirty="0"/>
          </a:p>
          <a:p>
            <a:endParaRPr lang="en-US" altLang="zh-CN" dirty="0"/>
          </a:p>
          <a:p>
            <a:r>
              <a:rPr lang="zh-CN" altLang="en-US" dirty="0"/>
              <a:t>提示主要无关部件（紫色半透明）</a:t>
            </a:r>
            <a:endParaRPr lang="en-US" altLang="zh-CN" dirty="0"/>
          </a:p>
        </p:txBody>
      </p:sp>
    </p:spTree>
    <p:extLst>
      <p:ext uri="{BB962C8B-B14F-4D97-AF65-F5344CB8AC3E}">
        <p14:creationId xmlns:p14="http://schemas.microsoft.com/office/powerpoint/2010/main" val="113373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0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CEB44E-5AB8-42EE-8A91-0F02D682902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60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0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A311440-FFFE-4594-ADBD-344515AFF290}" type="slidenum">
              <a:rPr lang="en-AU" altLang="zh-CN" sz="1300">
                <a:latin typeface="Times New Roman" panose="02020603050405020304" pitchFamily="18" charset="0"/>
              </a:rPr>
              <a:pPr algn="r"/>
              <a:t>38</a:t>
            </a:fld>
            <a:endParaRPr lang="en-AU" altLang="zh-CN" sz="1300">
              <a:latin typeface="Times New Roman" panose="02020603050405020304" pitchFamily="18" charset="0"/>
            </a:endParaRPr>
          </a:p>
        </p:txBody>
      </p:sp>
      <p:sp>
        <p:nvSpPr>
          <p:cNvPr id="60422" name="Rectangle 2"/>
          <p:cNvSpPr>
            <a:spLocks noGrp="1" noRot="1" noChangeAspect="1" noChangeArrowheads="1" noTextEdit="1"/>
          </p:cNvSpPr>
          <p:nvPr>
            <p:ph type="sldImg"/>
          </p:nvPr>
        </p:nvSpPr>
        <p:spPr>
          <a:ln/>
        </p:spPr>
      </p:sp>
      <p:sp>
        <p:nvSpPr>
          <p:cNvPr id="60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根据这四个步骤，展示数据路径，然后确定控制信号取值（</a:t>
            </a:r>
            <a:r>
              <a:rPr lang="en-US" altLang="zh-CN" dirty="0" err="1"/>
              <a:t>RegDst</a:t>
            </a:r>
            <a:r>
              <a:rPr lang="en-US" altLang="zh-CN" dirty="0"/>
              <a:t>…</a:t>
            </a:r>
            <a:r>
              <a:rPr lang="zh-CN" altLang="en-US" dirty="0"/>
              <a:t>  </a:t>
            </a:r>
            <a:r>
              <a:rPr lang="en-US" altLang="zh-CN" dirty="0"/>
              <a:t>…</a:t>
            </a:r>
            <a:r>
              <a:rPr lang="en-US" altLang="zh-CN" dirty="0" err="1"/>
              <a:t>RegWrite</a:t>
            </a:r>
            <a:r>
              <a:rPr lang="zh-CN" altLang="en-US" dirty="0"/>
              <a:t>），对比前一页的真值表</a:t>
            </a:r>
            <a:endParaRPr lang="en-US" altLang="zh-CN" dirty="0"/>
          </a:p>
          <a:p>
            <a:endParaRPr lang="en-US" altLang="zh-CN" dirty="0"/>
          </a:p>
          <a:p>
            <a:r>
              <a:rPr lang="zh-CN" altLang="en-US" dirty="0"/>
              <a:t>提示主要无关部件</a:t>
            </a:r>
            <a:r>
              <a:rPr lang="en-US" altLang="zh-CN" dirty="0"/>
              <a:t>(</a:t>
            </a:r>
            <a:r>
              <a:rPr lang="zh-CN" altLang="en-US" dirty="0"/>
              <a:t>注意书中数据存储器为灰色，应该是笔误</a:t>
            </a:r>
            <a:r>
              <a:rPr lang="en-US" altLang="zh-CN" dirty="0"/>
              <a:t>) </a:t>
            </a:r>
          </a:p>
        </p:txBody>
      </p:sp>
    </p:spTree>
    <p:extLst>
      <p:ext uri="{BB962C8B-B14F-4D97-AF65-F5344CB8AC3E}">
        <p14:creationId xmlns:p14="http://schemas.microsoft.com/office/powerpoint/2010/main" val="316135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2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95633F8-497F-466B-8110-D11189E7EEF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62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2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5CD3F67-77E7-4DE8-A8BD-FDA36421516D}" type="slidenum">
              <a:rPr lang="en-AU" altLang="zh-CN" sz="1300">
                <a:latin typeface="Times New Roman" panose="02020603050405020304" pitchFamily="18" charset="0"/>
              </a:rPr>
              <a:pPr algn="r"/>
              <a:t>39</a:t>
            </a:fld>
            <a:endParaRPr lang="en-AU" altLang="zh-CN" sz="1300">
              <a:latin typeface="Times New Roman" panose="02020603050405020304" pitchFamily="18" charset="0"/>
            </a:endParaRPr>
          </a:p>
        </p:txBody>
      </p:sp>
      <p:sp>
        <p:nvSpPr>
          <p:cNvPr id="62470" name="Rectangle 2"/>
          <p:cNvSpPr>
            <a:spLocks noGrp="1" noRot="1" noChangeAspect="1" noChangeArrowheads="1" noTextEdit="1"/>
          </p:cNvSpPr>
          <p:nvPr>
            <p:ph type="sldImg"/>
          </p:nvPr>
        </p:nvSpPr>
        <p:spPr>
          <a:ln/>
        </p:spPr>
      </p:sp>
      <p:sp>
        <p:nvSpPr>
          <p:cNvPr id="62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8759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2F82F2A-B4DB-4441-B579-F679B749782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3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E7B195-A1F6-418E-B9D8-B1CD82921766}" type="slidenum">
              <a:rPr lang="en-AU" altLang="zh-CN" sz="1300">
                <a:latin typeface="Times New Roman" panose="02020603050405020304" pitchFamily="18" charset="0"/>
              </a:rPr>
              <a:pPr algn="r"/>
              <a:t>4</a:t>
            </a:fld>
            <a:endParaRPr lang="en-AU" altLang="zh-CN" sz="1300">
              <a:latin typeface="Times New Roman" panose="02020603050405020304" pitchFamily="18" charset="0"/>
            </a:endParaRPr>
          </a:p>
        </p:txBody>
      </p:sp>
      <p:sp>
        <p:nvSpPr>
          <p:cNvPr id="13318" name="Rectangle 2"/>
          <p:cNvSpPr>
            <a:spLocks noGrp="1" noRot="1" noChangeAspect="1" noChangeArrowheads="1" noTextEdit="1"/>
          </p:cNvSpPr>
          <p:nvPr>
            <p:ph type="sldImg"/>
          </p:nvPr>
        </p:nvSpPr>
        <p:spPr>
          <a:ln/>
        </p:spPr>
      </p:sp>
      <p:sp>
        <p:nvSpPr>
          <p:cNvPr id="13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对于这些核心指令，其执行过程大致相同，共分成四大步：取指令；读入寄存器；类型相关操作；</a:t>
            </a:r>
            <a:r>
              <a:rPr lang="en-US" altLang="zh-CN" dirty="0"/>
              <a:t>PC</a:t>
            </a:r>
            <a:r>
              <a:rPr lang="zh-CN" altLang="en-US" dirty="0"/>
              <a:t>调整</a:t>
            </a:r>
            <a:endParaRPr lang="en-US" altLang="zh-CN" dirty="0"/>
          </a:p>
          <a:p>
            <a:endParaRPr lang="en-US" altLang="zh-CN" dirty="0"/>
          </a:p>
          <a:p>
            <a:r>
              <a:rPr lang="zh-CN" altLang="en-US" dirty="0"/>
              <a:t>其中前两步是一样的。</a:t>
            </a:r>
            <a:endParaRPr lang="en-US" altLang="zh-CN" dirty="0"/>
          </a:p>
          <a:p>
            <a:r>
              <a:rPr lang="zh-CN" altLang="en-US" dirty="0"/>
              <a:t>其中第二步大多数读取两个寄存器的值，</a:t>
            </a:r>
            <a:r>
              <a:rPr lang="en-US" altLang="zh-CN" dirty="0"/>
              <a:t>SW</a:t>
            </a:r>
            <a:r>
              <a:rPr lang="zh-CN" altLang="en-US" dirty="0"/>
              <a:t>只需一个寄存器的值</a:t>
            </a:r>
            <a:endParaRPr lang="en-US" altLang="zh-CN" dirty="0"/>
          </a:p>
          <a:p>
            <a:r>
              <a:rPr lang="zh-CN" altLang="en-US" dirty="0"/>
              <a:t>虽然第三步与指令类型相关，但是其动作大致相同</a:t>
            </a:r>
            <a:endParaRPr lang="en-US" altLang="zh-CN" dirty="0"/>
          </a:p>
          <a:p>
            <a:r>
              <a:rPr lang="zh-CN" altLang="en-US" dirty="0"/>
              <a:t>除了跳转指令外，其他指令在第三步都需要使用</a:t>
            </a:r>
            <a:r>
              <a:rPr lang="en-US" altLang="zh-CN" dirty="0"/>
              <a:t>ALU</a:t>
            </a:r>
          </a:p>
          <a:p>
            <a:endParaRPr lang="en-US" altLang="zh-CN" dirty="0"/>
          </a:p>
          <a:p>
            <a:r>
              <a:rPr lang="zh-CN" altLang="en-US" dirty="0"/>
              <a:t>五个步骤，取指</a:t>
            </a:r>
            <a:r>
              <a:rPr lang="en-US" altLang="zh-CN" dirty="0"/>
              <a:t>/</a:t>
            </a:r>
            <a:r>
              <a:rPr lang="zh-CN" altLang="en-US" dirty="0"/>
              <a:t>解释</a:t>
            </a:r>
            <a:r>
              <a:rPr lang="en-US" altLang="zh-CN" dirty="0"/>
              <a:t>/</a:t>
            </a:r>
            <a:r>
              <a:rPr lang="zh-CN" altLang="en-US" dirty="0"/>
              <a:t>运算</a:t>
            </a:r>
            <a:r>
              <a:rPr lang="en-US" altLang="zh-CN" dirty="0"/>
              <a:t>/</a:t>
            </a:r>
            <a:r>
              <a:rPr lang="zh-CN" altLang="en-US" dirty="0"/>
              <a:t>内存</a:t>
            </a:r>
            <a:r>
              <a:rPr lang="en-US" altLang="zh-CN" dirty="0"/>
              <a:t>/</a:t>
            </a:r>
            <a:r>
              <a:rPr lang="zh-CN" altLang="en-US" dirty="0"/>
              <a:t>写回</a:t>
            </a:r>
            <a:endParaRPr lang="en-US" altLang="zh-CN" dirty="0"/>
          </a:p>
          <a:p>
            <a:endParaRPr lang="en-US" altLang="zh-CN" dirty="0"/>
          </a:p>
          <a:p>
            <a:r>
              <a:rPr lang="zh-CN" altLang="en-US" dirty="0"/>
              <a:t>企业中的流程管理与它有异曲同工之处</a:t>
            </a:r>
            <a:endParaRPr lang="en-US" altLang="zh-CN" dirty="0"/>
          </a:p>
        </p:txBody>
      </p:sp>
    </p:spTree>
    <p:extLst>
      <p:ext uri="{BB962C8B-B14F-4D97-AF65-F5344CB8AC3E}">
        <p14:creationId xmlns:p14="http://schemas.microsoft.com/office/powerpoint/2010/main" val="335775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Opcode</a:t>
            </a:r>
            <a:r>
              <a:rPr lang="zh-CN" altLang="en-US" dirty="0"/>
              <a:t>可以有更多的组合，此处只使用了其中四种</a:t>
            </a:r>
            <a:endParaRPr lang="en-US" altLang="zh-CN" dirty="0"/>
          </a:p>
          <a:p>
            <a:endParaRPr lang="en-US" altLang="zh-CN" dirty="0"/>
          </a:p>
          <a:p>
            <a:r>
              <a:rPr lang="zh-CN" altLang="en-US" dirty="0"/>
              <a:t>在基本的数据通路之后，我们再分析跳转指令</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40</a:t>
            </a:fld>
            <a:endParaRPr lang="en-AU" altLang="zh-CN"/>
          </a:p>
        </p:txBody>
      </p:sp>
    </p:spTree>
    <p:extLst>
      <p:ext uri="{BB962C8B-B14F-4D97-AF65-F5344CB8AC3E}">
        <p14:creationId xmlns:p14="http://schemas.microsoft.com/office/powerpoint/2010/main" val="1143003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4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B5DBF16-D57E-44C0-A351-5EBDDF29DB7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64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4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5AAE632-A4B2-4D18-B0D2-57FD7637C4E0}" type="slidenum">
              <a:rPr lang="en-AU" altLang="zh-CN" sz="1300">
                <a:latin typeface="Times New Roman" panose="02020603050405020304" pitchFamily="18" charset="0"/>
              </a:rPr>
              <a:pPr algn="r"/>
              <a:t>41</a:t>
            </a:fld>
            <a:endParaRPr lang="en-AU" altLang="zh-CN" sz="1300">
              <a:latin typeface="Times New Roman" panose="02020603050405020304" pitchFamily="18" charset="0"/>
            </a:endParaRPr>
          </a:p>
        </p:txBody>
      </p:sp>
      <p:sp>
        <p:nvSpPr>
          <p:cNvPr id="64518" name="Rectangle 2"/>
          <p:cNvSpPr>
            <a:spLocks noGrp="1" noRot="1" noChangeAspect="1" noChangeArrowheads="1" noTextEdit="1"/>
          </p:cNvSpPr>
          <p:nvPr>
            <p:ph type="sldImg"/>
          </p:nvPr>
        </p:nvSpPr>
        <p:spPr>
          <a:ln/>
        </p:spPr>
      </p:sp>
      <p:sp>
        <p:nvSpPr>
          <p:cNvPr id="64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此内容</a:t>
            </a:r>
            <a:endParaRPr lang="en-US" altLang="zh-CN" dirty="0"/>
          </a:p>
          <a:p>
            <a:r>
              <a:rPr lang="zh-CN" altLang="en-US" dirty="0"/>
              <a:t>提问</a:t>
            </a:r>
            <a:endParaRPr lang="en-US" altLang="zh-CN" dirty="0"/>
          </a:p>
        </p:txBody>
      </p:sp>
    </p:spTree>
    <p:extLst>
      <p:ext uri="{BB962C8B-B14F-4D97-AF65-F5344CB8AC3E}">
        <p14:creationId xmlns:p14="http://schemas.microsoft.com/office/powerpoint/2010/main" val="109789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6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FE6B0F2-BEB6-4804-B08D-F66E66BE0C6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665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6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EC047EF-847F-44BB-9216-F07847D53CED}" type="slidenum">
              <a:rPr lang="en-AU" altLang="zh-CN" sz="1300">
                <a:latin typeface="Times New Roman" panose="02020603050405020304" pitchFamily="18" charset="0"/>
              </a:rPr>
              <a:pPr algn="r"/>
              <a:t>42</a:t>
            </a:fld>
            <a:endParaRPr lang="en-AU" altLang="zh-CN" sz="1300">
              <a:latin typeface="Times New Roman" panose="02020603050405020304" pitchFamily="18" charset="0"/>
            </a:endParaRPr>
          </a:p>
        </p:txBody>
      </p:sp>
      <p:sp>
        <p:nvSpPr>
          <p:cNvPr id="66566" name="Rectangle 2"/>
          <p:cNvSpPr>
            <a:spLocks noGrp="1" noRot="1" noChangeAspect="1" noChangeArrowheads="1" noTextEdit="1"/>
          </p:cNvSpPr>
          <p:nvPr>
            <p:ph type="sldImg"/>
          </p:nvPr>
        </p:nvSpPr>
        <p:spPr>
          <a:ln/>
        </p:spPr>
      </p:sp>
      <p:sp>
        <p:nvSpPr>
          <p:cNvPr id="66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）新增部件</a:t>
            </a:r>
            <a:endParaRPr lang="en-US" altLang="zh-CN" dirty="0"/>
          </a:p>
          <a:p>
            <a:r>
              <a:rPr lang="en-US" altLang="zh-CN" dirty="0"/>
              <a:t>2</a:t>
            </a:r>
            <a:r>
              <a:rPr lang="zh-CN" altLang="en-US" dirty="0"/>
              <a:t>）新的路径</a:t>
            </a:r>
            <a:endParaRPr lang="en-US" altLang="zh-CN" dirty="0"/>
          </a:p>
          <a:p>
            <a:r>
              <a:rPr lang="en-US" altLang="zh-CN" dirty="0"/>
              <a:t>3</a:t>
            </a:r>
            <a:r>
              <a:rPr lang="zh-CN" altLang="en-US" dirty="0"/>
              <a:t>）控制信号、真值表</a:t>
            </a:r>
            <a:endParaRPr lang="en-US" altLang="zh-CN" dirty="0"/>
          </a:p>
        </p:txBody>
      </p:sp>
    </p:spTree>
    <p:extLst>
      <p:ext uri="{BB962C8B-B14F-4D97-AF65-F5344CB8AC3E}">
        <p14:creationId xmlns:p14="http://schemas.microsoft.com/office/powerpoint/2010/main" val="2144325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8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ECF731C-BE8D-475C-9135-6512ED341427}"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68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8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27C0837-63E2-4A59-A211-60AFC68BB215}" type="slidenum">
              <a:rPr lang="en-AU" altLang="zh-CN" sz="1300">
                <a:latin typeface="Times New Roman" panose="02020603050405020304" pitchFamily="18" charset="0"/>
              </a:rPr>
              <a:pPr algn="r"/>
              <a:t>43</a:t>
            </a:fld>
            <a:endParaRPr lang="en-AU" altLang="zh-CN" sz="1300">
              <a:latin typeface="Times New Roman" panose="02020603050405020304" pitchFamily="18" charset="0"/>
            </a:endParaRPr>
          </a:p>
        </p:txBody>
      </p:sp>
      <p:sp>
        <p:nvSpPr>
          <p:cNvPr id="68614" name="Rectangle 2"/>
          <p:cNvSpPr>
            <a:spLocks noGrp="1" noRot="1" noChangeAspect="1" noChangeArrowheads="1" noTextEdit="1"/>
          </p:cNvSpPr>
          <p:nvPr>
            <p:ph type="sldImg"/>
          </p:nvPr>
        </p:nvSpPr>
        <p:spPr>
          <a:ln/>
        </p:spPr>
      </p:sp>
      <p:sp>
        <p:nvSpPr>
          <p:cNvPr id="68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早期指令集简单，性能要求不高时使用该架构</a:t>
            </a:r>
            <a:endParaRPr lang="en-US" altLang="zh-CN" dirty="0"/>
          </a:p>
          <a:p>
            <a:r>
              <a:rPr lang="zh-CN" altLang="en-US" dirty="0"/>
              <a:t>当有浮点或更复杂指令时，则性能极低</a:t>
            </a:r>
            <a:endParaRPr lang="en-US" altLang="zh-CN" dirty="0"/>
          </a:p>
          <a:p>
            <a:endParaRPr lang="en-US" altLang="zh-CN" dirty="0"/>
          </a:p>
          <a:p>
            <a:r>
              <a:rPr lang="zh-CN" altLang="en-US" dirty="0"/>
              <a:t>以练习</a:t>
            </a:r>
            <a:r>
              <a:rPr lang="en-US" altLang="zh-CN" dirty="0"/>
              <a:t>4.3</a:t>
            </a:r>
            <a:r>
              <a:rPr lang="zh-CN" altLang="en-US" dirty="0"/>
              <a:t>来讲述</a:t>
            </a:r>
            <a:r>
              <a:rPr lang="en-US" altLang="zh-CN" dirty="0"/>
              <a:t>1</a:t>
            </a:r>
            <a:r>
              <a:rPr lang="zh-CN" altLang="en-US" dirty="0"/>
              <a:t>）周期差异现象，</a:t>
            </a:r>
            <a:r>
              <a:rPr lang="en-US" altLang="zh-CN" dirty="0"/>
              <a:t>2</a:t>
            </a:r>
            <a:r>
              <a:rPr lang="zh-CN" altLang="en-US" dirty="0"/>
              <a:t>）以及</a:t>
            </a:r>
            <a:r>
              <a:rPr lang="en-US" altLang="zh-CN" dirty="0" err="1"/>
              <a:t>lw</a:t>
            </a:r>
            <a:r>
              <a:rPr lang="zh-CN" altLang="en-US" dirty="0"/>
              <a:t>指令最长时间的例子</a:t>
            </a:r>
            <a:endParaRPr lang="en-US" altLang="zh-CN" dirty="0"/>
          </a:p>
        </p:txBody>
      </p:sp>
    </p:spTree>
    <p:extLst>
      <p:ext uri="{BB962C8B-B14F-4D97-AF65-F5344CB8AC3E}">
        <p14:creationId xmlns:p14="http://schemas.microsoft.com/office/powerpoint/2010/main" val="501524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0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BFEB9C2-C86E-416E-A1A1-656EC58E4B9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70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0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245F235-131D-4EE9-80D5-6F946A0FB767}" type="slidenum">
              <a:rPr lang="en-AU" altLang="zh-CN" sz="1300">
                <a:latin typeface="Times New Roman" panose="02020603050405020304" pitchFamily="18" charset="0"/>
              </a:rPr>
              <a:pPr algn="r"/>
              <a:t>44</a:t>
            </a:fld>
            <a:endParaRPr lang="en-AU" altLang="zh-CN" sz="1300">
              <a:latin typeface="Times New Roman" panose="02020603050405020304" pitchFamily="18" charset="0"/>
            </a:endParaRPr>
          </a:p>
        </p:txBody>
      </p:sp>
      <p:sp>
        <p:nvSpPr>
          <p:cNvPr id="70662" name="Rectangle 2"/>
          <p:cNvSpPr>
            <a:spLocks noGrp="1" noRot="1" noChangeAspect="1" noChangeArrowheads="1" noTextEdit="1"/>
          </p:cNvSpPr>
          <p:nvPr>
            <p:ph type="sldImg"/>
          </p:nvPr>
        </p:nvSpPr>
        <p:spPr>
          <a:ln/>
        </p:spPr>
      </p:sp>
      <p:sp>
        <p:nvSpPr>
          <p:cNvPr id="70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流水线</a:t>
            </a:r>
            <a:r>
              <a:rPr lang="en-US" altLang="zh-CN" dirty="0"/>
              <a:t>pipeline</a:t>
            </a:r>
            <a:r>
              <a:rPr lang="zh-CN" altLang="en-US" dirty="0"/>
              <a:t>：一种实现多条指令重叠执行的技术，与生产线流水线类似</a:t>
            </a:r>
            <a:endParaRPr lang="en-US" altLang="zh-CN" dirty="0"/>
          </a:p>
          <a:p>
            <a:endParaRPr lang="en-US" altLang="zh-CN" dirty="0"/>
          </a:p>
          <a:p>
            <a:r>
              <a:rPr lang="en-US" altLang="zh-CN" dirty="0"/>
              <a:t>1</a:t>
            </a:r>
            <a:r>
              <a:rPr lang="zh-CN" altLang="en-US" dirty="0"/>
              <a:t>）洗衣</a:t>
            </a:r>
            <a:endParaRPr lang="en-US" altLang="zh-CN" dirty="0"/>
          </a:p>
          <a:p>
            <a:r>
              <a:rPr lang="en-US" altLang="zh-CN" dirty="0"/>
              <a:t>2</a:t>
            </a:r>
            <a:r>
              <a:rPr lang="zh-CN" altLang="en-US" dirty="0"/>
              <a:t>）烘干</a:t>
            </a:r>
            <a:endParaRPr lang="en-US" altLang="zh-CN" dirty="0"/>
          </a:p>
          <a:p>
            <a:r>
              <a:rPr lang="en-US" altLang="zh-CN" dirty="0"/>
              <a:t>3</a:t>
            </a:r>
            <a:r>
              <a:rPr lang="zh-CN" altLang="en-US" dirty="0"/>
              <a:t>）折叠（折叠台上）</a:t>
            </a:r>
            <a:endParaRPr lang="en-US" altLang="zh-CN" dirty="0"/>
          </a:p>
          <a:p>
            <a:r>
              <a:rPr lang="en-US" altLang="zh-CN" dirty="0"/>
              <a:t>4</a:t>
            </a:r>
            <a:r>
              <a:rPr lang="zh-CN" altLang="en-US" dirty="0"/>
              <a:t>）衣柜</a:t>
            </a:r>
            <a:endParaRPr lang="en-US" altLang="zh-CN" dirty="0"/>
          </a:p>
          <a:p>
            <a:endParaRPr lang="en-US" altLang="zh-CN" dirty="0"/>
          </a:p>
          <a:p>
            <a:r>
              <a:rPr lang="zh-CN" altLang="en-US" dirty="0"/>
              <a:t>现象：</a:t>
            </a:r>
            <a:r>
              <a:rPr lang="en-US" altLang="zh-CN" dirty="0"/>
              <a:t>1</a:t>
            </a:r>
            <a:r>
              <a:rPr lang="zh-CN" altLang="en-US" dirty="0"/>
              <a:t>）单个任务时间保持不变；</a:t>
            </a:r>
            <a:r>
              <a:rPr lang="en-US" altLang="zh-CN" dirty="0"/>
              <a:t>2</a:t>
            </a:r>
            <a:r>
              <a:rPr lang="zh-CN" altLang="en-US" dirty="0"/>
              <a:t>）多个任务宏观上呈现一个节拍完成一个任务的现象</a:t>
            </a:r>
            <a:endParaRPr lang="en-US" altLang="zh-CN" dirty="0"/>
          </a:p>
          <a:p>
            <a:r>
              <a:rPr lang="zh-CN" altLang="en-US" dirty="0"/>
              <a:t>另一种时空图表示方式</a:t>
            </a:r>
            <a:r>
              <a:rPr lang="en-US" altLang="zh-CN" dirty="0"/>
              <a:t>——</a:t>
            </a:r>
            <a:r>
              <a:rPr lang="zh-CN" altLang="en-US" dirty="0"/>
              <a:t>部件不动（固定了</a:t>
            </a:r>
            <a:r>
              <a:rPr lang="en-US" altLang="zh-CN" dirty="0"/>
              <a:t>Y</a:t>
            </a:r>
            <a:r>
              <a:rPr lang="zh-CN" altLang="en-US" dirty="0"/>
              <a:t>轴上洗衣机、烘干机、叠衣台、衣柜），任务随时间而移动</a:t>
            </a:r>
            <a:endParaRPr lang="en-US" altLang="zh-CN" dirty="0"/>
          </a:p>
          <a:p>
            <a:endParaRPr lang="en-US" altLang="zh-CN" dirty="0"/>
          </a:p>
          <a:p>
            <a:r>
              <a:rPr lang="zh-CN" altLang="en-US" dirty="0"/>
              <a:t>原理：每个单位时间上做更多的工作</a:t>
            </a:r>
            <a:endParaRPr lang="en-US" altLang="zh-CN" dirty="0"/>
          </a:p>
          <a:p>
            <a:r>
              <a:rPr lang="zh-CN" altLang="en-US" dirty="0"/>
              <a:t>理想情况（无限任务序列）</a:t>
            </a:r>
            <a:r>
              <a:rPr lang="en-US" altLang="zh-CN" dirty="0"/>
              <a:t>——</a:t>
            </a:r>
            <a:r>
              <a:rPr lang="zh-CN" altLang="en-US" dirty="0"/>
              <a:t>非理想情况</a:t>
            </a:r>
            <a:endParaRPr lang="en-US" altLang="zh-CN" dirty="0"/>
          </a:p>
          <a:p>
            <a:endParaRPr lang="en-US" altLang="zh-CN" dirty="0"/>
          </a:p>
          <a:p>
            <a:r>
              <a:rPr lang="zh-CN" altLang="en-US" dirty="0"/>
              <a:t>连续洗衣任务</a:t>
            </a:r>
            <a:r>
              <a:rPr lang="en-US" altLang="zh-CN" dirty="0" err="1"/>
              <a:t>speedu</a:t>
            </a:r>
            <a:r>
              <a:rPr lang="zh-CN" altLang="en-US" dirty="0"/>
              <a:t>计算中</a:t>
            </a:r>
            <a:r>
              <a:rPr lang="en-US" altLang="zh-CN" dirty="0"/>
              <a:t>n</a:t>
            </a:r>
            <a:r>
              <a:rPr lang="zh-CN" altLang="en-US" dirty="0"/>
              <a:t>为任务数，一个任务时间需要</a:t>
            </a:r>
            <a:r>
              <a:rPr lang="en-US" altLang="zh-CN" dirty="0"/>
              <a:t>2</a:t>
            </a:r>
            <a:r>
              <a:rPr lang="zh-CN" altLang="en-US" dirty="0"/>
              <a:t>个小时（一个节拍需要</a:t>
            </a:r>
            <a:r>
              <a:rPr lang="en-US" altLang="zh-CN" dirty="0"/>
              <a:t>0.5</a:t>
            </a:r>
            <a:r>
              <a:rPr lang="zh-CN" altLang="en-US" dirty="0"/>
              <a:t>小时），</a:t>
            </a:r>
            <a:r>
              <a:rPr lang="en-US" altLang="zh-CN" dirty="0"/>
              <a:t>1.5</a:t>
            </a:r>
            <a:r>
              <a:rPr lang="zh-CN" altLang="en-US" dirty="0"/>
              <a:t>小时后开始有第一个任务</a:t>
            </a:r>
            <a:endParaRPr lang="en-US" altLang="zh-CN" dirty="0"/>
          </a:p>
        </p:txBody>
      </p:sp>
    </p:spTree>
    <p:extLst>
      <p:ext uri="{BB962C8B-B14F-4D97-AF65-F5344CB8AC3E}">
        <p14:creationId xmlns:p14="http://schemas.microsoft.com/office/powerpoint/2010/main" val="2084439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2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CE69E20-0BFF-4DBE-81EE-EFE3CE99BBD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72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2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DE564E3-2AD6-45A3-8EBB-484050C405C8}" type="slidenum">
              <a:rPr lang="en-AU" altLang="zh-CN" sz="1300">
                <a:latin typeface="Times New Roman" panose="02020603050405020304" pitchFamily="18" charset="0"/>
              </a:rPr>
              <a:pPr algn="r"/>
              <a:t>45</a:t>
            </a:fld>
            <a:endParaRPr lang="en-AU" altLang="zh-CN" sz="1300">
              <a:latin typeface="Times New Roman" panose="02020603050405020304" pitchFamily="18" charset="0"/>
            </a:endParaRPr>
          </a:p>
        </p:txBody>
      </p:sp>
      <p:sp>
        <p:nvSpPr>
          <p:cNvPr id="72710" name="Rectangle 2"/>
          <p:cNvSpPr>
            <a:spLocks noGrp="1" noRot="1" noChangeAspect="1" noChangeArrowheads="1" noTextEdit="1"/>
          </p:cNvSpPr>
          <p:nvPr>
            <p:ph type="sldImg"/>
          </p:nvPr>
        </p:nvSpPr>
        <p:spPr>
          <a:ln/>
        </p:spPr>
      </p:sp>
      <p:sp>
        <p:nvSpPr>
          <p:cNvPr id="72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032877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4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CEBECFD-DA6A-4597-85A1-491F7983BBD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74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4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B85E7CD-49E5-41C7-9060-0B65A2BE6ED4}" type="slidenum">
              <a:rPr lang="en-AU" altLang="zh-CN" sz="1300">
                <a:latin typeface="Times New Roman" panose="02020603050405020304" pitchFamily="18" charset="0"/>
              </a:rPr>
              <a:pPr algn="r"/>
              <a:t>46</a:t>
            </a:fld>
            <a:endParaRPr lang="en-AU" altLang="zh-CN" sz="1300">
              <a:latin typeface="Times New Roman" panose="02020603050405020304" pitchFamily="18" charset="0"/>
            </a:endParaRPr>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9899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6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DAF1921-2400-44E7-AD20-3B94FCE7282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76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6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D6288D2-2B1E-47AD-B6A4-AD859D2CB24C}" type="slidenum">
              <a:rPr lang="en-AU" altLang="zh-CN" sz="1300">
                <a:latin typeface="Times New Roman" panose="02020603050405020304" pitchFamily="18" charset="0"/>
              </a:rPr>
              <a:pPr algn="r"/>
              <a:t>47</a:t>
            </a:fld>
            <a:endParaRPr lang="en-AU" altLang="zh-CN" sz="1300">
              <a:latin typeface="Times New Roman" panose="02020603050405020304" pitchFamily="18" charset="0"/>
            </a:endParaRPr>
          </a:p>
        </p:txBody>
      </p:sp>
      <p:sp>
        <p:nvSpPr>
          <p:cNvPr id="76806" name="Rectangle 2"/>
          <p:cNvSpPr>
            <a:spLocks noGrp="1" noRot="1" noChangeAspect="1" noChangeArrowheads="1" noTextEdit="1"/>
          </p:cNvSpPr>
          <p:nvPr>
            <p:ph type="sldImg"/>
          </p:nvPr>
        </p:nvSpPr>
        <p:spPr>
          <a:ln/>
        </p:spPr>
      </p:sp>
      <p:sp>
        <p:nvSpPr>
          <p:cNvPr id="76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时钟节拍为最慢部件所需的时间。而非流水时钟节拍为最慢指令所需的时间</a:t>
            </a:r>
            <a:endParaRPr lang="en-US" altLang="zh-CN" dirty="0"/>
          </a:p>
          <a:p>
            <a:endParaRPr lang="en-US" altLang="zh-CN" dirty="0"/>
          </a:p>
        </p:txBody>
      </p:sp>
    </p:spTree>
    <p:extLst>
      <p:ext uri="{BB962C8B-B14F-4D97-AF65-F5344CB8AC3E}">
        <p14:creationId xmlns:p14="http://schemas.microsoft.com/office/powerpoint/2010/main" val="973689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48</a:t>
            </a:fld>
            <a:endParaRPr lang="en-AU" altLang="zh-CN"/>
          </a:p>
        </p:txBody>
      </p:sp>
    </p:spTree>
    <p:extLst>
      <p:ext uri="{BB962C8B-B14F-4D97-AF65-F5344CB8AC3E}">
        <p14:creationId xmlns:p14="http://schemas.microsoft.com/office/powerpoint/2010/main" val="1956310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8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1DFA3CF-6D28-4F8B-BA67-6FF94E53F1F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78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8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7441C69-84C2-40E6-BC3A-0644F68AF5B6}" type="slidenum">
              <a:rPr lang="en-AU" altLang="zh-CN" sz="1300">
                <a:latin typeface="Times New Roman" panose="02020603050405020304" pitchFamily="18" charset="0"/>
              </a:rPr>
              <a:pPr algn="r"/>
              <a:t>49</a:t>
            </a:fld>
            <a:endParaRPr lang="en-AU" altLang="zh-CN" sz="1300">
              <a:latin typeface="Times New Roman" panose="02020603050405020304" pitchFamily="18" charset="0"/>
            </a:endParaRPr>
          </a:p>
        </p:txBody>
      </p:sp>
      <p:sp>
        <p:nvSpPr>
          <p:cNvPr id="78854" name="Rectangle 2"/>
          <p:cNvSpPr>
            <a:spLocks noGrp="1" noRot="1" noChangeAspect="1" noChangeArrowheads="1" noTextEdit="1"/>
          </p:cNvSpPr>
          <p:nvPr>
            <p:ph type="sldImg"/>
          </p:nvPr>
        </p:nvSpPr>
        <p:spPr>
          <a:ln/>
        </p:spPr>
      </p:sp>
      <p:sp>
        <p:nvSpPr>
          <p:cNvPr id="78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书中将两条指令的间隔时间，写成指令执行时间，不太恰当</a:t>
            </a:r>
            <a:endParaRPr lang="en-US" altLang="zh-CN" dirty="0"/>
          </a:p>
          <a:p>
            <a:endParaRPr lang="en-US" altLang="zh-CN" dirty="0"/>
          </a:p>
          <a:p>
            <a:r>
              <a:rPr lang="zh-CN" altLang="en-US" dirty="0"/>
              <a:t>例子中</a:t>
            </a:r>
            <a:r>
              <a:rPr lang="en-US" altLang="zh-CN" dirty="0"/>
              <a:t>3</a:t>
            </a:r>
            <a:r>
              <a:rPr lang="zh-CN" altLang="en-US" dirty="0"/>
              <a:t>条指令，加速比为（</a:t>
            </a:r>
            <a:r>
              <a:rPr lang="en-US" altLang="zh-CN" dirty="0"/>
              <a:t>800+800+800</a:t>
            </a:r>
            <a:r>
              <a:rPr lang="zh-CN" altLang="en-US" dirty="0"/>
              <a:t>）</a:t>
            </a:r>
            <a:r>
              <a:rPr lang="en-US" altLang="zh-CN" dirty="0"/>
              <a:t>/</a:t>
            </a:r>
            <a:r>
              <a:rPr lang="zh-CN" altLang="en-US" dirty="0"/>
              <a:t>（</a:t>
            </a:r>
            <a:r>
              <a:rPr lang="en-US" altLang="zh-CN" dirty="0"/>
              <a:t>1000+200+200</a:t>
            </a:r>
            <a:r>
              <a:rPr lang="zh-CN" altLang="en-US" dirty="0"/>
              <a:t>）</a:t>
            </a:r>
            <a:r>
              <a:rPr lang="en-US" altLang="zh-CN" dirty="0"/>
              <a:t>=2400/1400=2</a:t>
            </a:r>
          </a:p>
          <a:p>
            <a:endParaRPr lang="en-US" altLang="zh-CN" dirty="0"/>
          </a:p>
          <a:p>
            <a:r>
              <a:rPr lang="zh-CN" altLang="en-US" dirty="0"/>
              <a:t>如果增加到</a:t>
            </a:r>
            <a:r>
              <a:rPr lang="en-US" altLang="zh-CN" dirty="0"/>
              <a:t>100003</a:t>
            </a:r>
            <a:r>
              <a:rPr lang="zh-CN" altLang="en-US" dirty="0"/>
              <a:t>条指令，总时间</a:t>
            </a:r>
            <a:r>
              <a:rPr lang="en-US" altLang="zh-CN" dirty="0"/>
              <a:t>1400+1000000</a:t>
            </a:r>
            <a:r>
              <a:rPr lang="zh-CN" altLang="en-US" dirty="0"/>
              <a:t>*</a:t>
            </a:r>
            <a:r>
              <a:rPr lang="en-US" altLang="zh-CN" dirty="0"/>
              <a:t>200ps</a:t>
            </a:r>
            <a:r>
              <a:rPr lang="zh-CN" altLang="en-US" dirty="0"/>
              <a:t>，非流水</a:t>
            </a:r>
            <a:r>
              <a:rPr lang="en-US" altLang="zh-CN" dirty="0"/>
              <a:t>2400+1000000</a:t>
            </a:r>
            <a:r>
              <a:rPr lang="zh-CN" altLang="en-US" dirty="0"/>
              <a:t>*</a:t>
            </a:r>
            <a:r>
              <a:rPr lang="en-US" altLang="zh-CN" dirty="0"/>
              <a:t>800ps</a:t>
            </a:r>
          </a:p>
        </p:txBody>
      </p:sp>
    </p:spTree>
    <p:extLst>
      <p:ext uri="{BB962C8B-B14F-4D97-AF65-F5344CB8AC3E}">
        <p14:creationId xmlns:p14="http://schemas.microsoft.com/office/powerpoint/2010/main" val="414472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5</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先看已经设计好的抽象视图（不严谨的），后面再看其设计过程（各指令所需部件及流程</a:t>
            </a:r>
            <a:r>
              <a:rPr lang="en-US" altLang="zh-CN" dirty="0"/>
              <a:t>+</a:t>
            </a:r>
            <a:r>
              <a:rPr lang="zh-CN" altLang="en-US" dirty="0"/>
              <a:t>部件复用和控制） </a:t>
            </a:r>
            <a:endParaRPr lang="en-US" altLang="zh-CN" dirty="0"/>
          </a:p>
          <a:p>
            <a:pPr defTabSz="914420">
              <a:defRPr/>
            </a:pPr>
            <a:r>
              <a:rPr lang="zh-CN" altLang="en-US" dirty="0"/>
              <a:t>此处称之为抽象视图而不是“框图”</a:t>
            </a:r>
            <a:r>
              <a:rPr lang="en-US" altLang="zh-CN" dirty="0"/>
              <a:t>——</a:t>
            </a:r>
            <a:r>
              <a:rPr lang="zh-CN" altLang="en-US" dirty="0"/>
              <a:t>过于简化    </a:t>
            </a:r>
            <a:r>
              <a:rPr lang="en-US" altLang="zh-CN" dirty="0"/>
              <a:t>1</a:t>
            </a:r>
            <a:r>
              <a:rPr lang="zh-CN" altLang="en-US" dirty="0"/>
              <a:t>）两个内存；</a:t>
            </a:r>
            <a:r>
              <a:rPr lang="en-US" altLang="zh-CN" dirty="0"/>
              <a:t>2</a:t>
            </a:r>
            <a:r>
              <a:rPr lang="zh-CN" altLang="en-US" dirty="0"/>
              <a:t>）一个</a:t>
            </a:r>
            <a:r>
              <a:rPr lang="en-US" altLang="zh-CN" dirty="0" err="1"/>
              <a:t>RegFile</a:t>
            </a:r>
            <a:r>
              <a:rPr lang="zh-CN" altLang="en-US" dirty="0"/>
              <a:t>；</a:t>
            </a:r>
            <a:r>
              <a:rPr lang="en-US" altLang="zh-CN" dirty="0"/>
              <a:t>3</a:t>
            </a:r>
            <a:r>
              <a:rPr lang="zh-CN" altLang="en-US" dirty="0"/>
              <a:t>）一个</a:t>
            </a:r>
            <a:r>
              <a:rPr lang="en-US" altLang="zh-CN" dirty="0"/>
              <a:t>ALU</a:t>
            </a:r>
            <a:r>
              <a:rPr lang="zh-CN" altLang="en-US" dirty="0"/>
              <a:t>；</a:t>
            </a:r>
            <a:r>
              <a:rPr lang="en-US" altLang="zh-CN" dirty="0"/>
              <a:t>4</a:t>
            </a:r>
            <a:r>
              <a:rPr lang="zh-CN" altLang="en-US" dirty="0"/>
              <a:t>）一个地址计算部件</a:t>
            </a:r>
            <a:endParaRPr lang="en-US" altLang="zh-CN" dirty="0"/>
          </a:p>
          <a:p>
            <a:r>
              <a:rPr lang="zh-CN" altLang="en-US" dirty="0"/>
              <a:t>每个部件都需要掌握：输入</a:t>
            </a:r>
            <a:r>
              <a:rPr lang="en-US" altLang="zh-CN" dirty="0"/>
              <a:t>/</a:t>
            </a:r>
            <a:r>
              <a:rPr lang="zh-CN" altLang="en-US" dirty="0"/>
              <a:t>输出</a:t>
            </a:r>
            <a:r>
              <a:rPr lang="en-US" altLang="zh-CN" dirty="0"/>
              <a:t>/</a:t>
            </a:r>
            <a:r>
              <a:rPr lang="zh-CN" altLang="en-US" dirty="0"/>
              <a:t>功能</a:t>
            </a:r>
            <a:endParaRPr lang="en-US" altLang="zh-CN" dirty="0"/>
          </a:p>
          <a:p>
            <a:endParaRPr lang="en-US" altLang="zh-CN" dirty="0"/>
          </a:p>
          <a:p>
            <a:r>
              <a:rPr lang="en-US" altLang="zh-CN" b="1" dirty="0"/>
              <a:t>++++++++</a:t>
            </a:r>
            <a:r>
              <a:rPr lang="zh-CN" altLang="en-US" dirty="0"/>
              <a:t>结合存储访问类指令、算术逻辑指令、跳转指令，讲解其处理过程</a:t>
            </a:r>
            <a:endParaRPr lang="en-US" altLang="zh-CN" dirty="0"/>
          </a:p>
          <a:p>
            <a:endParaRPr lang="en-US" altLang="zh-CN" dirty="0"/>
          </a:p>
          <a:p>
            <a:endParaRPr lang="en-US" altLang="zh-CN" dirty="0"/>
          </a:p>
          <a:p>
            <a:r>
              <a:rPr lang="zh-CN" altLang="en-US" dirty="0"/>
              <a:t>该图给出了主要功能部件及其互连关系，能表示绝大多数数据在处理其中流动处理的方式，但没有说明：</a:t>
            </a:r>
            <a:endParaRPr lang="en-US" altLang="zh-CN" dirty="0"/>
          </a:p>
          <a:p>
            <a:r>
              <a:rPr lang="en-US" altLang="zh-CN" dirty="0"/>
              <a:t>1</a:t>
            </a:r>
            <a:r>
              <a:rPr lang="zh-CN" altLang="en-US" dirty="0"/>
              <a:t>）多选器（复选器）</a:t>
            </a:r>
            <a:r>
              <a:rPr lang="en-US" altLang="zh-CN" dirty="0"/>
              <a:t>——PC</a:t>
            </a:r>
            <a:r>
              <a:rPr lang="zh-CN" altLang="en-US" dirty="0"/>
              <a:t>的输入端、寄存器文件的输入端</a:t>
            </a:r>
            <a:endParaRPr lang="en-US" altLang="zh-CN" dirty="0"/>
          </a:p>
          <a:p>
            <a:r>
              <a:rPr lang="en-US" altLang="zh-CN" dirty="0"/>
              <a:t>2</a:t>
            </a:r>
            <a:r>
              <a:rPr lang="zh-CN" altLang="en-US" dirty="0"/>
              <a:t>）未区分不同指令的执行流程</a:t>
            </a:r>
            <a:r>
              <a:rPr lang="en-US" altLang="zh-CN" dirty="0"/>
              <a:t>——</a:t>
            </a:r>
            <a:r>
              <a:rPr lang="zh-CN" altLang="en-US" dirty="0"/>
              <a:t>将来</a:t>
            </a:r>
            <a:r>
              <a:rPr lang="zh-CN" altLang="en-US" b="1" dirty="0"/>
              <a:t>控制单元</a:t>
            </a:r>
            <a:r>
              <a:rPr lang="zh-CN" altLang="en-US" b="0" dirty="0"/>
              <a:t>电</a:t>
            </a:r>
            <a:r>
              <a:rPr lang="zh-CN" altLang="en-US" dirty="0"/>
              <a:t>路中加以说明</a:t>
            </a:r>
            <a:endParaRPr lang="en-US" altLang="zh-CN" dirty="0"/>
          </a:p>
          <a:p>
            <a:endParaRPr lang="en-US" altLang="zh-CN" dirty="0"/>
          </a:p>
          <a:p>
            <a:r>
              <a:rPr lang="zh-CN" altLang="en-US" dirty="0"/>
              <a:t>书中</a:t>
            </a:r>
            <a:r>
              <a:rPr lang="en-US" altLang="zh-CN" dirty="0"/>
              <a:t>P164</a:t>
            </a:r>
            <a:r>
              <a:rPr lang="zh-CN" altLang="en-US" dirty="0"/>
              <a:t>页提到</a:t>
            </a:r>
            <a:r>
              <a:rPr lang="en-US" altLang="zh-CN" dirty="0"/>
              <a:t>ALU</a:t>
            </a:r>
            <a:r>
              <a:rPr lang="zh-CN" altLang="en-US" dirty="0"/>
              <a:t>可以作为</a:t>
            </a:r>
            <a:r>
              <a:rPr lang="en-US" altLang="zh-CN" dirty="0"/>
              <a:t>PC</a:t>
            </a:r>
            <a:r>
              <a:rPr lang="zh-CN" altLang="en-US" dirty="0"/>
              <a:t>相对跳转的地址计算？</a:t>
            </a:r>
            <a:endParaRPr lang="en-US" altLang="zh-CN" dirty="0"/>
          </a:p>
        </p:txBody>
      </p:sp>
    </p:spTree>
    <p:extLst>
      <p:ext uri="{BB962C8B-B14F-4D97-AF65-F5344CB8AC3E}">
        <p14:creationId xmlns:p14="http://schemas.microsoft.com/office/powerpoint/2010/main" val="2158466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08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411C14-7590-4A7C-A79A-F6240D3B9D6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809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0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4DD166-682C-47B2-B441-5ADC5BC3EF14}" type="slidenum">
              <a:rPr lang="en-AU" altLang="zh-CN" sz="1300">
                <a:latin typeface="Times New Roman" panose="02020603050405020304" pitchFamily="18" charset="0"/>
              </a:rPr>
              <a:pPr algn="r"/>
              <a:t>50</a:t>
            </a:fld>
            <a:endParaRPr lang="en-AU" altLang="zh-CN" sz="1300">
              <a:latin typeface="Times New Roman" panose="02020603050405020304" pitchFamily="18" charset="0"/>
            </a:endParaRPr>
          </a:p>
        </p:txBody>
      </p:sp>
      <p:sp>
        <p:nvSpPr>
          <p:cNvPr id="80902" name="Rectangle 2"/>
          <p:cNvSpPr>
            <a:spLocks noGrp="1" noRot="1" noChangeAspect="1" noChangeArrowheads="1" noTextEdit="1"/>
          </p:cNvSpPr>
          <p:nvPr>
            <p:ph type="sldImg"/>
          </p:nvPr>
        </p:nvSpPr>
        <p:spPr>
          <a:ln/>
        </p:spPr>
      </p:sp>
      <p:sp>
        <p:nvSpPr>
          <p:cNvPr id="80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长度相同一次解码，否则</a:t>
            </a:r>
            <a:r>
              <a:rPr lang="en-US" altLang="zh-CN" dirty="0"/>
              <a:t>x86</a:t>
            </a:r>
            <a:r>
              <a:rPr lang="zh-CN" altLang="en-US" dirty="0"/>
              <a:t>那样二次解码</a:t>
            </a:r>
            <a:endParaRPr lang="en-US" altLang="zh-CN" dirty="0"/>
          </a:p>
          <a:p>
            <a:endParaRPr lang="en-US" altLang="zh-CN" dirty="0"/>
          </a:p>
          <a:p>
            <a:endParaRPr lang="en-US" altLang="zh-CN" dirty="0"/>
          </a:p>
          <a:p>
            <a:r>
              <a:rPr lang="zh-CN" altLang="en-US" dirty="0"/>
              <a:t>还有一个优点：寄存器结果的</a:t>
            </a:r>
            <a:r>
              <a:rPr lang="en-US" altLang="zh-CN" dirty="0"/>
              <a:t>WB</a:t>
            </a:r>
            <a:r>
              <a:rPr lang="zh-CN" altLang="en-US" dirty="0"/>
              <a:t>在最后一个节拍完成   （中文 </a:t>
            </a:r>
            <a:r>
              <a:rPr lang="en-US" altLang="zh-CN" dirty="0"/>
              <a:t>P189</a:t>
            </a:r>
            <a:r>
              <a:rPr lang="zh-CN" altLang="en-US" dirty="0"/>
              <a:t>，如果多个写或者提前写，前推电路更复杂）</a:t>
            </a:r>
            <a:endParaRPr lang="en-US" altLang="zh-CN" dirty="0"/>
          </a:p>
        </p:txBody>
      </p:sp>
    </p:spTree>
    <p:extLst>
      <p:ext uri="{BB962C8B-B14F-4D97-AF65-F5344CB8AC3E}">
        <p14:creationId xmlns:p14="http://schemas.microsoft.com/office/powerpoint/2010/main" val="3440097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2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6D7B129-3BDC-4BAE-A68B-8BA2244656D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82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2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AFC9AFB-F0A4-416A-9B4E-A5EE486CFFAB}" type="slidenum">
              <a:rPr lang="en-AU" altLang="zh-CN" sz="1300">
                <a:latin typeface="Times New Roman" panose="02020603050405020304" pitchFamily="18" charset="0"/>
              </a:rPr>
              <a:pPr algn="r"/>
              <a:t>51</a:t>
            </a:fld>
            <a:endParaRPr lang="en-AU" altLang="zh-CN" sz="1300">
              <a:latin typeface="Times New Roman" panose="02020603050405020304" pitchFamily="18" charset="0"/>
            </a:endParaRPr>
          </a:p>
        </p:txBody>
      </p:sp>
      <p:sp>
        <p:nvSpPr>
          <p:cNvPr id="82950" name="Rectangle 2"/>
          <p:cNvSpPr>
            <a:spLocks noGrp="1" noRot="1" noChangeAspect="1" noChangeArrowheads="1" noTextEdit="1"/>
          </p:cNvSpPr>
          <p:nvPr>
            <p:ph type="sldImg"/>
          </p:nvPr>
        </p:nvSpPr>
        <p:spPr>
          <a:ln/>
        </p:spPr>
      </p:sp>
      <p:sp>
        <p:nvSpPr>
          <p:cNvPr id="82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书中用洗衣房的例子，并不能很好的比喻数据冒险、结构冒险，同样控制冒险的例子也不恰当</a:t>
            </a:r>
            <a:endParaRPr lang="en-US" altLang="zh-CN" dirty="0"/>
          </a:p>
          <a:p>
            <a:endParaRPr lang="en-US" altLang="zh-CN" dirty="0"/>
          </a:p>
          <a:p>
            <a:r>
              <a:rPr lang="zh-CN" altLang="en-US" dirty="0"/>
              <a:t>下面将逐个仔细讨论</a:t>
            </a:r>
            <a:endParaRPr lang="en-US" altLang="zh-CN" dirty="0"/>
          </a:p>
          <a:p>
            <a:endParaRPr lang="en-US" altLang="zh-CN" dirty="0"/>
          </a:p>
        </p:txBody>
      </p:sp>
    </p:spTree>
    <p:extLst>
      <p:ext uri="{BB962C8B-B14F-4D97-AF65-F5344CB8AC3E}">
        <p14:creationId xmlns:p14="http://schemas.microsoft.com/office/powerpoint/2010/main" val="1841941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4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2936FC4-18C6-4938-B84B-86E0C66E3B4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84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4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99EE8AD-4A1F-46CB-B901-E9738688FA38}" type="slidenum">
              <a:rPr lang="en-AU" altLang="zh-CN" sz="1300">
                <a:latin typeface="Times New Roman" panose="02020603050405020304" pitchFamily="18" charset="0"/>
              </a:rPr>
              <a:pPr algn="r"/>
              <a:t>52</a:t>
            </a:fld>
            <a:endParaRPr lang="en-AU" altLang="zh-CN" sz="1300">
              <a:latin typeface="Times New Roman" panose="02020603050405020304" pitchFamily="18" charset="0"/>
            </a:endParaRPr>
          </a:p>
        </p:txBody>
      </p:sp>
      <p:sp>
        <p:nvSpPr>
          <p:cNvPr id="84998" name="Rectangle 2"/>
          <p:cNvSpPr>
            <a:spLocks noGrp="1" noRot="1" noChangeAspect="1" noChangeArrowheads="1" noTextEdit="1"/>
          </p:cNvSpPr>
          <p:nvPr>
            <p:ph type="sldImg"/>
          </p:nvPr>
        </p:nvSpPr>
        <p:spPr>
          <a:ln/>
        </p:spPr>
      </p:sp>
      <p:sp>
        <p:nvSpPr>
          <p:cNvPr id="84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如果</a:t>
            </a:r>
            <a:r>
              <a:rPr lang="en-US" altLang="zh-CN" dirty="0"/>
              <a:t>IM</a:t>
            </a:r>
            <a:r>
              <a:rPr lang="zh-CN" altLang="en-US" dirty="0"/>
              <a:t>和</a:t>
            </a:r>
            <a:r>
              <a:rPr lang="en-US" altLang="zh-CN" dirty="0"/>
              <a:t>DM</a:t>
            </a:r>
            <a:r>
              <a:rPr lang="zh-CN" altLang="en-US" dirty="0"/>
              <a:t>是同一个部件，那么</a:t>
            </a:r>
            <a:r>
              <a:rPr lang="en-US" altLang="zh-CN" dirty="0"/>
              <a:t>R</a:t>
            </a:r>
            <a:r>
              <a:rPr lang="zh-CN" altLang="en-US" dirty="0"/>
              <a:t>型指令可以成功流水执行，但是如果</a:t>
            </a:r>
            <a:r>
              <a:rPr lang="en-US" altLang="zh-CN" dirty="0"/>
              <a:t>R</a:t>
            </a:r>
            <a:r>
              <a:rPr lang="zh-CN" altLang="en-US" dirty="0"/>
              <a:t>型</a:t>
            </a:r>
            <a:r>
              <a:rPr lang="en-US" altLang="zh-CN" dirty="0"/>
              <a:t>-I</a:t>
            </a:r>
            <a:r>
              <a:rPr lang="zh-CN" altLang="en-US" dirty="0"/>
              <a:t>型（</a:t>
            </a:r>
            <a:r>
              <a:rPr lang="en-US" altLang="zh-CN" dirty="0" err="1"/>
              <a:t>lw</a:t>
            </a:r>
            <a:r>
              <a:rPr lang="en-US" altLang="zh-CN" dirty="0"/>
              <a:t>/</a:t>
            </a:r>
            <a:r>
              <a:rPr lang="en-US" altLang="zh-CN" dirty="0" err="1"/>
              <a:t>sw</a:t>
            </a:r>
            <a:r>
              <a:rPr lang="zh-CN" altLang="en-US" dirty="0"/>
              <a:t>）</a:t>
            </a:r>
            <a:r>
              <a:rPr lang="en-US" altLang="zh-CN" dirty="0"/>
              <a:t>-R-R-R</a:t>
            </a:r>
            <a:r>
              <a:rPr lang="zh-CN" altLang="en-US" dirty="0"/>
              <a:t>，那么</a:t>
            </a:r>
            <a:r>
              <a:rPr lang="en-US" altLang="zh-CN" dirty="0"/>
              <a:t>I</a:t>
            </a:r>
            <a:r>
              <a:rPr lang="zh-CN" altLang="en-US" dirty="0"/>
              <a:t>型指令操作内存时会让后面</a:t>
            </a:r>
            <a:r>
              <a:rPr lang="en-US" altLang="zh-CN" dirty="0"/>
              <a:t>R</a:t>
            </a:r>
            <a:r>
              <a:rPr lang="zh-CN" altLang="en-US" dirty="0"/>
              <a:t>指令无法取指令</a:t>
            </a:r>
            <a:endParaRPr lang="en-US" altLang="zh-CN" dirty="0"/>
          </a:p>
          <a:p>
            <a:endParaRPr lang="en-US" altLang="zh-CN" dirty="0"/>
          </a:p>
          <a:p>
            <a:endParaRPr lang="en-US" altLang="zh-CN" dirty="0"/>
          </a:p>
          <a:p>
            <a:r>
              <a:rPr lang="en-US" altLang="zh-CN" dirty="0"/>
              <a:t>winmips64</a:t>
            </a:r>
            <a:r>
              <a:rPr lang="zh-CN" altLang="en-US" dirty="0"/>
              <a:t>的结构相关</a:t>
            </a:r>
            <a:r>
              <a:rPr lang="en-US" altLang="zh-CN" dirty="0"/>
              <a:t>:	</a:t>
            </a:r>
            <a:r>
              <a:rPr lang="zh-CN" altLang="en-US" dirty="0"/>
              <a:t>两条浮点数除法</a:t>
            </a:r>
            <a:endParaRPr lang="en-US" altLang="zh-CN" dirty="0"/>
          </a:p>
          <a:p>
            <a:endParaRPr lang="en-US" altLang="zh-CN" dirty="0"/>
          </a:p>
        </p:txBody>
      </p:sp>
    </p:spTree>
    <p:extLst>
      <p:ext uri="{BB962C8B-B14F-4D97-AF65-F5344CB8AC3E}">
        <p14:creationId xmlns:p14="http://schemas.microsoft.com/office/powerpoint/2010/main" val="1921039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7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1C9D1F3-9134-4617-86D8-34DF2B8BB66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87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7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89AABA7-DEBD-43A7-A20F-33ED7E3B7F78}" type="slidenum">
              <a:rPr lang="en-AU" altLang="zh-CN" sz="1300">
                <a:latin typeface="Times New Roman" panose="02020603050405020304" pitchFamily="18" charset="0"/>
              </a:rPr>
              <a:pPr algn="r"/>
              <a:t>53</a:t>
            </a:fld>
            <a:endParaRPr lang="en-AU" altLang="zh-CN" sz="1300">
              <a:latin typeface="Times New Roman" panose="02020603050405020304" pitchFamily="18" charset="0"/>
            </a:endParaRPr>
          </a:p>
        </p:txBody>
      </p:sp>
      <p:sp>
        <p:nvSpPr>
          <p:cNvPr id="87046" name="Rectangle 2"/>
          <p:cNvSpPr>
            <a:spLocks noGrp="1" noRot="1" noChangeAspect="1" noChangeArrowheads="1" noTextEdit="1"/>
          </p:cNvSpPr>
          <p:nvPr>
            <p:ph type="sldImg"/>
          </p:nvPr>
        </p:nvSpPr>
        <p:spPr>
          <a:ln/>
        </p:spPr>
      </p:sp>
      <p:sp>
        <p:nvSpPr>
          <p:cNvPr id="87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书中例子不恰当，应当改为队员没有弄脏衣服，因此没有脏衣服需要洗，从而停顿</a:t>
            </a:r>
            <a:endParaRPr lang="en-US" altLang="zh-CN" dirty="0"/>
          </a:p>
          <a:p>
            <a:pPr defTabSz="947783">
              <a:defRPr/>
            </a:pPr>
            <a:r>
              <a:rPr lang="zh-CN" altLang="en-US" dirty="0"/>
              <a:t>数据相关：</a:t>
            </a:r>
            <a:r>
              <a:rPr lang="en-US" altLang="zh-CN" dirty="0"/>
              <a:t>	add</a:t>
            </a:r>
            <a:r>
              <a:rPr lang="en-US" altLang="zh-CN" baseline="0" dirty="0"/>
              <a:t> $s0,$t0,$t1 ;  sub $t2,$s0,$t3 </a:t>
            </a:r>
            <a:r>
              <a:rPr lang="zh-CN" altLang="en-US" baseline="0" dirty="0"/>
              <a:t>前面输出的</a:t>
            </a:r>
            <a:r>
              <a:rPr lang="en-US" altLang="zh-CN" baseline="0" dirty="0"/>
              <a:t>$s0</a:t>
            </a:r>
            <a:r>
              <a:rPr lang="zh-CN" altLang="en-US" baseline="0" dirty="0"/>
              <a:t>是后面的输入数据</a:t>
            </a:r>
            <a:endParaRPr lang="en-US" altLang="zh-CN" baseline="0" dirty="0"/>
          </a:p>
          <a:p>
            <a:pPr defTabSz="947783">
              <a:defRPr/>
            </a:pPr>
            <a:endParaRPr lang="en-US" altLang="zh-CN" baseline="0" dirty="0"/>
          </a:p>
          <a:p>
            <a:pPr defTabSz="947783">
              <a:defRPr/>
            </a:pPr>
            <a:endParaRPr lang="en-US" altLang="zh-CN" baseline="0" dirty="0"/>
          </a:p>
          <a:p>
            <a:pPr defTabSz="947783">
              <a:defRPr/>
            </a:pPr>
            <a:r>
              <a:rPr lang="zh-CN" altLang="en-US" baseline="0" dirty="0"/>
              <a:t>课本上写的是浪费三个周期（</a:t>
            </a:r>
            <a:r>
              <a:rPr lang="en-US" altLang="zh-CN" baseline="0" dirty="0"/>
              <a:t>P187</a:t>
            </a:r>
            <a:r>
              <a:rPr lang="zh-CN" altLang="en-US" baseline="0" dirty="0"/>
              <a:t>），这里</a:t>
            </a:r>
            <a:r>
              <a:rPr lang="en-US" altLang="zh-CN" baseline="0" dirty="0" err="1"/>
              <a:t>ppt</a:t>
            </a:r>
            <a:r>
              <a:rPr lang="zh-CN" altLang="en-US" baseline="0" dirty="0"/>
              <a:t>表示的是写在前面堵在后半部分，如果时间上允许则只需要停顿</a:t>
            </a:r>
            <a:r>
              <a:rPr lang="en-US" altLang="zh-CN" baseline="0" dirty="0"/>
              <a:t>2</a:t>
            </a:r>
            <a:r>
              <a:rPr lang="zh-CN" altLang="en-US" baseline="0" dirty="0"/>
              <a:t>个周期</a:t>
            </a:r>
            <a:endParaRPr lang="en-US" altLang="zh-CN" baseline="0" dirty="0"/>
          </a:p>
          <a:p>
            <a:pPr defTabSz="947783">
              <a:defRPr/>
            </a:pPr>
            <a:endParaRPr lang="en-US" altLang="zh-CN" baseline="0" dirty="0"/>
          </a:p>
          <a:p>
            <a:pPr defTabSz="947783">
              <a:defRPr/>
            </a:pPr>
            <a:r>
              <a:rPr lang="zh-CN" altLang="en-US" baseline="0" dirty="0"/>
              <a:t>问题：</a:t>
            </a:r>
            <a:endParaRPr lang="en-US" altLang="zh-CN" baseline="0" dirty="0"/>
          </a:p>
          <a:p>
            <a:pPr defTabSz="947783">
              <a:defRPr/>
            </a:pPr>
            <a:r>
              <a:rPr lang="en-US" altLang="zh-CN" baseline="0" dirty="0"/>
              <a:t>1)</a:t>
            </a:r>
            <a:r>
              <a:rPr lang="zh-CN" altLang="en-US" baseline="0" dirty="0"/>
              <a:t>在什么时候写的</a:t>
            </a:r>
            <a:r>
              <a:rPr lang="en-US" altLang="zh-CN" baseline="0" dirty="0"/>
              <a:t>S0</a:t>
            </a:r>
            <a:r>
              <a:rPr lang="zh-CN" altLang="en-US" baseline="0" dirty="0"/>
              <a:t>，什么时候读的</a:t>
            </a:r>
            <a:r>
              <a:rPr lang="en-US" altLang="zh-CN" baseline="0" dirty="0"/>
              <a:t>S0</a:t>
            </a:r>
            <a:r>
              <a:rPr lang="zh-CN" altLang="en-US" baseline="0" dirty="0"/>
              <a:t>，</a:t>
            </a:r>
            <a:endParaRPr lang="en-US" altLang="zh-CN" baseline="0" dirty="0"/>
          </a:p>
          <a:p>
            <a:pPr defTabSz="947783">
              <a:defRPr/>
            </a:pPr>
            <a:r>
              <a:rPr lang="en-US" altLang="zh-CN" baseline="0" dirty="0"/>
              <a:t>2)</a:t>
            </a:r>
            <a:r>
              <a:rPr lang="zh-CN" altLang="en-US" baseline="0" dirty="0"/>
              <a:t>不影响结果的最迟什么时候提供数据给</a:t>
            </a:r>
            <a:r>
              <a:rPr lang="en-US" altLang="zh-CN" baseline="0" dirty="0"/>
              <a:t>EX</a:t>
            </a:r>
            <a:r>
              <a:rPr lang="zh-CN" altLang="en-US" baseline="0" dirty="0"/>
              <a:t>？最早什么时候产生出</a:t>
            </a:r>
            <a:r>
              <a:rPr lang="en-US" altLang="zh-CN" baseline="0" dirty="0"/>
              <a:t>S0</a:t>
            </a:r>
            <a:r>
              <a:rPr lang="zh-CN" altLang="en-US" baseline="0" dirty="0"/>
              <a:t>的数值？</a:t>
            </a:r>
            <a:endParaRPr lang="en-US" altLang="zh-CN" baseline="0" dirty="0"/>
          </a:p>
          <a:p>
            <a:pPr defTabSz="947783">
              <a:defRPr/>
            </a:pPr>
            <a:r>
              <a:rPr lang="en-US" altLang="zh-CN" baseline="0" dirty="0"/>
              <a:t>3</a:t>
            </a:r>
            <a:r>
              <a:rPr lang="zh-CN" altLang="en-US" baseline="0" dirty="0"/>
              <a:t>）抛开这个结果，人工处理各个环节时有什么加速手段？</a:t>
            </a:r>
            <a:endParaRPr lang="en-US" altLang="zh-CN" baseline="0" dirty="0"/>
          </a:p>
          <a:p>
            <a:pPr defTabSz="947783">
              <a:defRPr/>
            </a:pPr>
            <a:endParaRPr lang="en-US" altLang="zh-CN" baseline="0" dirty="0"/>
          </a:p>
          <a:p>
            <a:pPr defTabSz="947783">
              <a:defRPr/>
            </a:pPr>
            <a:r>
              <a:rPr lang="zh-CN" altLang="en-US" baseline="0" dirty="0"/>
              <a:t> </a:t>
            </a:r>
            <a:endParaRPr lang="en-US" altLang="zh-CN" baseline="0" dirty="0"/>
          </a:p>
          <a:p>
            <a:pPr defTabSz="947783">
              <a:defRPr/>
            </a:pPr>
            <a:endParaRPr lang="en-US" altLang="zh-CN" baseline="0" dirty="0"/>
          </a:p>
          <a:p>
            <a:endParaRPr lang="en-US" altLang="zh-CN" dirty="0"/>
          </a:p>
        </p:txBody>
      </p:sp>
    </p:spTree>
    <p:extLst>
      <p:ext uri="{BB962C8B-B14F-4D97-AF65-F5344CB8AC3E}">
        <p14:creationId xmlns:p14="http://schemas.microsoft.com/office/powerpoint/2010/main" val="216171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9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A1FDB44-BDEF-4530-ACE0-12D5B5D7C82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89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9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2E7D184-4EA4-4D5A-AAB9-DBC47AFF5FCD}" type="slidenum">
              <a:rPr lang="en-AU" altLang="zh-CN" sz="1300">
                <a:latin typeface="Times New Roman" panose="02020603050405020304" pitchFamily="18" charset="0"/>
              </a:rPr>
              <a:pPr algn="r"/>
              <a:t>54</a:t>
            </a:fld>
            <a:endParaRPr lang="en-AU" altLang="zh-CN" sz="1300">
              <a:latin typeface="Times New Roman" panose="02020603050405020304" pitchFamily="18" charset="0"/>
            </a:endParaRPr>
          </a:p>
        </p:txBody>
      </p:sp>
      <p:sp>
        <p:nvSpPr>
          <p:cNvPr id="89094" name="Rectangle 2"/>
          <p:cNvSpPr>
            <a:spLocks noGrp="1" noRot="1" noChangeAspect="1" noChangeArrowheads="1" noTextEdit="1"/>
          </p:cNvSpPr>
          <p:nvPr>
            <p:ph type="sldImg"/>
          </p:nvPr>
        </p:nvSpPr>
        <p:spPr>
          <a:ln/>
        </p:spPr>
      </p:sp>
      <p:sp>
        <p:nvSpPr>
          <p:cNvPr id="89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旁路也称直接通路</a:t>
            </a:r>
            <a:endParaRPr lang="en-US" altLang="zh-CN" dirty="0"/>
          </a:p>
          <a:p>
            <a:endParaRPr lang="en-US" altLang="zh-CN" dirty="0"/>
          </a:p>
          <a:p>
            <a:r>
              <a:rPr lang="zh-CN" altLang="en-US" dirty="0"/>
              <a:t>这是一种新的图示方法，需要将细节：水平时间轴、某一行是指令所需流经的各个部件（灰色为流经，白色为不流经）</a:t>
            </a:r>
            <a:endParaRPr lang="en-US" altLang="zh-CN" dirty="0"/>
          </a:p>
          <a:p>
            <a:r>
              <a:rPr lang="zh-CN" altLang="en-US" dirty="0"/>
              <a:t>各行并不是部件重复了</a:t>
            </a:r>
            <a:endParaRPr lang="en-US" altLang="zh-CN" dirty="0"/>
          </a:p>
          <a:p>
            <a:r>
              <a:rPr lang="zh-CN" altLang="en-US" dirty="0"/>
              <a:t>对于系统在某一事件点而言，应该垂直看各个部件（从而知道它所处理的指令）</a:t>
            </a:r>
            <a:endParaRPr lang="en-US" altLang="zh-CN" dirty="0"/>
          </a:p>
          <a:p>
            <a:r>
              <a:rPr lang="zh-CN" altLang="en-US" dirty="0"/>
              <a:t>每个部件有可能分成左右两部分，对应读和写操作</a:t>
            </a:r>
            <a:endParaRPr lang="en-US" altLang="zh-CN" dirty="0"/>
          </a:p>
          <a:p>
            <a:endParaRPr lang="en-US" altLang="zh-CN" dirty="0"/>
          </a:p>
          <a:p>
            <a:r>
              <a:rPr lang="zh-CN" altLang="en-US" dirty="0"/>
              <a:t>提问：应该如何设计改动流水线结构？</a:t>
            </a:r>
            <a:endParaRPr lang="en-US" altLang="zh-CN" dirty="0"/>
          </a:p>
          <a:p>
            <a:r>
              <a:rPr lang="zh-CN" altLang="en-US" dirty="0"/>
              <a:t>什么时候可以知道前后两条指令都是</a:t>
            </a:r>
            <a:r>
              <a:rPr lang="en-US" altLang="zh-CN" dirty="0"/>
              <a:t>R</a:t>
            </a:r>
            <a:r>
              <a:rPr lang="zh-CN" altLang="en-US" dirty="0"/>
              <a:t>型指令？此时可不可以知道前一条指令的</a:t>
            </a:r>
            <a:r>
              <a:rPr lang="en-US" altLang="zh-CN" dirty="0"/>
              <a:t>Rd</a:t>
            </a:r>
            <a:r>
              <a:rPr lang="zh-CN" altLang="en-US" dirty="0"/>
              <a:t>和后一条指令的</a:t>
            </a:r>
            <a:r>
              <a:rPr lang="en-US" altLang="zh-CN" dirty="0" err="1"/>
              <a:t>Rs</a:t>
            </a:r>
            <a:r>
              <a:rPr lang="zh-CN" altLang="en-US" dirty="0"/>
              <a:t>或</a:t>
            </a:r>
            <a:r>
              <a:rPr lang="en-US" altLang="zh-CN" dirty="0" err="1"/>
              <a:t>Rt</a:t>
            </a:r>
            <a:r>
              <a:rPr lang="zh-CN" altLang="en-US" dirty="0"/>
              <a:t>相等？</a:t>
            </a:r>
            <a:endParaRPr lang="en-US" altLang="zh-CN" dirty="0"/>
          </a:p>
          <a:p>
            <a:endParaRPr lang="en-US" altLang="zh-CN" dirty="0"/>
          </a:p>
        </p:txBody>
      </p:sp>
    </p:spTree>
    <p:extLst>
      <p:ext uri="{BB962C8B-B14F-4D97-AF65-F5344CB8AC3E}">
        <p14:creationId xmlns:p14="http://schemas.microsoft.com/office/powerpoint/2010/main" val="4294862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1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2D7D73F-6D58-4BCC-8696-25A7F45FFC8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91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1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2EA3F18-93FE-4747-8EE6-803ACEAD1450}" type="slidenum">
              <a:rPr lang="en-AU" altLang="zh-CN" sz="1300">
                <a:latin typeface="Times New Roman" panose="02020603050405020304" pitchFamily="18" charset="0"/>
              </a:rPr>
              <a:pPr algn="r"/>
              <a:t>55</a:t>
            </a:fld>
            <a:endParaRPr lang="en-AU" altLang="zh-CN" sz="1300">
              <a:latin typeface="Times New Roman" panose="02020603050405020304" pitchFamily="18" charset="0"/>
            </a:endParaRPr>
          </a:p>
        </p:txBody>
      </p:sp>
      <p:sp>
        <p:nvSpPr>
          <p:cNvPr id="91142" name="Rectangle 2"/>
          <p:cNvSpPr>
            <a:spLocks noGrp="1" noRot="1" noChangeAspect="1" noChangeArrowheads="1" noTextEdit="1"/>
          </p:cNvSpPr>
          <p:nvPr>
            <p:ph type="sldImg"/>
          </p:nvPr>
        </p:nvSpPr>
        <p:spPr>
          <a:ln/>
        </p:spPr>
      </p:sp>
      <p:sp>
        <p:nvSpPr>
          <p:cNvPr id="91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前推只是提供了数据传递的快速通道，但是最多只能将传输延迟降为</a:t>
            </a:r>
            <a:r>
              <a:rPr lang="en-US" altLang="zh-CN" dirty="0"/>
              <a:t>0</a:t>
            </a:r>
            <a:r>
              <a:rPr lang="zh-CN" altLang="en-US" dirty="0"/>
              <a:t>，不可能将为负值（引起因果倒转）</a:t>
            </a:r>
            <a:endParaRPr lang="en-US" altLang="zh-CN" dirty="0"/>
          </a:p>
          <a:p>
            <a:endParaRPr lang="en-US" altLang="zh-CN" dirty="0"/>
          </a:p>
          <a:p>
            <a:r>
              <a:rPr lang="zh-CN" altLang="en-US" dirty="0"/>
              <a:t>还有一个空档</a:t>
            </a:r>
            <a:r>
              <a:rPr lang="en-US" altLang="zh-CN" dirty="0" err="1"/>
              <a:t>buble</a:t>
            </a:r>
            <a:r>
              <a:rPr lang="zh-CN" altLang="en-US" dirty="0"/>
              <a:t>，</a:t>
            </a:r>
            <a:endParaRPr lang="en-US" altLang="zh-CN" dirty="0"/>
          </a:p>
          <a:p>
            <a:endParaRPr lang="en-US" altLang="zh-CN" dirty="0"/>
          </a:p>
          <a:p>
            <a:r>
              <a:rPr lang="zh-CN" altLang="en-US" dirty="0"/>
              <a:t>提问，难道就这样没办法了吗？？？</a:t>
            </a:r>
            <a:endParaRPr lang="en-US" altLang="zh-CN" dirty="0"/>
          </a:p>
        </p:txBody>
      </p:sp>
    </p:spTree>
    <p:extLst>
      <p:ext uri="{BB962C8B-B14F-4D97-AF65-F5344CB8AC3E}">
        <p14:creationId xmlns:p14="http://schemas.microsoft.com/office/powerpoint/2010/main" val="111103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3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07A85D1-8B7E-4715-A4A3-B9246E9799E0}"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93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3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4DAAC2D-2D94-4DF1-B0AA-A93D6835A4F3}" type="slidenum">
              <a:rPr lang="en-AU" altLang="zh-CN" sz="1300">
                <a:latin typeface="Times New Roman" panose="02020603050405020304" pitchFamily="18" charset="0"/>
              </a:rPr>
              <a:pPr algn="r"/>
              <a:t>56</a:t>
            </a:fld>
            <a:endParaRPr lang="en-AU" altLang="zh-CN" sz="1300">
              <a:latin typeface="Times New Roman" panose="02020603050405020304" pitchFamily="18" charset="0"/>
            </a:endParaRPr>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7783">
              <a:defRPr/>
            </a:pPr>
            <a:r>
              <a:rPr lang="zh-CN" altLang="en-US" baseline="0" dirty="0"/>
              <a:t>该</a:t>
            </a:r>
            <a:r>
              <a:rPr lang="en-US" altLang="zh-CN" baseline="0" dirty="0" err="1"/>
              <a:t>ppt</a:t>
            </a:r>
            <a:r>
              <a:rPr lang="zh-CN" altLang="en-US" baseline="0" dirty="0"/>
              <a:t>为课本</a:t>
            </a:r>
            <a:r>
              <a:rPr lang="en-US" altLang="zh-CN" baseline="0" dirty="0"/>
              <a:t>p188</a:t>
            </a:r>
            <a:r>
              <a:rPr lang="zh-CN" altLang="en-US" baseline="0" dirty="0"/>
              <a:t>练习例题</a:t>
            </a:r>
            <a:r>
              <a:rPr lang="en-US" altLang="zh-CN" baseline="0" dirty="0"/>
              <a:t>,  </a:t>
            </a:r>
          </a:p>
          <a:p>
            <a:pPr defTabSz="947783">
              <a:defRPr/>
            </a:pPr>
            <a:endParaRPr lang="en-US" altLang="zh-CN" baseline="0" dirty="0"/>
          </a:p>
          <a:p>
            <a:pPr defTabSz="947783">
              <a:defRPr/>
            </a:pPr>
            <a:r>
              <a:rPr lang="zh-CN" altLang="en-US" baseline="0" dirty="0"/>
              <a:t>改进后</a:t>
            </a:r>
            <a:r>
              <a:rPr lang="en-US" altLang="zh-CN" baseline="0" dirty="0" err="1"/>
              <a:t>lw</a:t>
            </a:r>
            <a:r>
              <a:rPr lang="zh-CN" altLang="en-US" baseline="0" dirty="0"/>
              <a:t>与后面相关的执行之需要间隔的</a:t>
            </a:r>
            <a:r>
              <a:rPr lang="en-US" altLang="zh-CN" baseline="0" dirty="0" err="1"/>
              <a:t>buble</a:t>
            </a:r>
            <a:r>
              <a:rPr lang="zh-CN" altLang="en-US" baseline="0" dirty="0"/>
              <a:t>用其他指令填充</a:t>
            </a:r>
            <a:r>
              <a:rPr lang="en-US" altLang="zh-CN" baseline="0" dirty="0"/>
              <a:t>——</a:t>
            </a:r>
            <a:r>
              <a:rPr lang="zh-CN" altLang="en-US" baseline="0" dirty="0"/>
              <a:t>提升性能</a:t>
            </a:r>
            <a:endParaRPr lang="en-US" altLang="zh-CN" baseline="0" dirty="0"/>
          </a:p>
          <a:p>
            <a:pPr defTabSz="947783">
              <a:defRPr/>
            </a:pPr>
            <a:endParaRPr lang="en-US" altLang="zh-CN" baseline="0" dirty="0"/>
          </a:p>
          <a:p>
            <a:pPr defTabSz="947783">
              <a:defRPr/>
            </a:pPr>
            <a:r>
              <a:rPr lang="zh-CN" altLang="en-US" baseline="0" dirty="0"/>
              <a:t>改进后仍需要直接通路的支持？</a:t>
            </a:r>
            <a:r>
              <a:rPr lang="en-US" altLang="zh-CN" baseline="0" dirty="0"/>
              <a:t>——</a:t>
            </a:r>
            <a:r>
              <a:rPr lang="en-US" altLang="zh-CN" baseline="0" dirty="0" err="1"/>
              <a:t>lw</a:t>
            </a:r>
            <a:r>
              <a:rPr lang="zh-CN" altLang="en-US" baseline="0" dirty="0"/>
              <a:t>有直接通路才减少为一个</a:t>
            </a:r>
            <a:r>
              <a:rPr lang="en-US" altLang="zh-CN" baseline="0" dirty="0" err="1"/>
              <a:t>buble</a:t>
            </a:r>
            <a:r>
              <a:rPr lang="zh-CN" altLang="en-US" baseline="0" dirty="0"/>
              <a:t>的，另外结尾处的</a:t>
            </a:r>
            <a:r>
              <a:rPr lang="en-US" altLang="zh-CN" baseline="0" dirty="0"/>
              <a:t>add/</a:t>
            </a:r>
            <a:r>
              <a:rPr lang="en-US" altLang="zh-CN" baseline="0" dirty="0" err="1"/>
              <a:t>sw</a:t>
            </a:r>
            <a:r>
              <a:rPr lang="zh-CN" altLang="en-US" baseline="0" dirty="0"/>
              <a:t>数据相关也需要直接通路</a:t>
            </a:r>
            <a:endParaRPr lang="en-US" altLang="zh-CN" baseline="0" dirty="0"/>
          </a:p>
          <a:p>
            <a:pPr defTabSz="947783">
              <a:defRPr/>
            </a:pPr>
            <a:endParaRPr lang="en-US" altLang="zh-CN" baseline="0" dirty="0"/>
          </a:p>
          <a:p>
            <a:pPr defTabSz="947783">
              <a:defRPr/>
            </a:pPr>
            <a:endParaRPr lang="en-US" altLang="zh-CN" baseline="0" dirty="0"/>
          </a:p>
          <a:p>
            <a:pPr defTabSz="947783">
              <a:defRPr/>
            </a:pPr>
            <a:endParaRPr lang="en-US" altLang="zh-CN" baseline="0" dirty="0"/>
          </a:p>
        </p:txBody>
      </p:sp>
    </p:spTree>
    <p:extLst>
      <p:ext uri="{BB962C8B-B14F-4D97-AF65-F5344CB8AC3E}">
        <p14:creationId xmlns:p14="http://schemas.microsoft.com/office/powerpoint/2010/main" val="1326478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5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F35C46-208B-44D0-99AA-0C1C8337D08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95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5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E5D8681-0698-4DF4-8D9E-A18999C270A6}" type="slidenum">
              <a:rPr lang="en-AU" altLang="zh-CN" sz="1300">
                <a:latin typeface="Times New Roman" panose="02020603050405020304" pitchFamily="18" charset="0"/>
              </a:rPr>
              <a:pPr algn="r"/>
              <a:t>57</a:t>
            </a:fld>
            <a:endParaRPr lang="en-AU" altLang="zh-CN" sz="1300">
              <a:latin typeface="Times New Roman" panose="02020603050405020304" pitchFamily="18" charset="0"/>
            </a:endParaRPr>
          </a:p>
        </p:txBody>
      </p:sp>
      <p:sp>
        <p:nvSpPr>
          <p:cNvPr id="95238" name="Rectangle 2"/>
          <p:cNvSpPr>
            <a:spLocks noGrp="1" noRot="1" noChangeAspect="1" noChangeArrowheads="1" noTextEdit="1"/>
          </p:cNvSpPr>
          <p:nvPr>
            <p:ph type="sldImg"/>
          </p:nvPr>
        </p:nvSpPr>
        <p:spPr>
          <a:ln/>
        </p:spPr>
      </p:sp>
      <p:sp>
        <p:nvSpPr>
          <p:cNvPr id="95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书中的例子比喻不太恰当</a:t>
            </a:r>
            <a:endParaRPr lang="en-US" altLang="zh-CN" dirty="0"/>
          </a:p>
          <a:p>
            <a:endParaRPr lang="en-US" altLang="zh-CN" dirty="0"/>
          </a:p>
          <a:p>
            <a:r>
              <a:rPr lang="zh-CN" altLang="en-US" dirty="0"/>
              <a:t>尝试定位这些硬件应该存放在数据通路的什么地方？？</a:t>
            </a:r>
            <a:endParaRPr lang="en-US" altLang="zh-CN" dirty="0"/>
          </a:p>
        </p:txBody>
      </p:sp>
    </p:spTree>
    <p:extLst>
      <p:ext uri="{BB962C8B-B14F-4D97-AF65-F5344CB8AC3E}">
        <p14:creationId xmlns:p14="http://schemas.microsoft.com/office/powerpoint/2010/main" val="3683774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7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55917FB-18BD-419F-B26F-1938031EF5C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97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7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F4AAE4D-5CDF-4A22-80CF-EAF617888EEA}" type="slidenum">
              <a:rPr lang="en-AU" altLang="zh-CN" sz="1300">
                <a:latin typeface="Times New Roman" panose="02020603050405020304" pitchFamily="18" charset="0"/>
              </a:rPr>
              <a:pPr algn="r"/>
              <a:t>58</a:t>
            </a:fld>
            <a:endParaRPr lang="en-AU" altLang="zh-CN" sz="1300">
              <a:latin typeface="Times New Roman" panose="02020603050405020304" pitchFamily="18" charset="0"/>
            </a:endParaRPr>
          </a:p>
        </p:txBody>
      </p:sp>
      <p:sp>
        <p:nvSpPr>
          <p:cNvPr id="97286" name="Rectangle 2"/>
          <p:cNvSpPr>
            <a:spLocks noGrp="1" noRot="1" noChangeAspect="1" noChangeArrowheads="1" noTextEdit="1"/>
          </p:cNvSpPr>
          <p:nvPr>
            <p:ph type="sldImg"/>
          </p:nvPr>
        </p:nvSpPr>
        <p:spPr>
          <a:ln/>
        </p:spPr>
      </p:sp>
      <p:sp>
        <p:nvSpPr>
          <p:cNvPr id="97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正常分支决策在</a:t>
            </a:r>
            <a:r>
              <a:rPr lang="en-US" altLang="zh-CN" dirty="0"/>
              <a:t>ALU</a:t>
            </a:r>
            <a:r>
              <a:rPr lang="zh-CN" altLang="en-US" dirty="0"/>
              <a:t>段，应该停顿多少个周期？？</a:t>
            </a:r>
            <a:endParaRPr lang="en-US" altLang="zh-CN" dirty="0"/>
          </a:p>
          <a:p>
            <a:endParaRPr lang="en-US" altLang="zh-CN" dirty="0"/>
          </a:p>
          <a:p>
            <a:endParaRPr lang="en-US" altLang="zh-CN" dirty="0"/>
          </a:p>
          <a:p>
            <a:r>
              <a:rPr lang="zh-CN" altLang="en-US" dirty="0"/>
              <a:t>分支地址可以提前产生，只要决策一出来就可以去取指了？</a:t>
            </a:r>
            <a:endParaRPr lang="en-US" altLang="zh-CN" dirty="0"/>
          </a:p>
          <a:p>
            <a:endParaRPr lang="en-US" altLang="zh-CN" dirty="0"/>
          </a:p>
          <a:p>
            <a:r>
              <a:rPr lang="en-US" altLang="zh-CN" dirty="0"/>
              <a:t>4.8</a:t>
            </a:r>
            <a:r>
              <a:rPr lang="zh-CN" altLang="en-US" dirty="0"/>
              <a:t>小节有在第二级完成分支决策的设计方法</a:t>
            </a:r>
            <a:endParaRPr lang="en-US" altLang="zh-CN" dirty="0"/>
          </a:p>
        </p:txBody>
      </p:sp>
    </p:spTree>
    <p:extLst>
      <p:ext uri="{BB962C8B-B14F-4D97-AF65-F5344CB8AC3E}">
        <p14:creationId xmlns:p14="http://schemas.microsoft.com/office/powerpoint/2010/main" val="3672673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9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C632795-8DFA-4E0B-9D38-824ACCD2304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99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9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A21F4B-C639-45E7-81DD-C256A7782574}" type="slidenum">
              <a:rPr lang="en-AU" altLang="zh-CN" sz="1300">
                <a:latin typeface="Times New Roman" panose="02020603050405020304" pitchFamily="18" charset="0"/>
              </a:rPr>
              <a:pPr algn="r"/>
              <a:t>59</a:t>
            </a:fld>
            <a:endParaRPr lang="en-AU" altLang="zh-CN" sz="1300">
              <a:latin typeface="Times New Roman" panose="02020603050405020304" pitchFamily="18" charset="0"/>
            </a:endParaRPr>
          </a:p>
        </p:txBody>
      </p:sp>
      <p:sp>
        <p:nvSpPr>
          <p:cNvPr id="99334" name="Rectangle 2"/>
          <p:cNvSpPr>
            <a:spLocks noGrp="1" noRot="1" noChangeAspect="1" noChangeArrowheads="1" noTextEdit="1"/>
          </p:cNvSpPr>
          <p:nvPr>
            <p:ph type="sldImg"/>
          </p:nvPr>
        </p:nvSpPr>
        <p:spPr>
          <a:ln/>
        </p:spPr>
      </p:sp>
      <p:sp>
        <p:nvSpPr>
          <p:cNvPr id="99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呼应前面的</a:t>
            </a:r>
            <a:r>
              <a:rPr lang="en-US" altLang="zh-CN" dirty="0"/>
              <a:t>8</a:t>
            </a:r>
            <a:r>
              <a:rPr lang="zh-CN" altLang="en-US" dirty="0"/>
              <a:t>大设计思想</a:t>
            </a:r>
            <a:endParaRPr lang="en-US" altLang="zh-CN" dirty="0"/>
          </a:p>
          <a:p>
            <a:endParaRPr lang="en-US" altLang="zh-CN" dirty="0"/>
          </a:p>
          <a:p>
            <a:r>
              <a:rPr lang="zh-CN" altLang="en-US" dirty="0"/>
              <a:t>分析比例不同下，性能损失情况，对比前一页恒定取下一指令的情况（原来</a:t>
            </a:r>
            <a:r>
              <a:rPr lang="en-US" altLang="zh-CN" dirty="0"/>
              <a:t>17%</a:t>
            </a:r>
            <a:r>
              <a:rPr lang="zh-CN" altLang="en-US" dirty="0"/>
              <a:t>的分支） </a:t>
            </a:r>
            <a:endParaRPr lang="en-US" altLang="zh-CN" dirty="0"/>
          </a:p>
        </p:txBody>
      </p:sp>
    </p:spTree>
    <p:extLst>
      <p:ext uri="{BB962C8B-B14F-4D97-AF65-F5344CB8AC3E}">
        <p14:creationId xmlns:p14="http://schemas.microsoft.com/office/powerpoint/2010/main" val="1480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6</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红色的数据路径</a:t>
            </a:r>
            <a:endParaRPr lang="en-US" altLang="zh-CN" dirty="0"/>
          </a:p>
          <a:p>
            <a:r>
              <a:rPr lang="zh-CN" altLang="en-US" dirty="0"/>
              <a:t>绿色的地址路径</a:t>
            </a:r>
            <a:endParaRPr lang="en-US" altLang="zh-CN" dirty="0"/>
          </a:p>
          <a:p>
            <a:endParaRPr lang="en-US" altLang="zh-CN" dirty="0"/>
          </a:p>
          <a:p>
            <a:r>
              <a:rPr lang="en-US" altLang="zh-CN" dirty="0"/>
              <a:t>1</a:t>
            </a:r>
            <a:r>
              <a:rPr lang="zh-CN" altLang="en-US" dirty="0"/>
              <a:t>）</a:t>
            </a:r>
            <a:r>
              <a:rPr lang="en-US" altLang="zh-CN" dirty="0"/>
              <a:t>PC</a:t>
            </a:r>
            <a:r>
              <a:rPr lang="zh-CN" altLang="en-US" dirty="0"/>
              <a:t>从</a:t>
            </a:r>
            <a:r>
              <a:rPr lang="en-US" altLang="zh-CN" dirty="0"/>
              <a:t>IM</a:t>
            </a:r>
            <a:r>
              <a:rPr lang="zh-CN" altLang="en-US" dirty="0"/>
              <a:t>中取出指令</a:t>
            </a:r>
            <a:endParaRPr lang="en-US" altLang="zh-CN" dirty="0"/>
          </a:p>
          <a:p>
            <a:r>
              <a:rPr lang="en-US" altLang="zh-CN" dirty="0"/>
              <a:t>2</a:t>
            </a:r>
            <a:r>
              <a:rPr lang="zh-CN" altLang="en-US" dirty="0"/>
              <a:t>）根据指令格式（已经学过）找出</a:t>
            </a:r>
            <a:r>
              <a:rPr lang="en-US" altLang="zh-CN" dirty="0"/>
              <a:t>R</a:t>
            </a:r>
            <a:r>
              <a:rPr lang="zh-CN" altLang="en-US" dirty="0"/>
              <a:t>型指令的</a:t>
            </a:r>
            <a:r>
              <a:rPr lang="en-US" altLang="zh-CN" dirty="0"/>
              <a:t>RS/RT/RD</a:t>
            </a:r>
            <a:r>
              <a:rPr lang="zh-CN" altLang="en-US" dirty="0"/>
              <a:t>编号从而在</a:t>
            </a:r>
            <a:r>
              <a:rPr lang="en-US" altLang="zh-CN" dirty="0" err="1"/>
              <a:t>RegFile</a:t>
            </a:r>
            <a:r>
              <a:rPr lang="zh-CN" altLang="en-US" dirty="0"/>
              <a:t>中读出两个寄存器值，</a:t>
            </a:r>
            <a:r>
              <a:rPr lang="en-US" altLang="zh-CN" dirty="0"/>
              <a:t>RD</a:t>
            </a:r>
            <a:r>
              <a:rPr lang="zh-CN" altLang="en-US" dirty="0"/>
              <a:t>编号最后才用；</a:t>
            </a:r>
            <a:endParaRPr lang="en-US" altLang="zh-CN" dirty="0"/>
          </a:p>
          <a:p>
            <a:r>
              <a:rPr lang="en-US" altLang="zh-CN" dirty="0"/>
              <a:t>3</a:t>
            </a:r>
            <a:r>
              <a:rPr lang="zh-CN" altLang="en-US" dirty="0"/>
              <a:t>）</a:t>
            </a:r>
            <a:r>
              <a:rPr lang="en-US" altLang="zh-CN" dirty="0"/>
              <a:t>RS/RT</a:t>
            </a:r>
            <a:r>
              <a:rPr lang="zh-CN" altLang="en-US" dirty="0"/>
              <a:t>通过</a:t>
            </a:r>
            <a:r>
              <a:rPr lang="en-US" altLang="zh-CN" dirty="0"/>
              <a:t>ALU</a:t>
            </a:r>
            <a:r>
              <a:rPr lang="zh-CN" altLang="en-US" dirty="0"/>
              <a:t>获得计算结果；</a:t>
            </a:r>
            <a:endParaRPr lang="en-US" altLang="zh-CN" dirty="0"/>
          </a:p>
          <a:p>
            <a:r>
              <a:rPr lang="en-US" altLang="zh-CN" dirty="0"/>
              <a:t>4</a:t>
            </a:r>
            <a:r>
              <a:rPr lang="zh-CN" altLang="en-US" dirty="0"/>
              <a:t>）</a:t>
            </a:r>
            <a:r>
              <a:rPr lang="en-US" altLang="zh-CN" dirty="0"/>
              <a:t>ALU</a:t>
            </a:r>
            <a:r>
              <a:rPr lang="zh-CN" altLang="en-US" dirty="0"/>
              <a:t>的结果、</a:t>
            </a:r>
            <a:r>
              <a:rPr lang="en-US" altLang="zh-CN" dirty="0"/>
              <a:t>RD</a:t>
            </a:r>
            <a:r>
              <a:rPr lang="zh-CN" altLang="en-US" dirty="0"/>
              <a:t>编号，共同作用下将数值更新到</a:t>
            </a:r>
            <a:r>
              <a:rPr lang="en-US" altLang="zh-CN" dirty="0"/>
              <a:t>RD</a:t>
            </a:r>
            <a:r>
              <a:rPr lang="zh-CN" altLang="en-US" dirty="0"/>
              <a:t>中</a:t>
            </a:r>
            <a:endParaRPr lang="en-US" altLang="zh-CN" dirty="0"/>
          </a:p>
        </p:txBody>
      </p:sp>
    </p:spTree>
    <p:extLst>
      <p:ext uri="{BB962C8B-B14F-4D97-AF65-F5344CB8AC3E}">
        <p14:creationId xmlns:p14="http://schemas.microsoft.com/office/powerpoint/2010/main" val="3611831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1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E9E41F4-6567-44CA-B896-E1852D77789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01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1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DF317C-536B-4B53-AF03-83E69CA6BB3A}" type="slidenum">
              <a:rPr lang="en-AU" altLang="zh-CN" sz="1300">
                <a:latin typeface="Times New Roman" panose="02020603050405020304" pitchFamily="18" charset="0"/>
              </a:rPr>
              <a:pPr algn="r"/>
              <a:t>60</a:t>
            </a:fld>
            <a:endParaRPr lang="en-AU" altLang="zh-CN" sz="1300">
              <a:latin typeface="Times New Roman" panose="02020603050405020304" pitchFamily="18" charset="0"/>
            </a:endParaRPr>
          </a:p>
        </p:txBody>
      </p:sp>
      <p:sp>
        <p:nvSpPr>
          <p:cNvPr id="101382" name="Rectangle 2"/>
          <p:cNvSpPr>
            <a:spLocks noGrp="1" noRot="1" noChangeAspect="1" noChangeArrowheads="1" noTextEdit="1"/>
          </p:cNvSpPr>
          <p:nvPr>
            <p:ph type="sldImg"/>
          </p:nvPr>
        </p:nvSpPr>
        <p:spPr>
          <a:ln/>
        </p:spPr>
      </p:sp>
      <p:sp>
        <p:nvSpPr>
          <p:cNvPr id="101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类比洗衣房，按照干净的衣服来洗，只有发现脏衣服才需要重洗</a:t>
            </a:r>
            <a:endParaRPr lang="en-US" altLang="zh-CN"/>
          </a:p>
        </p:txBody>
      </p:sp>
    </p:spTree>
    <p:extLst>
      <p:ext uri="{BB962C8B-B14F-4D97-AF65-F5344CB8AC3E}">
        <p14:creationId xmlns:p14="http://schemas.microsoft.com/office/powerpoint/2010/main" val="1135820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3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8A9D0F-046A-4886-AAD9-0B2694B5BBF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03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3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CFB26F-BD09-44F3-9043-2047116C8D8F}" type="slidenum">
              <a:rPr lang="en-AU" altLang="zh-CN" sz="1300">
                <a:latin typeface="Times New Roman" panose="02020603050405020304" pitchFamily="18" charset="0"/>
              </a:rPr>
              <a:pPr algn="r"/>
              <a:t>61</a:t>
            </a:fld>
            <a:endParaRPr lang="en-AU" altLang="zh-CN" sz="1300">
              <a:latin typeface="Times New Roman" panose="02020603050405020304" pitchFamily="18" charset="0"/>
            </a:endParaRPr>
          </a:p>
        </p:txBody>
      </p:sp>
      <p:sp>
        <p:nvSpPr>
          <p:cNvPr id="103430" name="Rectangle 2"/>
          <p:cNvSpPr>
            <a:spLocks noGrp="1" noRot="1" noChangeAspect="1" noChangeArrowheads="1" noTextEdit="1"/>
          </p:cNvSpPr>
          <p:nvPr>
            <p:ph type="sldImg"/>
          </p:nvPr>
        </p:nvSpPr>
        <p:spPr>
          <a:ln/>
        </p:spPr>
      </p:sp>
      <p:sp>
        <p:nvSpPr>
          <p:cNvPr id="103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注意：静态分支预测与“恒预测部跳转“ ， 的区别，静态是可以预测发生或不发生两种的，只是每种都”固定”而不管程序的具体执行情况</a:t>
            </a:r>
            <a:endParaRPr lang="en-US" altLang="zh-CN" dirty="0"/>
          </a:p>
          <a:p>
            <a:endParaRPr lang="en-US" altLang="zh-CN" dirty="0"/>
          </a:p>
          <a:p>
            <a:r>
              <a:rPr lang="en-US" altLang="zh-CN" dirty="0"/>
              <a:t>Forward:	</a:t>
            </a:r>
            <a:r>
              <a:rPr lang="zh-CN" altLang="en-US" dirty="0"/>
              <a:t>跳转的目的在</a:t>
            </a:r>
            <a:r>
              <a:rPr lang="en-US" altLang="zh-CN" dirty="0"/>
              <a:t>PC</a:t>
            </a:r>
            <a:r>
              <a:rPr lang="zh-CN" altLang="en-US" dirty="0"/>
              <a:t>之后的地址；取决于条件，如果预测跳转，开销则可能较大（指令未必在</a:t>
            </a:r>
            <a:r>
              <a:rPr lang="en-US" altLang="zh-CN" dirty="0"/>
              <a:t>cache</a:t>
            </a:r>
            <a:r>
              <a:rPr lang="zh-CN" altLang="en-US" dirty="0"/>
              <a:t>中）</a:t>
            </a:r>
            <a:endParaRPr lang="en-US" altLang="zh-CN" dirty="0"/>
          </a:p>
          <a:p>
            <a:r>
              <a:rPr lang="en-US" altLang="zh-CN" dirty="0"/>
              <a:t>Backward:	</a:t>
            </a:r>
            <a:r>
              <a:rPr lang="zh-CN" altLang="en-US" dirty="0"/>
              <a:t>跳转的目的在</a:t>
            </a:r>
            <a:r>
              <a:rPr lang="en-US" altLang="zh-CN" dirty="0"/>
              <a:t>PC</a:t>
            </a:r>
            <a:r>
              <a:rPr lang="zh-CN" altLang="en-US" dirty="0"/>
              <a:t>之前的地址；往往对应于循环，因此预测其跳转</a:t>
            </a:r>
            <a:endParaRPr lang="en-US" altLang="zh-CN" dirty="0"/>
          </a:p>
        </p:txBody>
      </p:sp>
    </p:spTree>
    <p:extLst>
      <p:ext uri="{BB962C8B-B14F-4D97-AF65-F5344CB8AC3E}">
        <p14:creationId xmlns:p14="http://schemas.microsoft.com/office/powerpoint/2010/main" val="372585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5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3B366D8-68E4-48CD-A081-F510A8C02EE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05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5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FC58F99-F76D-4BBE-8195-C87011A2BE3D}" type="slidenum">
              <a:rPr lang="en-AU" altLang="zh-CN" sz="1300">
                <a:latin typeface="Times New Roman" panose="02020603050405020304" pitchFamily="18" charset="0"/>
              </a:rPr>
              <a:pPr algn="r"/>
              <a:t>62</a:t>
            </a:fld>
            <a:endParaRPr lang="en-AU" altLang="zh-CN" sz="1300">
              <a:latin typeface="Times New Roman" panose="02020603050405020304" pitchFamily="18" charset="0"/>
            </a:endParaRPr>
          </a:p>
        </p:txBody>
      </p:sp>
      <p:sp>
        <p:nvSpPr>
          <p:cNvPr id="105478" name="Rectangle 2"/>
          <p:cNvSpPr>
            <a:spLocks noGrp="1" noRot="1" noChangeAspect="1" noChangeArrowheads="1" noTextEdit="1"/>
          </p:cNvSpPr>
          <p:nvPr>
            <p:ph type="sldImg"/>
          </p:nvPr>
        </p:nvSpPr>
        <p:spPr>
          <a:ln/>
        </p:spPr>
      </p:sp>
      <p:sp>
        <p:nvSpPr>
          <p:cNvPr id="105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指令集中如果允许非访存指令的操作数从内存中来，将更加复杂？？？</a:t>
            </a:r>
            <a:endParaRPr lang="en-US" altLang="zh-CN" dirty="0"/>
          </a:p>
          <a:p>
            <a:endParaRPr lang="en-US" altLang="zh-CN" dirty="0"/>
          </a:p>
          <a:p>
            <a:r>
              <a:rPr lang="en-US" altLang="zh-CN" dirty="0"/>
              <a:t>1</a:t>
            </a:r>
            <a:r>
              <a:rPr lang="zh-CN" altLang="en-US" dirty="0"/>
              <a:t>）多条指令在数据通路，需要不同</a:t>
            </a:r>
            <a:r>
              <a:rPr lang="zh-CN" altLang="en-US"/>
              <a:t>的控制信号？</a:t>
            </a:r>
            <a:endParaRPr lang="en-US" altLang="zh-CN" dirty="0"/>
          </a:p>
          <a:p>
            <a:r>
              <a:rPr lang="en-US" altLang="zh-CN" dirty="0"/>
              <a:t>2</a:t>
            </a:r>
            <a:r>
              <a:rPr lang="zh-CN" altLang="en-US" dirty="0"/>
              <a:t>）如何正确控制各条指令传送到哪一级部件？</a:t>
            </a:r>
            <a:endParaRPr lang="en-US" altLang="zh-CN" dirty="0"/>
          </a:p>
        </p:txBody>
      </p:sp>
    </p:spTree>
    <p:extLst>
      <p:ext uri="{BB962C8B-B14F-4D97-AF65-F5344CB8AC3E}">
        <p14:creationId xmlns:p14="http://schemas.microsoft.com/office/powerpoint/2010/main" val="133437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7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09440E-D5B8-45BB-B123-984F9F8D6D2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07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7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345297-1DCC-4ACC-8ABC-124150BA8C64}" type="slidenum">
              <a:rPr lang="en-AU" altLang="zh-CN" sz="1300">
                <a:latin typeface="Times New Roman" panose="02020603050405020304" pitchFamily="18" charset="0"/>
              </a:rPr>
              <a:pPr algn="r"/>
              <a:t>63</a:t>
            </a:fld>
            <a:endParaRPr lang="en-AU" altLang="zh-CN" sz="1300">
              <a:latin typeface="Times New Roman" panose="02020603050405020304" pitchFamily="18" charset="0"/>
            </a:endParaRPr>
          </a:p>
        </p:txBody>
      </p:sp>
      <p:sp>
        <p:nvSpPr>
          <p:cNvPr id="107526" name="Rectangle 2"/>
          <p:cNvSpPr>
            <a:spLocks noGrp="1" noRot="1" noChangeAspect="1" noChangeArrowheads="1" noTextEdit="1"/>
          </p:cNvSpPr>
          <p:nvPr>
            <p:ph type="sldImg"/>
          </p:nvPr>
        </p:nvSpPr>
        <p:spPr>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对原来的</a:t>
            </a:r>
            <a:r>
              <a:rPr lang="en-US" altLang="zh-CN" dirty="0"/>
              <a:t>MIPS</a:t>
            </a:r>
            <a:r>
              <a:rPr lang="zh-CN" altLang="en-US" dirty="0"/>
              <a:t>数据通路，进行“分级”（</a:t>
            </a:r>
            <a:r>
              <a:rPr lang="en-US" altLang="zh-CN" dirty="0"/>
              <a:t>stage</a:t>
            </a:r>
            <a:r>
              <a:rPr lang="zh-CN" altLang="en-US" dirty="0"/>
              <a:t>），一个</a:t>
            </a:r>
            <a:r>
              <a:rPr lang="en-US" altLang="zh-CN" dirty="0"/>
              <a:t>n</a:t>
            </a:r>
            <a:r>
              <a:rPr lang="zh-CN" altLang="en-US" dirty="0"/>
              <a:t>级的流水线，在某一时刻最多有</a:t>
            </a:r>
            <a:r>
              <a:rPr lang="en-US" altLang="zh-CN" dirty="0"/>
              <a:t>n</a:t>
            </a:r>
            <a:r>
              <a:rPr lang="zh-CN" altLang="en-US" dirty="0"/>
              <a:t>条指令在并行执行（出于流水线不同的级）</a:t>
            </a:r>
            <a:endParaRPr lang="en-US" altLang="zh-CN" dirty="0"/>
          </a:p>
          <a:p>
            <a:endParaRPr lang="en-US" altLang="zh-CN" dirty="0"/>
          </a:p>
          <a:p>
            <a:r>
              <a:rPr lang="zh-CN" altLang="en-US" i="0" dirty="0"/>
              <a:t>里面有数据处理流程和指令地址处理流程</a:t>
            </a:r>
            <a:endParaRPr lang="en-US" altLang="zh-CN" i="0" dirty="0"/>
          </a:p>
          <a:p>
            <a:r>
              <a:rPr lang="zh-CN" altLang="en-US" i="0" dirty="0"/>
              <a:t>基本上都是从左到右的流程，除了</a:t>
            </a:r>
            <a:endParaRPr lang="en-US" altLang="zh-CN" i="0" dirty="0"/>
          </a:p>
          <a:p>
            <a:r>
              <a:rPr lang="en-US" altLang="zh-CN" i="0" dirty="0"/>
              <a:t>1</a:t>
            </a:r>
            <a:r>
              <a:rPr lang="zh-CN" altLang="en-US" i="0" dirty="0"/>
              <a:t>）</a:t>
            </a:r>
            <a:r>
              <a:rPr lang="en-US" altLang="zh-CN" i="0" dirty="0"/>
              <a:t>WB</a:t>
            </a:r>
          </a:p>
          <a:p>
            <a:r>
              <a:rPr lang="en-US" altLang="zh-CN" i="0" dirty="0"/>
              <a:t>2</a:t>
            </a:r>
            <a:r>
              <a:rPr lang="zh-CN" altLang="en-US" i="0" dirty="0"/>
              <a:t>）</a:t>
            </a:r>
            <a:r>
              <a:rPr lang="en-US" altLang="zh-CN" i="0" dirty="0"/>
              <a:t>PC</a:t>
            </a:r>
          </a:p>
          <a:p>
            <a:r>
              <a:rPr lang="zh-CN" altLang="en-US" i="0" dirty="0"/>
              <a:t>它不影响当前指令，但对后续指令会分别引起：</a:t>
            </a:r>
            <a:endParaRPr lang="en-US" altLang="zh-CN" i="0" dirty="0"/>
          </a:p>
          <a:p>
            <a:r>
              <a:rPr lang="en-US" altLang="zh-CN" i="0" dirty="0"/>
              <a:t>1</a:t>
            </a:r>
            <a:r>
              <a:rPr lang="zh-CN" altLang="en-US" i="0" dirty="0"/>
              <a:t>）数据冒险</a:t>
            </a:r>
            <a:endParaRPr lang="en-US" altLang="zh-CN" i="0" dirty="0"/>
          </a:p>
          <a:p>
            <a:r>
              <a:rPr lang="en-US" altLang="zh-CN" i="0" dirty="0"/>
              <a:t>2</a:t>
            </a:r>
            <a:r>
              <a:rPr lang="zh-CN" altLang="en-US" i="0" dirty="0"/>
              <a:t>）控制冒险</a:t>
            </a:r>
            <a:endParaRPr lang="en-US" altLang="zh-CN" i="0" dirty="0"/>
          </a:p>
        </p:txBody>
      </p:sp>
    </p:spTree>
    <p:extLst>
      <p:ext uri="{BB962C8B-B14F-4D97-AF65-F5344CB8AC3E}">
        <p14:creationId xmlns:p14="http://schemas.microsoft.com/office/powerpoint/2010/main" val="783053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由于要画出多条“抽象”流水线</a:t>
            </a:r>
            <a:r>
              <a:rPr lang="en-US" altLang="zh-CN" dirty="0"/>
              <a:t>——</a:t>
            </a:r>
            <a:r>
              <a:rPr lang="zh-CN" altLang="en-US" dirty="0"/>
              <a:t>每条对应一条指令，因此不再绘制流水线细节。</a:t>
            </a:r>
            <a:endParaRPr lang="en-US" altLang="zh-CN" dirty="0"/>
          </a:p>
          <a:p>
            <a:r>
              <a:rPr lang="zh-CN" altLang="en-US" dirty="0"/>
              <a:t>不使用</a:t>
            </a:r>
            <a:r>
              <a:rPr lang="en-US" altLang="zh-CN" dirty="0"/>
              <a:t>IF/ID/EX/MEM/WB</a:t>
            </a:r>
            <a:r>
              <a:rPr lang="zh-CN" altLang="en-US" dirty="0"/>
              <a:t>操作来表示，而是用部件名来表示。</a:t>
            </a:r>
            <a:r>
              <a:rPr lang="en-US" altLang="zh-CN" dirty="0" err="1"/>
              <a:t>Reg</a:t>
            </a:r>
            <a:r>
              <a:rPr lang="zh-CN" altLang="en-US" dirty="0"/>
              <a:t>读</a:t>
            </a:r>
            <a:r>
              <a:rPr lang="en-US" altLang="zh-CN" dirty="0"/>
              <a:t>——</a:t>
            </a:r>
            <a:r>
              <a:rPr lang="zh-CN" altLang="en-US" dirty="0"/>
              <a:t>表示指令译码</a:t>
            </a:r>
            <a:r>
              <a:rPr lang="en-US" altLang="zh-CN" dirty="0"/>
              <a:t>ID;  </a:t>
            </a:r>
            <a:r>
              <a:rPr lang="en-US" altLang="zh-CN" dirty="0" err="1"/>
              <a:t>Reg</a:t>
            </a:r>
            <a:r>
              <a:rPr lang="zh-CN" altLang="en-US" dirty="0"/>
              <a:t>写</a:t>
            </a:r>
            <a:r>
              <a:rPr lang="en-US" altLang="zh-CN" dirty="0"/>
              <a:t>——</a:t>
            </a:r>
            <a:r>
              <a:rPr lang="zh-CN" altLang="en-US" dirty="0"/>
              <a:t>表示</a:t>
            </a:r>
            <a:r>
              <a:rPr lang="en-US" altLang="zh-CN" dirty="0"/>
              <a:t>WB</a:t>
            </a:r>
            <a:r>
              <a:rPr lang="zh-CN" altLang="en-US" dirty="0"/>
              <a:t>。</a:t>
            </a:r>
            <a:endParaRPr lang="en-US" altLang="zh-CN" dirty="0"/>
          </a:p>
          <a:p>
            <a:endParaRPr lang="en-US" altLang="zh-CN" dirty="0"/>
          </a:p>
          <a:p>
            <a:r>
              <a:rPr lang="en-US" altLang="zh-CN" dirty="0"/>
              <a:t>PPT-75</a:t>
            </a:r>
            <a:r>
              <a:rPr lang="zh-CN" altLang="en-US" dirty="0"/>
              <a:t>有更详细的讨论</a:t>
            </a:r>
            <a:endParaRPr lang="en-US" altLang="zh-CN" dirty="0"/>
          </a:p>
          <a:p>
            <a:endParaRPr lang="en-US" altLang="zh-CN" dirty="0"/>
          </a:p>
          <a:p>
            <a:r>
              <a:rPr lang="zh-CN" altLang="en-US" dirty="0"/>
              <a:t>这个是以指令中心</a:t>
            </a:r>
            <a:r>
              <a:rPr lang="en-US" altLang="zh-CN" dirty="0"/>
              <a:t>/</a:t>
            </a:r>
            <a:r>
              <a:rPr lang="zh-CN" altLang="en-US" dirty="0"/>
              <a:t>指令为视角，的流水线时空图</a:t>
            </a:r>
            <a:r>
              <a:rPr lang="en-US" altLang="zh-CN" dirty="0"/>
              <a:t>——</a:t>
            </a:r>
            <a:r>
              <a:rPr lang="zh-CN" altLang="en-US" dirty="0"/>
              <a:t>每条指令有“虚拟”的自己的数据通路（实际上是分时共享）</a:t>
            </a:r>
            <a:endParaRPr lang="en-US" altLang="zh-CN" dirty="0"/>
          </a:p>
          <a:p>
            <a:r>
              <a:rPr lang="zh-CN" altLang="en-US" dirty="0"/>
              <a:t>然后将所有这些“虚拟”数据通路按时间先后顺序放到一起</a:t>
            </a:r>
            <a:endParaRPr lang="en-US" altLang="zh-CN" dirty="0"/>
          </a:p>
          <a:p>
            <a:endParaRPr lang="en-US" altLang="zh-CN" dirty="0"/>
          </a:p>
          <a:p>
            <a:r>
              <a:rPr lang="zh-CN" altLang="en-US" dirty="0"/>
              <a:t>共享数据通路的方式关键在“各部件间增加数据寄存器”用于控制个部件的使用</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64</a:t>
            </a:fld>
            <a:endParaRPr lang="en-AU" altLang="zh-CN"/>
          </a:p>
        </p:txBody>
      </p:sp>
    </p:spTree>
    <p:extLst>
      <p:ext uri="{BB962C8B-B14F-4D97-AF65-F5344CB8AC3E}">
        <p14:creationId xmlns:p14="http://schemas.microsoft.com/office/powerpoint/2010/main" val="1639985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1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9BE907A-B286-47F1-9C9F-1CB35B3F28CC}"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11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1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6FA473-6195-4D31-84FD-2D8B41407E78}" type="slidenum">
              <a:rPr lang="en-AU" altLang="zh-CN" sz="1300">
                <a:latin typeface="Times New Roman" panose="02020603050405020304" pitchFamily="18" charset="0"/>
              </a:rPr>
              <a:pPr algn="r"/>
              <a:t>65</a:t>
            </a:fld>
            <a:endParaRPr lang="en-AU" altLang="zh-CN" sz="1300">
              <a:latin typeface="Times New Roman" panose="02020603050405020304" pitchFamily="18" charset="0"/>
            </a:endParaRPr>
          </a:p>
        </p:txBody>
      </p:sp>
      <p:sp>
        <p:nvSpPr>
          <p:cNvPr id="111622" name="Rectangle 2"/>
          <p:cNvSpPr>
            <a:spLocks noGrp="1" noRot="1" noChangeAspect="1" noChangeArrowheads="1" noTextEdit="1"/>
          </p:cNvSpPr>
          <p:nvPr>
            <p:ph type="sldImg"/>
          </p:nvPr>
        </p:nvSpPr>
        <p:spPr>
          <a:ln/>
        </p:spPr>
      </p:sp>
      <p:sp>
        <p:nvSpPr>
          <p:cNvPr id="111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多时钟周期流水线的另一种表示方式：</a:t>
            </a:r>
            <a:endParaRPr lang="en-US" altLang="zh-CN" dirty="0"/>
          </a:p>
          <a:p>
            <a:r>
              <a:rPr lang="zh-CN" altLang="en-US" dirty="0"/>
              <a:t>纵坐标为部件，横坐标为时间周期，指令在“部件</a:t>
            </a:r>
            <a:r>
              <a:rPr lang="en-US" altLang="zh-CN" dirty="0"/>
              <a:t>-</a:t>
            </a:r>
            <a:r>
              <a:rPr lang="zh-CN" altLang="en-US" dirty="0"/>
              <a:t>周期”中标注</a:t>
            </a:r>
            <a:endParaRPr lang="en-US" altLang="zh-CN" dirty="0"/>
          </a:p>
        </p:txBody>
      </p:sp>
    </p:spTree>
    <p:extLst>
      <p:ext uri="{BB962C8B-B14F-4D97-AF65-F5344CB8AC3E}">
        <p14:creationId xmlns:p14="http://schemas.microsoft.com/office/powerpoint/2010/main" val="808289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9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CEE4C16-4FBB-457A-A195-9392A71560EA}"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09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9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3F552E5-DB44-4474-94C6-744057CEBA15}" type="slidenum">
              <a:rPr lang="en-AU" altLang="zh-CN" sz="1300">
                <a:latin typeface="Times New Roman" panose="02020603050405020304" pitchFamily="18" charset="0"/>
              </a:rPr>
              <a:pPr algn="r"/>
              <a:t>66</a:t>
            </a:fld>
            <a:endParaRPr lang="en-AU" altLang="zh-CN" sz="1300">
              <a:latin typeface="Times New Roman" panose="02020603050405020304" pitchFamily="18" charset="0"/>
            </a:endParaRPr>
          </a:p>
        </p:txBody>
      </p:sp>
      <p:sp>
        <p:nvSpPr>
          <p:cNvPr id="109574" name="Rectangle 2"/>
          <p:cNvSpPr>
            <a:spLocks noGrp="1" noRot="1" noChangeAspect="1" noChangeArrowheads="1" noTextEdit="1"/>
          </p:cNvSpPr>
          <p:nvPr>
            <p:ph type="sldImg"/>
          </p:nvPr>
        </p:nvSpPr>
        <p:spPr>
          <a:ln/>
        </p:spPr>
      </p:sp>
      <p:sp>
        <p:nvSpPr>
          <p:cNvPr id="109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类比于洗衣房，各级操作之间的蓝子</a:t>
            </a:r>
            <a:endParaRPr lang="en-US" altLang="zh-CN" dirty="0"/>
          </a:p>
          <a:p>
            <a:r>
              <a:rPr lang="zh-CN" altLang="en-US" dirty="0"/>
              <a:t>最核心的问题在于控制各个指令的进度</a:t>
            </a:r>
            <a:r>
              <a:rPr lang="en-US" altLang="zh-CN" dirty="0"/>
              <a:t>——</a:t>
            </a:r>
            <a:r>
              <a:rPr lang="zh-CN" altLang="en-US" dirty="0"/>
              <a:t>防止指令间的“踩踏”。其次是控制信号将随着指令而推进（同时会有不同指令的不同控制信号在各自的阶内起作用）</a:t>
            </a:r>
            <a:endParaRPr lang="en-US" altLang="zh-CN" dirty="0"/>
          </a:p>
          <a:p>
            <a:endParaRPr lang="en-US" altLang="zh-CN" dirty="0"/>
          </a:p>
          <a:p>
            <a:r>
              <a:rPr lang="zh-CN" altLang="en-US" dirty="0"/>
              <a:t>有些部件是带有状态的部件，无须额外提供流水线寄存器，例如寄存器堆、内存等</a:t>
            </a:r>
            <a:endParaRPr lang="en-US" altLang="zh-CN" dirty="0"/>
          </a:p>
          <a:p>
            <a:r>
              <a:rPr lang="zh-CN" altLang="en-US" dirty="0"/>
              <a:t>写回阶段之后没有安排有独立的一级“流水线寄存器”，原因是寄存器堆自身是带有状态的</a:t>
            </a:r>
            <a:endParaRPr lang="en-US" altLang="zh-CN" dirty="0"/>
          </a:p>
          <a:p>
            <a:r>
              <a:rPr lang="en-US" altLang="zh-CN" dirty="0"/>
              <a:t>PC</a:t>
            </a:r>
            <a:r>
              <a:rPr lang="zh-CN" altLang="en-US" dirty="0"/>
              <a:t>可以看作是给</a:t>
            </a:r>
            <a:r>
              <a:rPr lang="en-US" altLang="zh-CN" dirty="0"/>
              <a:t>IF</a:t>
            </a:r>
            <a:r>
              <a:rPr lang="zh-CN" altLang="en-US" dirty="0"/>
              <a:t>提供数据的“流水线寄存器”，但它不像“流水线寄存器那样不可见”</a:t>
            </a:r>
            <a:endParaRPr lang="en-US" altLang="zh-CN" dirty="0"/>
          </a:p>
          <a:p>
            <a:endParaRPr lang="en-US" altLang="zh-CN" dirty="0"/>
          </a:p>
          <a:p>
            <a:r>
              <a:rPr lang="zh-CN" altLang="en-US" dirty="0"/>
              <a:t>命名是以流水线前后两级不见名联合命令的</a:t>
            </a:r>
            <a:endParaRPr lang="en-US" altLang="zh-CN" dirty="0"/>
          </a:p>
          <a:p>
            <a:endParaRPr lang="en-US" altLang="zh-CN" dirty="0"/>
          </a:p>
          <a:p>
            <a:r>
              <a:rPr lang="zh-CN" altLang="en-US" dirty="0"/>
              <a:t>各级宽度</a:t>
            </a:r>
            <a:r>
              <a:rPr lang="en-US" altLang="zh-CN" dirty="0"/>
              <a:t>IFID-64/   IDEX-128/97/64</a:t>
            </a:r>
            <a:r>
              <a:rPr lang="zh-CN" altLang="en-US" dirty="0"/>
              <a:t>（书本</a:t>
            </a:r>
            <a:r>
              <a:rPr lang="en-US" altLang="zh-CN" dirty="0"/>
              <a:t>p194</a:t>
            </a:r>
            <a:r>
              <a:rPr lang="zh-CN" altLang="en-US" dirty="0"/>
              <a:t>页图</a:t>
            </a:r>
            <a:r>
              <a:rPr lang="en-US" altLang="zh-CN" dirty="0"/>
              <a:t>4-35</a:t>
            </a:r>
            <a:r>
              <a:rPr lang="zh-CN" altLang="en-US" dirty="0"/>
              <a:t>题注中）</a:t>
            </a:r>
            <a:endParaRPr lang="en-US" altLang="zh-CN" dirty="0"/>
          </a:p>
        </p:txBody>
      </p:sp>
    </p:spTree>
    <p:extLst>
      <p:ext uri="{BB962C8B-B14F-4D97-AF65-F5344CB8AC3E}">
        <p14:creationId xmlns:p14="http://schemas.microsoft.com/office/powerpoint/2010/main" val="2727260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3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B9C1939-5BAC-4FC7-9EA3-0CEA2F164987}"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13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3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D6BD283-2E63-4B50-ACB6-4121EE9F93A9}" type="slidenum">
              <a:rPr lang="en-AU" altLang="zh-CN" sz="1300">
                <a:latin typeface="Times New Roman" panose="02020603050405020304" pitchFamily="18" charset="0"/>
              </a:rPr>
              <a:pPr algn="r"/>
              <a:t>67</a:t>
            </a:fld>
            <a:endParaRPr lang="en-AU" altLang="zh-CN" sz="1300">
              <a:latin typeface="Times New Roman" panose="02020603050405020304" pitchFamily="18" charset="0"/>
            </a:endParaRPr>
          </a:p>
        </p:txBody>
      </p:sp>
      <p:sp>
        <p:nvSpPr>
          <p:cNvPr id="113670" name="Rectangle 2"/>
          <p:cNvSpPr>
            <a:spLocks noGrp="1" noRot="1" noChangeAspect="1" noChangeArrowheads="1" noTextEdit="1"/>
          </p:cNvSpPr>
          <p:nvPr>
            <p:ph type="sldImg"/>
          </p:nvPr>
        </p:nvSpPr>
        <p:spPr>
          <a:ln/>
        </p:spPr>
      </p:sp>
      <p:sp>
        <p:nvSpPr>
          <p:cNvPr id="113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为了解释流水线工作过程，下面使用了大量的图例，实际上他们比看上去的要简单。</a:t>
            </a:r>
            <a:endParaRPr lang="en-US" altLang="zh-CN" dirty="0"/>
          </a:p>
          <a:p>
            <a:r>
              <a:rPr lang="zh-CN" altLang="en-US" dirty="0"/>
              <a:t>此时暂时不考虑冒险</a:t>
            </a:r>
            <a:endParaRPr lang="en-US" altLang="zh-CN" dirty="0"/>
          </a:p>
          <a:p>
            <a:endParaRPr lang="en-US" altLang="zh-CN" dirty="0"/>
          </a:p>
          <a:p>
            <a:r>
              <a:rPr lang="zh-CN" altLang="en-US" dirty="0"/>
              <a:t>先后使用</a:t>
            </a:r>
            <a:r>
              <a:rPr lang="en-US" altLang="zh-CN" dirty="0" err="1"/>
              <a:t>lw</a:t>
            </a:r>
            <a:r>
              <a:rPr lang="en-US" altLang="zh-CN" dirty="0"/>
              <a:t>/</a:t>
            </a:r>
            <a:r>
              <a:rPr lang="en-US" altLang="zh-CN" dirty="0" err="1"/>
              <a:t>sw</a:t>
            </a:r>
            <a:r>
              <a:rPr lang="zh-CN" altLang="en-US" dirty="0"/>
              <a:t>来展示流水过程，因为</a:t>
            </a:r>
            <a:r>
              <a:rPr lang="en-US" altLang="zh-CN" dirty="0" err="1"/>
              <a:t>lw</a:t>
            </a:r>
            <a:r>
              <a:rPr lang="zh-CN" altLang="en-US" dirty="0"/>
              <a:t>指令使用了全部</a:t>
            </a:r>
            <a:r>
              <a:rPr lang="en-US" altLang="zh-CN" dirty="0"/>
              <a:t>5</a:t>
            </a:r>
            <a:r>
              <a:rPr lang="zh-CN" altLang="en-US" dirty="0"/>
              <a:t>级</a:t>
            </a:r>
            <a:endParaRPr lang="en-US" altLang="zh-CN" dirty="0"/>
          </a:p>
          <a:p>
            <a:endParaRPr lang="en-US" altLang="zh-CN" dirty="0"/>
          </a:p>
          <a:p>
            <a:endParaRPr lang="en-US" altLang="zh-CN" dirty="0"/>
          </a:p>
          <a:p>
            <a:r>
              <a:rPr lang="zh-CN" altLang="en-US" dirty="0"/>
              <a:t>根据当前</a:t>
            </a:r>
            <a:r>
              <a:rPr lang="en-US" altLang="zh-CN" dirty="0"/>
              <a:t>PC</a:t>
            </a:r>
            <a:r>
              <a:rPr lang="zh-CN" altLang="en-US" dirty="0"/>
              <a:t>读</a:t>
            </a:r>
            <a:r>
              <a:rPr lang="en-US" altLang="zh-CN" dirty="0"/>
              <a:t>IM</a:t>
            </a:r>
            <a:r>
              <a:rPr lang="zh-CN" altLang="en-US" dirty="0"/>
              <a:t>，并将结果保存在</a:t>
            </a:r>
            <a:r>
              <a:rPr lang="en-US" altLang="zh-CN" dirty="0"/>
              <a:t>IF/ID</a:t>
            </a:r>
            <a:r>
              <a:rPr lang="zh-CN" altLang="en-US" dirty="0"/>
              <a:t>中</a:t>
            </a:r>
            <a:endParaRPr lang="en-US" altLang="zh-CN" dirty="0"/>
          </a:p>
          <a:p>
            <a:r>
              <a:rPr lang="zh-CN" altLang="en-US" dirty="0"/>
              <a:t>此阶段还将</a:t>
            </a:r>
            <a:r>
              <a:rPr lang="en-US" altLang="zh-CN" dirty="0"/>
              <a:t>PC+4</a:t>
            </a:r>
            <a:r>
              <a:rPr lang="zh-CN" altLang="en-US" dirty="0"/>
              <a:t>的值作为新的</a:t>
            </a:r>
            <a:r>
              <a:rPr lang="en-US" altLang="zh-CN" dirty="0"/>
              <a:t>PC</a:t>
            </a:r>
            <a:r>
              <a:rPr lang="zh-CN" altLang="en-US" dirty="0"/>
              <a:t>，同时也将新</a:t>
            </a:r>
            <a:r>
              <a:rPr lang="en-US" altLang="zh-CN" dirty="0"/>
              <a:t>PC</a:t>
            </a:r>
            <a:r>
              <a:rPr lang="zh-CN" altLang="en-US" dirty="0"/>
              <a:t>保存到</a:t>
            </a:r>
            <a:r>
              <a:rPr lang="en-US" altLang="zh-CN" dirty="0"/>
              <a:t>IF/ID</a:t>
            </a:r>
            <a:r>
              <a:rPr lang="zh-CN" altLang="en-US" dirty="0"/>
              <a:t>寄存器</a:t>
            </a:r>
            <a:endParaRPr lang="en-US" altLang="zh-CN" dirty="0"/>
          </a:p>
          <a:p>
            <a:endParaRPr lang="en-US" altLang="zh-CN" dirty="0"/>
          </a:p>
          <a:p>
            <a:r>
              <a:rPr lang="zh-CN" altLang="en-US" dirty="0"/>
              <a:t>当读出指令字和</a:t>
            </a:r>
            <a:r>
              <a:rPr lang="en-US" altLang="zh-CN" dirty="0"/>
              <a:t>PC+4</a:t>
            </a:r>
            <a:r>
              <a:rPr lang="zh-CN" altLang="en-US" dirty="0"/>
              <a:t>之后，可以交给下一级去处理了（无需其他信息）</a:t>
            </a:r>
            <a:endParaRPr lang="en-US" altLang="zh-CN" dirty="0"/>
          </a:p>
        </p:txBody>
      </p:sp>
    </p:spTree>
    <p:extLst>
      <p:ext uri="{BB962C8B-B14F-4D97-AF65-F5344CB8AC3E}">
        <p14:creationId xmlns:p14="http://schemas.microsoft.com/office/powerpoint/2010/main" val="2238849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5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613428E-8E50-49E2-AE26-BF78EBF30CC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15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5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383AA37-D735-4AB4-A7A7-77CD99EDF524}" type="slidenum">
              <a:rPr lang="en-AU" altLang="zh-CN" sz="1300">
                <a:latin typeface="Times New Roman" panose="02020603050405020304" pitchFamily="18" charset="0"/>
              </a:rPr>
              <a:pPr algn="r"/>
              <a:t>68</a:t>
            </a:fld>
            <a:endParaRPr lang="en-AU" altLang="zh-CN" sz="1300">
              <a:latin typeface="Times New Roman" panose="02020603050405020304" pitchFamily="18" charset="0"/>
            </a:endParaRPr>
          </a:p>
        </p:txBody>
      </p:sp>
      <p:sp>
        <p:nvSpPr>
          <p:cNvPr id="115718" name="Rectangle 2"/>
          <p:cNvSpPr>
            <a:spLocks noGrp="1" noRot="1" noChangeAspect="1" noChangeArrowheads="1" noTextEdit="1"/>
          </p:cNvSpPr>
          <p:nvPr>
            <p:ph type="sldImg"/>
          </p:nvPr>
        </p:nvSpPr>
        <p:spPr>
          <a:ln/>
        </p:spPr>
      </p:sp>
      <p:sp>
        <p:nvSpPr>
          <p:cNvPr id="115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虽然</a:t>
            </a:r>
            <a:r>
              <a:rPr lang="en-US" altLang="zh-CN" dirty="0" err="1"/>
              <a:t>lw</a:t>
            </a:r>
            <a:r>
              <a:rPr lang="zh-CN" altLang="en-US" dirty="0"/>
              <a:t>值需要</a:t>
            </a:r>
            <a:r>
              <a:rPr lang="en-US" altLang="zh-CN" dirty="0"/>
              <a:t>Reg1</a:t>
            </a:r>
            <a:r>
              <a:rPr lang="zh-CN" altLang="en-US" dirty="0"/>
              <a:t>的值，但是解码此时也还没有完成</a:t>
            </a:r>
            <a:r>
              <a:rPr lang="en-US" altLang="zh-CN" dirty="0"/>
              <a:t>(</a:t>
            </a:r>
            <a:r>
              <a:rPr lang="zh-CN" altLang="en-US" dirty="0"/>
              <a:t>无法确定是什么指令</a:t>
            </a:r>
            <a:r>
              <a:rPr lang="en-US" altLang="zh-CN" dirty="0"/>
              <a:t>)</a:t>
            </a:r>
            <a:r>
              <a:rPr lang="zh-CN" altLang="en-US" dirty="0"/>
              <a:t>，因此只好将“</a:t>
            </a:r>
            <a:r>
              <a:rPr lang="en-US" altLang="zh-CN" dirty="0"/>
              <a:t>Reg1/Reg2/16</a:t>
            </a:r>
            <a:r>
              <a:rPr lang="zh-CN" altLang="en-US" dirty="0"/>
              <a:t>位偏移”一起读出来保存在</a:t>
            </a:r>
            <a:r>
              <a:rPr lang="en-US" altLang="zh-CN" dirty="0"/>
              <a:t>ID/EX</a:t>
            </a:r>
            <a:r>
              <a:rPr lang="zh-CN" altLang="en-US" dirty="0"/>
              <a:t>里</a:t>
            </a:r>
            <a:endParaRPr lang="en-US" altLang="zh-CN" dirty="0"/>
          </a:p>
          <a:p>
            <a:endParaRPr lang="en-US" altLang="zh-CN" dirty="0"/>
          </a:p>
          <a:p>
            <a:r>
              <a:rPr lang="zh-CN" altLang="en-US" dirty="0"/>
              <a:t>虽然</a:t>
            </a:r>
            <a:r>
              <a:rPr lang="en-US" altLang="zh-CN" dirty="0" err="1"/>
              <a:t>lw</a:t>
            </a:r>
            <a:r>
              <a:rPr lang="zh-CN" altLang="en-US" dirty="0"/>
              <a:t>在这阶段只需要</a:t>
            </a:r>
            <a:r>
              <a:rPr lang="en-US" altLang="zh-CN" dirty="0"/>
              <a:t>RS</a:t>
            </a:r>
            <a:r>
              <a:rPr lang="zh-CN" altLang="en-US" dirty="0"/>
              <a:t>，不需要</a:t>
            </a:r>
            <a:r>
              <a:rPr lang="en-US" altLang="zh-CN" dirty="0"/>
              <a:t>RT</a:t>
            </a:r>
            <a:r>
              <a:rPr lang="zh-CN" altLang="en-US" dirty="0"/>
              <a:t>，也不需要</a:t>
            </a:r>
            <a:r>
              <a:rPr lang="en-US" altLang="zh-CN" dirty="0"/>
              <a:t>16</a:t>
            </a:r>
            <a:r>
              <a:rPr lang="zh-CN" altLang="en-US" dirty="0"/>
              <a:t>位立即数，但是仍进行了</a:t>
            </a:r>
            <a:r>
              <a:rPr lang="en-US" altLang="zh-CN" dirty="0" err="1"/>
              <a:t>Rt</a:t>
            </a:r>
            <a:r>
              <a:rPr lang="zh-CN" altLang="en-US" dirty="0"/>
              <a:t>的读取和</a:t>
            </a:r>
            <a:r>
              <a:rPr lang="en-US" altLang="zh-CN" dirty="0"/>
              <a:t>16-32</a:t>
            </a:r>
            <a:r>
              <a:rPr lang="zh-CN" altLang="en-US" dirty="0"/>
              <a:t>扩展，以简化控制电路</a:t>
            </a:r>
            <a:endParaRPr lang="en-US" altLang="zh-CN" dirty="0"/>
          </a:p>
          <a:p>
            <a:endParaRPr lang="en-US" altLang="zh-CN" dirty="0"/>
          </a:p>
          <a:p>
            <a:r>
              <a:rPr lang="zh-CN" altLang="en-US" dirty="0"/>
              <a:t>总宽度：  </a:t>
            </a:r>
            <a:r>
              <a:rPr lang="en-US" altLang="zh-CN" dirty="0"/>
              <a:t>PC+4</a:t>
            </a:r>
            <a:r>
              <a:rPr lang="zh-CN" altLang="en-US" dirty="0"/>
              <a:t>、</a:t>
            </a:r>
            <a:r>
              <a:rPr lang="en-US" altLang="zh-CN" dirty="0"/>
              <a:t>RS</a:t>
            </a:r>
            <a:r>
              <a:rPr lang="en-US" altLang="zh-CN" baseline="0" dirty="0"/>
              <a:t>   RT  16-32</a:t>
            </a:r>
            <a:r>
              <a:rPr lang="zh-CN" altLang="en-US" baseline="0" dirty="0"/>
              <a:t>扩展结果，共</a:t>
            </a:r>
            <a:r>
              <a:rPr lang="en-US" altLang="zh-CN" baseline="0" dirty="0"/>
              <a:t>128</a:t>
            </a:r>
            <a:r>
              <a:rPr lang="zh-CN" altLang="en-US" baseline="0" dirty="0"/>
              <a:t>位</a:t>
            </a:r>
            <a:endParaRPr lang="en-US" altLang="zh-CN" dirty="0"/>
          </a:p>
        </p:txBody>
      </p:sp>
    </p:spTree>
    <p:extLst>
      <p:ext uri="{BB962C8B-B14F-4D97-AF65-F5344CB8AC3E}">
        <p14:creationId xmlns:p14="http://schemas.microsoft.com/office/powerpoint/2010/main" val="3987054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7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E28BF3-567B-4E4D-96F2-22F96AB5741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17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7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56C198-4097-4AD1-A7D9-B2176420157E}" type="slidenum">
              <a:rPr lang="en-AU" altLang="zh-CN" sz="1300">
                <a:latin typeface="Times New Roman" panose="02020603050405020304" pitchFamily="18" charset="0"/>
              </a:rPr>
              <a:pPr algn="r"/>
              <a:t>69</a:t>
            </a:fld>
            <a:endParaRPr lang="en-AU" altLang="zh-CN" sz="1300">
              <a:latin typeface="Times New Roman" panose="02020603050405020304" pitchFamily="18" charset="0"/>
            </a:endParaRPr>
          </a:p>
        </p:txBody>
      </p:sp>
      <p:sp>
        <p:nvSpPr>
          <p:cNvPr id="117766" name="Rectangle 2"/>
          <p:cNvSpPr>
            <a:spLocks noGrp="1" noRot="1" noChangeAspect="1" noChangeArrowheads="1" noTextEdit="1"/>
          </p:cNvSpPr>
          <p:nvPr>
            <p:ph type="sldImg"/>
          </p:nvPr>
        </p:nvSpPr>
        <p:spPr>
          <a:ln/>
        </p:spPr>
      </p:sp>
      <p:sp>
        <p:nvSpPr>
          <p:cNvPr id="117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RS</a:t>
            </a:r>
            <a:r>
              <a:rPr lang="zh-CN" altLang="en-US" dirty="0"/>
              <a:t>和</a:t>
            </a:r>
            <a:r>
              <a:rPr lang="en-US" altLang="zh-CN" dirty="0"/>
              <a:t>16-32</a:t>
            </a:r>
            <a:r>
              <a:rPr lang="zh-CN" altLang="en-US" dirty="0"/>
              <a:t>立即数，进行求地址</a:t>
            </a:r>
            <a:endParaRPr lang="en-US" altLang="zh-CN" dirty="0"/>
          </a:p>
          <a:p>
            <a:endParaRPr lang="en-US" altLang="zh-CN" dirty="0"/>
          </a:p>
          <a:p>
            <a:r>
              <a:rPr lang="zh-CN" altLang="en-US" dirty="0"/>
              <a:t>输出结果：  地址</a:t>
            </a:r>
            <a:r>
              <a:rPr lang="en-US" altLang="zh-CN" dirty="0"/>
              <a:t>32</a:t>
            </a:r>
            <a:r>
              <a:rPr lang="zh-CN" altLang="en-US" dirty="0"/>
              <a:t>、加法结果（</a:t>
            </a:r>
            <a:r>
              <a:rPr lang="en-US" altLang="zh-CN" dirty="0"/>
              <a:t>DM</a:t>
            </a:r>
            <a:r>
              <a:rPr lang="zh-CN" altLang="en-US" dirty="0"/>
              <a:t>地址）、</a:t>
            </a:r>
            <a:r>
              <a:rPr lang="en-US" altLang="zh-CN" dirty="0"/>
              <a:t>RT</a:t>
            </a:r>
            <a:r>
              <a:rPr lang="zh-CN" altLang="en-US" dirty="0"/>
              <a:t>值、</a:t>
            </a:r>
            <a:r>
              <a:rPr lang="en-US" altLang="zh-CN" dirty="0"/>
              <a:t>zero</a:t>
            </a:r>
            <a:r>
              <a:rPr lang="zh-CN" altLang="en-US" dirty="0"/>
              <a:t>，共</a:t>
            </a:r>
            <a:r>
              <a:rPr lang="en-US" altLang="zh-CN" dirty="0"/>
              <a:t>97</a:t>
            </a:r>
            <a:r>
              <a:rPr lang="zh-CN" altLang="en-US" dirty="0"/>
              <a:t>位</a:t>
            </a:r>
            <a:endParaRPr lang="en-US" altLang="zh-CN" dirty="0"/>
          </a:p>
        </p:txBody>
      </p:sp>
    </p:spTree>
    <p:extLst>
      <p:ext uri="{BB962C8B-B14F-4D97-AF65-F5344CB8AC3E}">
        <p14:creationId xmlns:p14="http://schemas.microsoft.com/office/powerpoint/2010/main" val="114102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7</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回顾课本</a:t>
            </a:r>
            <a:r>
              <a:rPr lang="en-US" altLang="zh-CN" dirty="0"/>
              <a:t>P55/P56</a:t>
            </a:r>
            <a:r>
              <a:rPr lang="zh-CN" altLang="en-US" dirty="0"/>
              <a:t>的</a:t>
            </a:r>
            <a:r>
              <a:rPr lang="en-US" altLang="zh-CN" dirty="0" err="1"/>
              <a:t>lw</a:t>
            </a:r>
            <a:r>
              <a:rPr lang="en-US" altLang="zh-CN" dirty="0"/>
              <a:t>/</a:t>
            </a:r>
            <a:r>
              <a:rPr lang="en-US" altLang="zh-CN" dirty="0" err="1"/>
              <a:t>sw</a:t>
            </a:r>
            <a:r>
              <a:rPr lang="zh-CN" altLang="en-US" dirty="0"/>
              <a:t>的</a:t>
            </a:r>
            <a:r>
              <a:rPr lang="en-US" altLang="zh-CN" dirty="0"/>
              <a:t>I</a:t>
            </a:r>
            <a:r>
              <a:rPr lang="zh-CN" altLang="en-US" dirty="0"/>
              <a:t>型指令格式</a:t>
            </a:r>
            <a:endParaRPr lang="en-US" altLang="zh-CN" dirty="0"/>
          </a:p>
          <a:p>
            <a:r>
              <a:rPr lang="zh-CN" altLang="en-US" dirty="0"/>
              <a:t>其中</a:t>
            </a:r>
            <a:r>
              <a:rPr lang="en-US" altLang="zh-CN" dirty="0"/>
              <a:t>RS</a:t>
            </a:r>
            <a:r>
              <a:rPr lang="zh-CN" altLang="en-US" dirty="0"/>
              <a:t>和立即数用于形成地址，</a:t>
            </a:r>
            <a:r>
              <a:rPr lang="en-US" altLang="zh-CN" dirty="0" err="1"/>
              <a:t>Rt</a:t>
            </a:r>
            <a:r>
              <a:rPr lang="zh-CN" altLang="en-US" dirty="0"/>
              <a:t>用作</a:t>
            </a:r>
            <a:r>
              <a:rPr lang="en-US" altLang="zh-CN" dirty="0" err="1"/>
              <a:t>lw</a:t>
            </a:r>
            <a:r>
              <a:rPr lang="zh-CN" altLang="en-US" dirty="0"/>
              <a:t>的目的寄存器或</a:t>
            </a:r>
            <a:r>
              <a:rPr lang="en-US" altLang="zh-CN" dirty="0" err="1"/>
              <a:t>sw</a:t>
            </a:r>
            <a:r>
              <a:rPr lang="zh-CN" altLang="en-US" dirty="0"/>
              <a:t>需要写入内存的数据</a:t>
            </a:r>
            <a:endParaRPr lang="en-US" altLang="zh-CN" dirty="0"/>
          </a:p>
        </p:txBody>
      </p:sp>
    </p:spTree>
    <p:extLst>
      <p:ext uri="{BB962C8B-B14F-4D97-AF65-F5344CB8AC3E}">
        <p14:creationId xmlns:p14="http://schemas.microsoft.com/office/powerpoint/2010/main" val="3345230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9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F697A84-72A2-4371-B791-A9D3046B2D0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19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9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C5C73E8-2850-47D4-B98E-6F3FB3E23F27}" type="slidenum">
              <a:rPr lang="en-AU" altLang="zh-CN" sz="1300">
                <a:latin typeface="Times New Roman" panose="02020603050405020304" pitchFamily="18" charset="0"/>
              </a:rPr>
              <a:pPr algn="r"/>
              <a:t>70</a:t>
            </a:fld>
            <a:endParaRPr lang="en-AU" altLang="zh-CN" sz="1300">
              <a:latin typeface="Times New Roman" panose="02020603050405020304" pitchFamily="18" charset="0"/>
            </a:endParaRPr>
          </a:p>
        </p:txBody>
      </p:sp>
      <p:sp>
        <p:nvSpPr>
          <p:cNvPr id="119814" name="Rectangle 2"/>
          <p:cNvSpPr>
            <a:spLocks noGrp="1" noRot="1" noChangeAspect="1" noChangeArrowheads="1" noTextEdit="1"/>
          </p:cNvSpPr>
          <p:nvPr>
            <p:ph type="sldImg"/>
          </p:nvPr>
        </p:nvSpPr>
        <p:spPr>
          <a:ln/>
        </p:spPr>
      </p:sp>
      <p:sp>
        <p:nvSpPr>
          <p:cNvPr id="119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62384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1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FB95EA-3D6D-4A4E-AD1B-E0EAE61B865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21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1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8C55CE-81CA-47CD-A2F4-465C5B48CF04}" type="slidenum">
              <a:rPr lang="en-AU" altLang="zh-CN" sz="1300">
                <a:latin typeface="Times New Roman" panose="02020603050405020304" pitchFamily="18" charset="0"/>
              </a:rPr>
              <a:pPr algn="r"/>
              <a:t>71</a:t>
            </a:fld>
            <a:endParaRPr lang="en-AU" altLang="zh-CN" sz="1300">
              <a:latin typeface="Times New Roman" panose="02020603050405020304" pitchFamily="18" charset="0"/>
            </a:endParaRPr>
          </a:p>
        </p:txBody>
      </p:sp>
      <p:sp>
        <p:nvSpPr>
          <p:cNvPr id="121862" name="Rectangle 2"/>
          <p:cNvSpPr>
            <a:spLocks noGrp="1" noRot="1" noChangeAspect="1" noChangeArrowheads="1" noTextEdit="1"/>
          </p:cNvSpPr>
          <p:nvPr>
            <p:ph type="sldImg"/>
          </p:nvPr>
        </p:nvSpPr>
        <p:spPr>
          <a:ln/>
        </p:spPr>
      </p:sp>
      <p:sp>
        <p:nvSpPr>
          <p:cNvPr id="121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写寄存器的寄存器号，在</a:t>
            </a:r>
            <a:r>
              <a:rPr lang="en-US" altLang="zh-CN" dirty="0"/>
              <a:t>ID</a:t>
            </a:r>
            <a:r>
              <a:rPr lang="zh-CN" altLang="en-US" dirty="0"/>
              <a:t>阶段产生，实际写操作在</a:t>
            </a:r>
            <a:r>
              <a:rPr lang="en-US" altLang="zh-CN" dirty="0"/>
              <a:t>WB</a:t>
            </a:r>
            <a:r>
              <a:rPr lang="zh-CN" altLang="en-US" dirty="0"/>
              <a:t>阶段，因此需要延迟队列来保存？？实际上是将写操作的目的寄存器号，随着流水线寄存器而往下传递，见下一</a:t>
            </a:r>
            <a:r>
              <a:rPr lang="en-US" altLang="zh-CN" dirty="0"/>
              <a:t>PPT</a:t>
            </a:r>
          </a:p>
        </p:txBody>
      </p:sp>
    </p:spTree>
    <p:extLst>
      <p:ext uri="{BB962C8B-B14F-4D97-AF65-F5344CB8AC3E}">
        <p14:creationId xmlns:p14="http://schemas.microsoft.com/office/powerpoint/2010/main" val="1079627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5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687732-5053-4A80-A7FE-D4918A06671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25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5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E9631C4-58D4-481E-B716-F37B6629D20F}" type="slidenum">
              <a:rPr lang="en-AU" altLang="zh-CN" sz="1300">
                <a:latin typeface="Times New Roman" panose="02020603050405020304" pitchFamily="18" charset="0"/>
              </a:rPr>
              <a:pPr algn="r"/>
              <a:t>72</a:t>
            </a:fld>
            <a:endParaRPr lang="en-AU" altLang="zh-CN" sz="1300">
              <a:latin typeface="Times New Roman" panose="02020603050405020304" pitchFamily="18" charset="0"/>
            </a:endParaRP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sw</a:t>
            </a:r>
            <a:r>
              <a:rPr lang="zh-CN" altLang="en-US" dirty="0"/>
              <a:t>指令的前两步和</a:t>
            </a:r>
            <a:r>
              <a:rPr lang="en-US" altLang="zh-CN" dirty="0" err="1"/>
              <a:t>lw</a:t>
            </a:r>
            <a:r>
              <a:rPr lang="zh-CN" altLang="en-US" dirty="0"/>
              <a:t>是一样的，到</a:t>
            </a:r>
            <a:r>
              <a:rPr lang="en-US" altLang="zh-CN" dirty="0"/>
              <a:t>EX</a:t>
            </a:r>
            <a:r>
              <a:rPr lang="zh-CN" altLang="en-US" dirty="0"/>
              <a:t>才不一样</a:t>
            </a:r>
            <a:endParaRPr lang="en-US" altLang="zh-CN" dirty="0"/>
          </a:p>
        </p:txBody>
      </p:sp>
    </p:spTree>
    <p:extLst>
      <p:ext uri="{BB962C8B-B14F-4D97-AF65-F5344CB8AC3E}">
        <p14:creationId xmlns:p14="http://schemas.microsoft.com/office/powerpoint/2010/main" val="3843114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8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0155C55-94D7-42E4-9965-A644FDF79FBB}"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28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8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3979C37-F23E-467D-9192-3F3E729F8553}" type="slidenum">
              <a:rPr lang="en-AU" altLang="zh-CN" sz="1300">
                <a:latin typeface="Times New Roman" panose="02020603050405020304" pitchFamily="18" charset="0"/>
              </a:rPr>
              <a:pPr algn="r"/>
              <a:t>73</a:t>
            </a:fld>
            <a:endParaRPr lang="en-AU" altLang="zh-CN" sz="1300">
              <a:latin typeface="Times New Roman" panose="02020603050405020304" pitchFamily="18" charset="0"/>
            </a:endParaRPr>
          </a:p>
        </p:txBody>
      </p:sp>
      <p:sp>
        <p:nvSpPr>
          <p:cNvPr id="128006" name="Rectangle 2"/>
          <p:cNvSpPr>
            <a:spLocks noGrp="1" noRot="1" noChangeAspect="1" noChangeArrowheads="1" noTextEdit="1"/>
          </p:cNvSpPr>
          <p:nvPr>
            <p:ph type="sldImg"/>
          </p:nvPr>
        </p:nvSpPr>
        <p:spPr>
          <a:ln/>
        </p:spPr>
      </p:sp>
      <p:sp>
        <p:nvSpPr>
          <p:cNvPr id="128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 </a:t>
            </a:r>
          </a:p>
        </p:txBody>
      </p:sp>
    </p:spTree>
    <p:extLst>
      <p:ext uri="{BB962C8B-B14F-4D97-AF65-F5344CB8AC3E}">
        <p14:creationId xmlns:p14="http://schemas.microsoft.com/office/powerpoint/2010/main" val="1392124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0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C787337-1D1D-431E-B300-6D8D4735829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30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0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25F220-CE77-4C84-A164-B8FBEC1A03D8}" type="slidenum">
              <a:rPr lang="en-AU" altLang="zh-CN" sz="1300">
                <a:latin typeface="Times New Roman" panose="02020603050405020304" pitchFamily="18" charset="0"/>
              </a:rPr>
              <a:pPr algn="r"/>
              <a:t>74</a:t>
            </a:fld>
            <a:endParaRPr lang="en-AU" altLang="zh-CN" sz="1300">
              <a:latin typeface="Times New Roman" panose="02020603050405020304" pitchFamily="18" charset="0"/>
            </a:endParaRPr>
          </a:p>
        </p:txBody>
      </p:sp>
      <p:sp>
        <p:nvSpPr>
          <p:cNvPr id="130054" name="Rectangle 2"/>
          <p:cNvSpPr>
            <a:spLocks noGrp="1" noRot="1" noChangeAspect="1" noChangeArrowheads="1" noTextEdit="1"/>
          </p:cNvSpPr>
          <p:nvPr>
            <p:ph type="sldImg"/>
          </p:nvPr>
        </p:nvSpPr>
        <p:spPr>
          <a:ln/>
        </p:spPr>
      </p:sp>
      <p:sp>
        <p:nvSpPr>
          <p:cNvPr id="130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无须作任何工作。</a:t>
            </a:r>
            <a:endParaRPr lang="en-US" altLang="zh-CN" dirty="0"/>
          </a:p>
          <a:p>
            <a:r>
              <a:rPr lang="zh-CN" altLang="en-US" dirty="0"/>
              <a:t>虽然该指令只需要</a:t>
            </a:r>
            <a:r>
              <a:rPr lang="en-US" altLang="zh-CN" dirty="0"/>
              <a:t>4</a:t>
            </a:r>
            <a:r>
              <a:rPr lang="zh-CN" altLang="en-US" dirty="0"/>
              <a:t>级就已经完成，但是它也无法加快后续指令的执行</a:t>
            </a:r>
            <a:r>
              <a:rPr lang="en-US" altLang="zh-CN" dirty="0"/>
              <a:t>——</a:t>
            </a:r>
            <a:r>
              <a:rPr lang="zh-CN" altLang="en-US" dirty="0"/>
              <a:t>因为后续指令已经按照流水方式尽可能早的进入了流水线。</a:t>
            </a:r>
            <a:endParaRPr lang="en-US" altLang="zh-CN" dirty="0"/>
          </a:p>
          <a:p>
            <a:endParaRPr lang="en-US" altLang="zh-CN" dirty="0"/>
          </a:p>
          <a:p>
            <a:r>
              <a:rPr lang="zh-CN" altLang="en-US" dirty="0"/>
              <a:t>再次强调，必要的数据和信号需要逐级传递下去，例如</a:t>
            </a:r>
            <a:r>
              <a:rPr lang="en-US" altLang="zh-CN" dirty="0"/>
              <a:t>RT</a:t>
            </a:r>
            <a:r>
              <a:rPr lang="zh-CN" altLang="en-US" dirty="0"/>
              <a:t>的值。</a:t>
            </a:r>
            <a:endParaRPr lang="en-US" altLang="zh-CN" dirty="0"/>
          </a:p>
        </p:txBody>
      </p:sp>
    </p:spTree>
    <p:extLst>
      <p:ext uri="{BB962C8B-B14F-4D97-AF65-F5344CB8AC3E}">
        <p14:creationId xmlns:p14="http://schemas.microsoft.com/office/powerpoint/2010/main" val="4187233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3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30C93C0-0839-4405-91EC-3775312C17C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23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3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516EC2-AFDC-4B11-8AAE-6EE8B5785C72}" type="slidenum">
              <a:rPr lang="en-AU" altLang="zh-CN" sz="1300">
                <a:latin typeface="Times New Roman" panose="02020603050405020304" pitchFamily="18" charset="0"/>
              </a:rPr>
              <a:pPr algn="r"/>
              <a:t>75</a:t>
            </a:fld>
            <a:endParaRPr lang="en-AU" altLang="zh-CN" sz="1300">
              <a:latin typeface="Times New Roman" panose="02020603050405020304" pitchFamily="18" charset="0"/>
            </a:endParaRPr>
          </a:p>
        </p:txBody>
      </p:sp>
      <p:sp>
        <p:nvSpPr>
          <p:cNvPr id="123910" name="Rectangle 2"/>
          <p:cNvSpPr>
            <a:spLocks noGrp="1" noRot="1" noChangeAspect="1" noChangeArrowheads="1" noTextEdit="1"/>
          </p:cNvSpPr>
          <p:nvPr>
            <p:ph type="sldImg"/>
          </p:nvPr>
        </p:nvSpPr>
        <p:spPr>
          <a:ln/>
        </p:spPr>
      </p:sp>
      <p:sp>
        <p:nvSpPr>
          <p:cNvPr id="123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不仅这个</a:t>
            </a:r>
            <a:r>
              <a:rPr lang="en-US" altLang="zh-CN" dirty="0"/>
              <a:t>WB</a:t>
            </a:r>
            <a:r>
              <a:rPr lang="zh-CN" altLang="en-US" dirty="0"/>
              <a:t>的寄存器号需要从</a:t>
            </a:r>
            <a:r>
              <a:rPr lang="en-US" altLang="zh-CN" dirty="0"/>
              <a:t>IF/ID</a:t>
            </a:r>
            <a:r>
              <a:rPr lang="zh-CN" altLang="en-US" dirty="0"/>
              <a:t>一路传到</a:t>
            </a:r>
            <a:r>
              <a:rPr lang="en-US" altLang="zh-CN" dirty="0"/>
              <a:t>MEM/WB</a:t>
            </a:r>
          </a:p>
          <a:p>
            <a:r>
              <a:rPr lang="zh-CN" altLang="en-US" dirty="0"/>
              <a:t>这个寄存器号在这里只需要</a:t>
            </a:r>
            <a:r>
              <a:rPr lang="en-US" altLang="zh-CN" dirty="0" err="1"/>
              <a:t>rt</a:t>
            </a:r>
            <a:r>
              <a:rPr lang="zh-CN" altLang="en-US" dirty="0"/>
              <a:t>。但是后面我们看到</a:t>
            </a:r>
            <a:r>
              <a:rPr lang="en-US" altLang="zh-CN" dirty="0" err="1"/>
              <a:t>mips</a:t>
            </a:r>
            <a:r>
              <a:rPr lang="zh-CN" altLang="en-US" dirty="0"/>
              <a:t>需要</a:t>
            </a:r>
            <a:r>
              <a:rPr lang="en-US" altLang="zh-CN" dirty="0" err="1"/>
              <a:t>rt</a:t>
            </a:r>
            <a:r>
              <a:rPr lang="zh-CN" altLang="en-US" dirty="0"/>
              <a:t>和</a:t>
            </a:r>
            <a:r>
              <a:rPr lang="en-US" altLang="zh-CN" dirty="0" err="1"/>
              <a:t>rd</a:t>
            </a:r>
            <a:r>
              <a:rPr lang="zh-CN" altLang="en-US" dirty="0"/>
              <a:t>之一作为回写目标（图</a:t>
            </a:r>
            <a:r>
              <a:rPr lang="en-US" altLang="zh-CN" dirty="0"/>
              <a:t>4-46</a:t>
            </a:r>
            <a:r>
              <a:rPr lang="zh-CN" altLang="en-US" dirty="0"/>
              <a:t>）</a:t>
            </a:r>
            <a:endParaRPr lang="en-US" altLang="zh-CN" dirty="0"/>
          </a:p>
          <a:p>
            <a:endParaRPr lang="en-US" altLang="zh-CN" dirty="0"/>
          </a:p>
          <a:p>
            <a:r>
              <a:rPr lang="en-US" altLang="zh-CN" dirty="0" err="1"/>
              <a:t>sw</a:t>
            </a:r>
            <a:r>
              <a:rPr lang="zh-CN" altLang="en-US" dirty="0"/>
              <a:t>指令要保存的数据从</a:t>
            </a:r>
            <a:r>
              <a:rPr lang="en-US" altLang="zh-CN" dirty="0"/>
              <a:t>Reg2</a:t>
            </a:r>
            <a:r>
              <a:rPr lang="zh-CN" altLang="en-US" dirty="0"/>
              <a:t>读出到</a:t>
            </a:r>
            <a:r>
              <a:rPr lang="en-US" altLang="zh-CN" dirty="0"/>
              <a:t>IE/EX</a:t>
            </a:r>
            <a:r>
              <a:rPr lang="zh-CN" altLang="en-US" dirty="0"/>
              <a:t>经过</a:t>
            </a:r>
            <a:r>
              <a:rPr lang="en-US" altLang="zh-CN" dirty="0"/>
              <a:t>EX/MEM</a:t>
            </a:r>
            <a:r>
              <a:rPr lang="zh-CN" altLang="en-US" dirty="0"/>
              <a:t>最后进入到数据存储器中</a:t>
            </a:r>
            <a:endParaRPr lang="en-US" altLang="zh-CN" dirty="0"/>
          </a:p>
          <a:p>
            <a:endParaRPr lang="en-US" altLang="zh-CN" dirty="0"/>
          </a:p>
          <a:p>
            <a:r>
              <a:rPr lang="zh-CN" altLang="en-US" dirty="0"/>
              <a:t>每一级流水都需要保存自己所需的信息</a:t>
            </a:r>
            <a:endParaRPr lang="en-US" altLang="zh-CN" dirty="0"/>
          </a:p>
        </p:txBody>
      </p:sp>
    </p:spTree>
    <p:extLst>
      <p:ext uri="{BB962C8B-B14F-4D97-AF65-F5344CB8AC3E}">
        <p14:creationId xmlns:p14="http://schemas.microsoft.com/office/powerpoint/2010/main" val="2362782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2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5B79DE8-A671-4FCF-B585-7C325320019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32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2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7927179-194B-43C2-810B-C4C97DFE0454}" type="slidenum">
              <a:rPr lang="en-AU" altLang="zh-CN" sz="1300">
                <a:latin typeface="Times New Roman" panose="02020603050405020304" pitchFamily="18" charset="0"/>
              </a:rPr>
              <a:pPr algn="r"/>
              <a:t>76</a:t>
            </a:fld>
            <a:endParaRPr lang="en-AU" altLang="zh-CN" sz="1300">
              <a:latin typeface="Times New Roman" panose="02020603050405020304" pitchFamily="18" charset="0"/>
            </a:endParaRPr>
          </a:p>
        </p:txBody>
      </p:sp>
      <p:sp>
        <p:nvSpPr>
          <p:cNvPr id="132102" name="Rectangle 2"/>
          <p:cNvSpPr>
            <a:spLocks noGrp="1" noRot="1" noChangeAspect="1" noChangeArrowheads="1" noTextEdit="1"/>
          </p:cNvSpPr>
          <p:nvPr>
            <p:ph type="sldImg"/>
          </p:nvPr>
        </p:nvSpPr>
        <p:spPr>
          <a:ln/>
        </p:spPr>
      </p:sp>
      <p:sp>
        <p:nvSpPr>
          <p:cNvPr id="132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水平是时间轴</a:t>
            </a:r>
            <a:endParaRPr lang="en-US" altLang="zh-CN" dirty="0"/>
          </a:p>
          <a:p>
            <a:r>
              <a:rPr lang="zh-CN" altLang="en-US" dirty="0"/>
              <a:t>各条指令各占一行，流经流水线各个级</a:t>
            </a:r>
            <a:endParaRPr lang="en-US" altLang="zh-CN" dirty="0"/>
          </a:p>
          <a:p>
            <a:r>
              <a:rPr lang="zh-CN" altLang="en-US" dirty="0"/>
              <a:t>垂直方向上，表示某一时刻（某一时钟周期）上个部件的使用情况</a:t>
            </a:r>
            <a:r>
              <a:rPr lang="en-US" altLang="zh-CN" dirty="0"/>
              <a:t>——</a:t>
            </a:r>
            <a:r>
              <a:rPr lang="zh-CN" altLang="en-US" dirty="0"/>
              <a:t>对应“单时钟周期流水线图”</a:t>
            </a:r>
            <a:endParaRPr lang="en-US" altLang="zh-CN" dirty="0"/>
          </a:p>
          <a:p>
            <a:endParaRPr lang="en-US" altLang="zh-CN" dirty="0"/>
          </a:p>
          <a:p>
            <a:r>
              <a:rPr lang="zh-CN" altLang="en-US" dirty="0"/>
              <a:t>简单对比：</a:t>
            </a:r>
            <a:endParaRPr lang="en-US" altLang="zh-CN" dirty="0"/>
          </a:p>
          <a:p>
            <a:r>
              <a:rPr lang="zh-CN" altLang="en-US" dirty="0"/>
              <a:t>多时钟周期流水线图</a:t>
            </a:r>
            <a:r>
              <a:rPr lang="en-US" altLang="zh-CN" dirty="0"/>
              <a:t>——</a:t>
            </a:r>
            <a:r>
              <a:rPr lang="zh-CN" altLang="en-US" dirty="0"/>
              <a:t>呈现更多整体上的信息</a:t>
            </a:r>
            <a:endParaRPr lang="en-US" altLang="zh-CN" dirty="0"/>
          </a:p>
          <a:p>
            <a:r>
              <a:rPr lang="zh-CN" altLang="en-US" dirty="0"/>
              <a:t>单时钟周期流水线图</a:t>
            </a:r>
            <a:r>
              <a:rPr lang="en-US" altLang="zh-CN" dirty="0"/>
              <a:t>——</a:t>
            </a:r>
            <a:r>
              <a:rPr lang="zh-CN" altLang="en-US" dirty="0"/>
              <a:t>呈现更多细节上的信息</a:t>
            </a:r>
            <a:endParaRPr lang="en-US" altLang="zh-CN" dirty="0"/>
          </a:p>
        </p:txBody>
      </p:sp>
    </p:spTree>
    <p:extLst>
      <p:ext uri="{BB962C8B-B14F-4D97-AF65-F5344CB8AC3E}">
        <p14:creationId xmlns:p14="http://schemas.microsoft.com/office/powerpoint/2010/main" val="1565312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4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DD9532-D949-4D76-924E-F50DBBB1F6AE}"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34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4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3F7DDC-CDD6-4735-9DDA-8DB163A6CDE9}" type="slidenum">
              <a:rPr lang="en-AU" altLang="zh-CN" sz="1300">
                <a:latin typeface="Times New Roman" panose="02020603050405020304" pitchFamily="18" charset="0"/>
              </a:rPr>
              <a:pPr algn="r"/>
              <a:t>77</a:t>
            </a:fld>
            <a:endParaRPr lang="en-AU" altLang="zh-CN" sz="1300">
              <a:latin typeface="Times New Roman" panose="02020603050405020304" pitchFamily="18" charset="0"/>
            </a:endParaRPr>
          </a:p>
        </p:txBody>
      </p:sp>
      <p:sp>
        <p:nvSpPr>
          <p:cNvPr id="134150" name="Rectangle 2"/>
          <p:cNvSpPr>
            <a:spLocks noGrp="1" noRot="1" noChangeAspect="1" noChangeArrowheads="1" noTextEdit="1"/>
          </p:cNvSpPr>
          <p:nvPr>
            <p:ph type="sldImg"/>
          </p:nvPr>
        </p:nvSpPr>
        <p:spPr>
          <a:ln/>
        </p:spPr>
      </p:sp>
      <p:sp>
        <p:nvSpPr>
          <p:cNvPr id="134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3343632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6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632A83-9E13-4EBB-8E51-A4E10B59464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36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6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A3C045-F18A-4E2A-B0F5-F2B1B2B274D5}" type="slidenum">
              <a:rPr lang="en-AU" altLang="zh-CN" sz="1300">
                <a:latin typeface="Times New Roman" panose="02020603050405020304" pitchFamily="18" charset="0"/>
              </a:rPr>
              <a:pPr algn="r"/>
              <a:t>78</a:t>
            </a:fld>
            <a:endParaRPr lang="en-AU" altLang="zh-CN" sz="1300">
              <a:latin typeface="Times New Roman" panose="02020603050405020304" pitchFamily="18" charset="0"/>
            </a:endParaRPr>
          </a:p>
        </p:txBody>
      </p:sp>
      <p:sp>
        <p:nvSpPr>
          <p:cNvPr id="136198" name="Rectangle 2"/>
          <p:cNvSpPr>
            <a:spLocks noGrp="1" noRot="1" noChangeAspect="1" noChangeArrowheads="1" noTextEdit="1"/>
          </p:cNvSpPr>
          <p:nvPr>
            <p:ph type="sldImg"/>
          </p:nvPr>
        </p:nvSpPr>
        <p:spPr>
          <a:ln/>
        </p:spPr>
      </p:sp>
      <p:sp>
        <p:nvSpPr>
          <p:cNvPr id="136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水平方向为流水线逻辑结构，各级由所标注的指令所占用。</a:t>
            </a:r>
            <a:endParaRPr lang="en-US" altLang="zh-CN" dirty="0"/>
          </a:p>
          <a:p>
            <a:endParaRPr lang="en-US" altLang="zh-CN" dirty="0"/>
          </a:p>
          <a:p>
            <a:r>
              <a:rPr lang="zh-CN" altLang="en-US" dirty="0"/>
              <a:t>需要连续一组“单时钟周期流水线图”来表示指令序列的执行情况</a:t>
            </a:r>
            <a:endParaRPr lang="en-US" altLang="zh-CN" dirty="0"/>
          </a:p>
        </p:txBody>
      </p:sp>
    </p:spTree>
    <p:extLst>
      <p:ext uri="{BB962C8B-B14F-4D97-AF65-F5344CB8AC3E}">
        <p14:creationId xmlns:p14="http://schemas.microsoft.com/office/powerpoint/2010/main" val="4041867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79</a:t>
            </a:fld>
            <a:endParaRPr lang="en-AU" altLang="zh-CN"/>
          </a:p>
        </p:txBody>
      </p:sp>
    </p:spTree>
    <p:extLst>
      <p:ext uri="{BB962C8B-B14F-4D97-AF65-F5344CB8AC3E}">
        <p14:creationId xmlns:p14="http://schemas.microsoft.com/office/powerpoint/2010/main" val="114891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8</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此处给出的是</a:t>
            </a:r>
            <a:r>
              <a:rPr lang="en-US" altLang="zh-CN" dirty="0"/>
              <a:t>PC</a:t>
            </a:r>
            <a:r>
              <a:rPr lang="zh-CN" altLang="en-US" dirty="0"/>
              <a:t>相对跳转的例子（例如</a:t>
            </a:r>
            <a:r>
              <a:rPr lang="en-US" altLang="zh-CN" dirty="0" err="1"/>
              <a:t>beq</a:t>
            </a:r>
            <a:r>
              <a:rPr lang="zh-CN" altLang="en-US" dirty="0"/>
              <a:t> </a:t>
            </a:r>
            <a:r>
              <a:rPr lang="en-US" altLang="zh-CN" dirty="0"/>
              <a:t>$s1,$s2,25</a:t>
            </a:r>
            <a:r>
              <a:rPr lang="zh-CN" altLang="en-US" dirty="0"/>
              <a:t>），条件分支可以使用</a:t>
            </a:r>
            <a:r>
              <a:rPr lang="en-US" altLang="zh-CN" dirty="0"/>
              <a:t>ALU</a:t>
            </a:r>
            <a:r>
              <a:rPr lang="zh-CN" altLang="en-US" dirty="0"/>
              <a:t>的计算结果作为目标地址（后面有图示）</a:t>
            </a:r>
            <a:endParaRPr lang="en-US" altLang="zh-CN" dirty="0"/>
          </a:p>
          <a:p>
            <a:endParaRPr lang="en-US" altLang="zh-CN" dirty="0"/>
          </a:p>
          <a:p>
            <a:r>
              <a:rPr lang="zh-CN" altLang="en-US" dirty="0"/>
              <a:t>第二章的跳转指令是绝对地址（立即数和寄存器寻址两种），条件分支是</a:t>
            </a:r>
            <a:r>
              <a:rPr lang="en-US" altLang="zh-CN" dirty="0"/>
              <a:t>PC</a:t>
            </a:r>
            <a:r>
              <a:rPr lang="zh-CN" altLang="en-US" dirty="0"/>
              <a:t>相对跳转</a:t>
            </a:r>
            <a:endParaRPr lang="en-US" altLang="zh-CN" dirty="0"/>
          </a:p>
        </p:txBody>
      </p:sp>
    </p:spTree>
    <p:extLst>
      <p:ext uri="{BB962C8B-B14F-4D97-AF65-F5344CB8AC3E}">
        <p14:creationId xmlns:p14="http://schemas.microsoft.com/office/powerpoint/2010/main" val="3328536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8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427322-D888-4BB8-A74B-26012E8CC8B2}"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38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8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31EC8A3-162C-4D13-959A-E124FC448F7C}" type="slidenum">
              <a:rPr lang="en-AU" altLang="zh-CN" sz="1300">
                <a:latin typeface="Times New Roman" panose="02020603050405020304" pitchFamily="18" charset="0"/>
              </a:rPr>
              <a:pPr algn="r"/>
              <a:t>80</a:t>
            </a:fld>
            <a:endParaRPr lang="en-AU" altLang="zh-CN" sz="1300">
              <a:latin typeface="Times New Roman" panose="02020603050405020304" pitchFamily="18" charset="0"/>
            </a:endParaRPr>
          </a:p>
        </p:txBody>
      </p:sp>
      <p:sp>
        <p:nvSpPr>
          <p:cNvPr id="138246" name="Rectangle 2"/>
          <p:cNvSpPr>
            <a:spLocks noGrp="1" noRot="1" noChangeAspect="1" noChangeArrowheads="1" noTextEdit="1"/>
          </p:cNvSpPr>
          <p:nvPr>
            <p:ph type="sldImg"/>
          </p:nvPr>
        </p:nvSpPr>
        <p:spPr>
          <a:ln/>
        </p:spPr>
      </p:sp>
      <p:sp>
        <p:nvSpPr>
          <p:cNvPr id="138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IF</a:t>
            </a:r>
            <a:r>
              <a:rPr lang="zh-CN" altLang="en-US" dirty="0"/>
              <a:t>：</a:t>
            </a:r>
            <a:r>
              <a:rPr lang="en-US" altLang="zh-CN" dirty="0"/>
              <a:t>PC</a:t>
            </a:r>
            <a:r>
              <a:rPr lang="zh-CN" altLang="en-US" dirty="0"/>
              <a:t>每周期都有新值，无须单独的写控制信号</a:t>
            </a:r>
            <a:endParaRPr lang="en-US" altLang="zh-CN" dirty="0"/>
          </a:p>
          <a:p>
            <a:r>
              <a:rPr lang="en-US" altLang="zh-CN" dirty="0"/>
              <a:t>ID</a:t>
            </a:r>
            <a:r>
              <a:rPr lang="zh-CN" altLang="en-US" dirty="0"/>
              <a:t>：寄存器堆的读操作，每次都需要做，没有区别</a:t>
            </a:r>
            <a:endParaRPr lang="en-US" altLang="zh-CN" dirty="0"/>
          </a:p>
          <a:p>
            <a:r>
              <a:rPr lang="zh-CN" altLang="en-US" dirty="0"/>
              <a:t>流水线寄存器也不需要</a:t>
            </a:r>
            <a:r>
              <a:rPr lang="en-US" altLang="zh-CN" dirty="0"/>
              <a:t>——</a:t>
            </a:r>
            <a:r>
              <a:rPr lang="zh-CN" altLang="en-US" dirty="0"/>
              <a:t>每周期都写入一次</a:t>
            </a:r>
            <a:endParaRPr lang="en-US" altLang="zh-CN" dirty="0"/>
          </a:p>
          <a:p>
            <a:endParaRPr lang="en-US" altLang="zh-CN" dirty="0"/>
          </a:p>
          <a:p>
            <a:r>
              <a:rPr lang="zh-CN" altLang="en-US" dirty="0"/>
              <a:t>请注意</a:t>
            </a:r>
            <a:r>
              <a:rPr lang="en-US" altLang="zh-CN" dirty="0" err="1"/>
              <a:t>RegDst</a:t>
            </a:r>
            <a:r>
              <a:rPr lang="zh-CN" altLang="en-US" dirty="0"/>
              <a:t>从原来的位置，向后移动到</a:t>
            </a:r>
            <a:r>
              <a:rPr lang="en-US" altLang="zh-CN" dirty="0"/>
              <a:t>IE/EX</a:t>
            </a:r>
            <a:r>
              <a:rPr lang="zh-CN" altLang="en-US" dirty="0"/>
              <a:t>之后</a:t>
            </a:r>
            <a:endParaRPr lang="en-US" altLang="zh-CN" dirty="0"/>
          </a:p>
          <a:p>
            <a:endParaRPr lang="en-US" altLang="zh-CN" dirty="0"/>
          </a:p>
          <a:p>
            <a:endParaRPr lang="en-US" altLang="zh-CN" dirty="0"/>
          </a:p>
          <a:p>
            <a:r>
              <a:rPr lang="zh-CN" altLang="en-US" dirty="0"/>
              <a:t>首先需要标记出控制信号，然后再看他在那一级流水中使用</a:t>
            </a:r>
            <a:r>
              <a:rPr lang="en-US" altLang="zh-CN" dirty="0"/>
              <a:t>——</a:t>
            </a:r>
            <a:r>
              <a:rPr lang="zh-CN" altLang="en-US" dirty="0"/>
              <a:t>反过来看每一级需要什么信号</a:t>
            </a:r>
            <a:endParaRPr lang="en-US" altLang="zh-CN" dirty="0"/>
          </a:p>
          <a:p>
            <a:endParaRPr lang="en-US" altLang="zh-CN" dirty="0"/>
          </a:p>
          <a:p>
            <a:r>
              <a:rPr lang="zh-CN" altLang="en-US" dirty="0"/>
              <a:t>在前面解决了防止指令间“踩踏”的问题后，这里解决的是“控制信号”随着指令而“推进”的问题。</a:t>
            </a:r>
            <a:endParaRPr lang="en-US" altLang="zh-CN" dirty="0"/>
          </a:p>
          <a:p>
            <a:endParaRPr lang="en-US" altLang="zh-CN" dirty="0"/>
          </a:p>
        </p:txBody>
      </p:sp>
    </p:spTree>
    <p:extLst>
      <p:ext uri="{BB962C8B-B14F-4D97-AF65-F5344CB8AC3E}">
        <p14:creationId xmlns:p14="http://schemas.microsoft.com/office/powerpoint/2010/main" val="20638800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与图</a:t>
            </a:r>
            <a:r>
              <a:rPr lang="en-US" altLang="zh-CN" dirty="0"/>
              <a:t>4-12</a:t>
            </a:r>
            <a:r>
              <a:rPr lang="zh-CN" altLang="en-US" dirty="0"/>
              <a:t>同</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81</a:t>
            </a:fld>
            <a:endParaRPr lang="en-AU" altLang="zh-CN"/>
          </a:p>
        </p:txBody>
      </p:sp>
    </p:spTree>
    <p:extLst>
      <p:ext uri="{BB962C8B-B14F-4D97-AF65-F5344CB8AC3E}">
        <p14:creationId xmlns:p14="http://schemas.microsoft.com/office/powerpoint/2010/main" val="622632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20">
              <a:defRPr/>
            </a:pPr>
            <a:r>
              <a:rPr lang="zh-CN" altLang="en-US" dirty="0"/>
              <a:t>与图</a:t>
            </a:r>
            <a:r>
              <a:rPr lang="en-US" altLang="zh-CN" dirty="0"/>
              <a:t>4-16</a:t>
            </a:r>
            <a:r>
              <a:rPr lang="zh-CN" altLang="en-US" dirty="0"/>
              <a:t>同</a:t>
            </a:r>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82</a:t>
            </a:fld>
            <a:endParaRPr lang="en-AU" altLang="zh-CN"/>
          </a:p>
        </p:txBody>
      </p:sp>
    </p:spTree>
    <p:extLst>
      <p:ext uri="{BB962C8B-B14F-4D97-AF65-F5344CB8AC3E}">
        <p14:creationId xmlns:p14="http://schemas.microsoft.com/office/powerpoint/2010/main" val="20091285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RegDst</a:t>
            </a:r>
            <a:r>
              <a:rPr lang="zh-CN" altLang="en-US" dirty="0"/>
              <a:t>从图</a:t>
            </a:r>
            <a:r>
              <a:rPr lang="en-US" altLang="zh-CN" dirty="0"/>
              <a:t>4-21</a:t>
            </a:r>
            <a:r>
              <a:rPr lang="zh-CN" altLang="en-US" dirty="0"/>
              <a:t>的</a:t>
            </a:r>
            <a:r>
              <a:rPr lang="en-US" altLang="zh-CN" dirty="0"/>
              <a:t>ID</a:t>
            </a:r>
            <a:r>
              <a:rPr lang="zh-CN" altLang="en-US" dirty="0"/>
              <a:t>段，转移到图</a:t>
            </a:r>
            <a:r>
              <a:rPr lang="en-US" altLang="zh-CN" dirty="0"/>
              <a:t>4-46</a:t>
            </a:r>
            <a:r>
              <a:rPr lang="zh-CN" altLang="en-US" dirty="0"/>
              <a:t>的</a:t>
            </a:r>
            <a:r>
              <a:rPr lang="en-US" altLang="zh-CN" dirty="0"/>
              <a:t>EX</a:t>
            </a:r>
            <a:r>
              <a:rPr lang="zh-CN" altLang="en-US" dirty="0"/>
              <a:t>段，在往后方会怎么样？？？？后续控制信号会增多（二选一），无谓的浪费</a:t>
            </a:r>
            <a:endParaRPr lang="en-US" altLang="zh-CN" dirty="0"/>
          </a:p>
          <a:p>
            <a:endParaRPr lang="en-US" altLang="zh-CN" dirty="0"/>
          </a:p>
          <a:p>
            <a:endParaRPr lang="en-US" altLang="zh-CN" dirty="0"/>
          </a:p>
          <a:p>
            <a:r>
              <a:rPr lang="zh-CN" altLang="en-US" dirty="0"/>
              <a:t>这里的信号仍与前面一样，只是需要区分出哪个控制信号需要在流水的哪一级“施加”</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83</a:t>
            </a:fld>
            <a:endParaRPr lang="en-AU" altLang="zh-CN"/>
          </a:p>
        </p:txBody>
      </p:sp>
    </p:spTree>
    <p:extLst>
      <p:ext uri="{BB962C8B-B14F-4D97-AF65-F5344CB8AC3E}">
        <p14:creationId xmlns:p14="http://schemas.microsoft.com/office/powerpoint/2010/main" val="1607439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0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09AF8DB-9D53-45E0-9494-49B12B0B650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40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0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CFFCDEC-1275-4AAD-82E4-A379F527A107}" type="slidenum">
              <a:rPr lang="en-AU" altLang="zh-CN" sz="1300">
                <a:latin typeface="Times New Roman" panose="02020603050405020304" pitchFamily="18" charset="0"/>
              </a:rPr>
              <a:pPr algn="r"/>
              <a:t>84</a:t>
            </a:fld>
            <a:endParaRPr lang="en-AU" altLang="zh-CN" sz="1300">
              <a:latin typeface="Times New Roman" panose="02020603050405020304" pitchFamily="18" charset="0"/>
            </a:endParaRPr>
          </a:p>
        </p:txBody>
      </p:sp>
      <p:sp>
        <p:nvSpPr>
          <p:cNvPr id="140294" name="Rectangle 2"/>
          <p:cNvSpPr>
            <a:spLocks noGrp="1" noRot="1" noChangeAspect="1" noChangeArrowheads="1" noTextEdit="1"/>
          </p:cNvSpPr>
          <p:nvPr>
            <p:ph type="sldImg"/>
          </p:nvPr>
        </p:nvSpPr>
        <p:spPr>
          <a:ln/>
        </p:spPr>
      </p:sp>
      <p:sp>
        <p:nvSpPr>
          <p:cNvPr id="140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取指阶段   无控制信号</a:t>
            </a:r>
            <a:endParaRPr lang="en-US" altLang="zh-CN" dirty="0"/>
          </a:p>
          <a:p>
            <a:r>
              <a:rPr lang="zh-CN" altLang="en-US" dirty="0"/>
              <a:t>解码</a:t>
            </a:r>
            <a:r>
              <a:rPr lang="en-US" altLang="zh-CN" dirty="0"/>
              <a:t>/</a:t>
            </a:r>
            <a:r>
              <a:rPr lang="zh-CN" altLang="en-US" dirty="0"/>
              <a:t>读寄存器阶段 也无需控制信号</a:t>
            </a:r>
            <a:endParaRPr lang="en-US" altLang="zh-CN" dirty="0"/>
          </a:p>
          <a:p>
            <a:endParaRPr lang="en-US" altLang="zh-CN" dirty="0"/>
          </a:p>
          <a:p>
            <a:r>
              <a:rPr lang="zh-CN" altLang="en-US" dirty="0"/>
              <a:t>控制信号始于第三级：</a:t>
            </a:r>
            <a:endParaRPr lang="en-US" altLang="zh-CN" dirty="0"/>
          </a:p>
          <a:p>
            <a:r>
              <a:rPr lang="zh-CN" altLang="en-US" dirty="0"/>
              <a:t>运算</a:t>
            </a:r>
            <a:r>
              <a:rPr lang="en-US" altLang="zh-CN" dirty="0"/>
              <a:t>/</a:t>
            </a:r>
            <a:r>
              <a:rPr lang="zh-CN" altLang="en-US" dirty="0"/>
              <a:t>内存地址计算  </a:t>
            </a:r>
            <a:r>
              <a:rPr lang="en-US" altLang="zh-CN" dirty="0" err="1"/>
              <a:t>RegDst</a:t>
            </a:r>
            <a:r>
              <a:rPr lang="en-US" altLang="zh-CN" dirty="0"/>
              <a:t>/</a:t>
            </a:r>
            <a:r>
              <a:rPr lang="en-US" altLang="zh-CN" dirty="0" err="1"/>
              <a:t>ALUop</a:t>
            </a:r>
            <a:r>
              <a:rPr lang="en-US" altLang="zh-CN" dirty="0"/>
              <a:t>/</a:t>
            </a:r>
            <a:r>
              <a:rPr lang="en-US" altLang="zh-CN" dirty="0" err="1"/>
              <a:t>ALUSrc</a:t>
            </a:r>
            <a:endParaRPr lang="en-US" altLang="zh-CN" dirty="0"/>
          </a:p>
          <a:p>
            <a:endParaRPr lang="en-US" altLang="zh-CN" dirty="0"/>
          </a:p>
          <a:p>
            <a:r>
              <a:rPr lang="zh-CN" altLang="en-US" dirty="0"/>
              <a:t>提前生成的信号，需要经过流水线寄存器逐级往下传递</a:t>
            </a:r>
            <a:endParaRPr lang="en-US" altLang="zh-CN" dirty="0"/>
          </a:p>
        </p:txBody>
      </p:sp>
    </p:spTree>
    <p:extLst>
      <p:ext uri="{BB962C8B-B14F-4D97-AF65-F5344CB8AC3E}">
        <p14:creationId xmlns:p14="http://schemas.microsoft.com/office/powerpoint/2010/main" val="33969782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2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5EABD1-3EFC-4D15-A2DD-B9C7905B9879}"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42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2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D6CE089-FFE0-4375-BAA5-1AD99706F7CD}" type="slidenum">
              <a:rPr lang="en-AU" altLang="zh-CN" sz="1300">
                <a:latin typeface="Times New Roman" panose="02020603050405020304" pitchFamily="18" charset="0"/>
              </a:rPr>
              <a:pPr algn="r"/>
              <a:t>85</a:t>
            </a:fld>
            <a:endParaRPr lang="en-AU" altLang="zh-CN" sz="1300">
              <a:latin typeface="Times New Roman" panose="02020603050405020304" pitchFamily="18" charset="0"/>
            </a:endParaRPr>
          </a:p>
        </p:txBody>
      </p:sp>
      <p:sp>
        <p:nvSpPr>
          <p:cNvPr id="142342" name="Rectangle 2"/>
          <p:cNvSpPr>
            <a:spLocks noGrp="1" noRot="1" noChangeAspect="1" noChangeArrowheads="1" noTextEdit="1"/>
          </p:cNvSpPr>
          <p:nvPr>
            <p:ph type="sldImg"/>
          </p:nvPr>
        </p:nvSpPr>
        <p:spPr>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“全景图”，符合早期</a:t>
            </a:r>
            <a:r>
              <a:rPr lang="en-US" altLang="zh-CN" dirty="0"/>
              <a:t>MIPSI</a:t>
            </a:r>
            <a:r>
              <a:rPr lang="zh-CN" altLang="en-US" dirty="0"/>
              <a:t>处理器结构</a:t>
            </a:r>
            <a:endParaRPr lang="en-US" altLang="zh-CN" dirty="0"/>
          </a:p>
          <a:p>
            <a:endParaRPr lang="en-US" altLang="zh-CN" dirty="0"/>
          </a:p>
          <a:p>
            <a:r>
              <a:rPr lang="zh-CN" altLang="en-US" dirty="0"/>
              <a:t>两大部分</a:t>
            </a:r>
            <a:endParaRPr lang="en-US" altLang="zh-CN" dirty="0"/>
          </a:p>
          <a:p>
            <a:r>
              <a:rPr lang="en-US" altLang="zh-CN" dirty="0"/>
              <a:t>1</a:t>
            </a:r>
            <a:r>
              <a:rPr lang="zh-CN" altLang="en-US" dirty="0"/>
              <a:t>）数据流动路径</a:t>
            </a:r>
            <a:endParaRPr lang="en-US" altLang="zh-CN" dirty="0"/>
          </a:p>
          <a:p>
            <a:r>
              <a:rPr lang="en-US" altLang="zh-CN" dirty="0"/>
              <a:t>2</a:t>
            </a:r>
            <a:r>
              <a:rPr lang="zh-CN" altLang="en-US" dirty="0"/>
              <a:t>）控制信号流动路径</a:t>
            </a:r>
            <a:endParaRPr lang="en-US" altLang="zh-CN" dirty="0"/>
          </a:p>
        </p:txBody>
      </p:sp>
    </p:spTree>
    <p:extLst>
      <p:ext uri="{BB962C8B-B14F-4D97-AF65-F5344CB8AC3E}">
        <p14:creationId xmlns:p14="http://schemas.microsoft.com/office/powerpoint/2010/main" val="25620320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D99202A-8B4F-4D81-B2FB-E5F30488B08D}"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B529AA1-A568-40BB-851D-118EBB43BA69}" type="slidenum">
              <a:rPr lang="en-AU" altLang="zh-CN" sz="1300">
                <a:latin typeface="Times New Roman" panose="02020603050405020304" pitchFamily="18" charset="0"/>
              </a:rPr>
              <a:pPr algn="r"/>
              <a:t>86</a:t>
            </a:fld>
            <a:endParaRPr lang="en-AU" altLang="zh-CN" sz="1300">
              <a:latin typeface="Times New Roman" panose="02020603050405020304" pitchFamily="18" charset="0"/>
            </a:endParaRPr>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由于涉及多条指令间的关系，因此需要使用多时钟周期流水线图来分析考察（见下一页</a:t>
            </a:r>
            <a:r>
              <a:rPr lang="en-US" altLang="zh-CN" dirty="0" err="1"/>
              <a:t>ppt</a:t>
            </a:r>
            <a:r>
              <a:rPr lang="zh-CN" altLang="en-US" dirty="0"/>
              <a:t>）</a:t>
            </a:r>
            <a:endParaRPr lang="en-US" altLang="zh-CN" dirty="0"/>
          </a:p>
          <a:p>
            <a:pPr defTabSz="914420">
              <a:defRPr/>
            </a:pPr>
            <a:endParaRPr lang="en-US" altLang="zh-CN" dirty="0"/>
          </a:p>
          <a:p>
            <a:r>
              <a:rPr lang="zh-CN" altLang="en-US" dirty="0"/>
              <a:t>先讨论前推</a:t>
            </a:r>
            <a:r>
              <a:rPr lang="en-US" altLang="zh-CN" dirty="0"/>
              <a:t>/</a:t>
            </a:r>
            <a:r>
              <a:rPr lang="zh-CN" altLang="en-US" dirty="0"/>
              <a:t>旁路技术，然后前推解决不了的在用阻塞技术</a:t>
            </a:r>
            <a:endParaRPr lang="en-US" altLang="zh-CN" dirty="0"/>
          </a:p>
          <a:p>
            <a:endParaRPr lang="en-US" altLang="zh-CN" dirty="0"/>
          </a:p>
          <a:p>
            <a:r>
              <a:rPr lang="zh-CN" altLang="en-US" dirty="0"/>
              <a:t>如果</a:t>
            </a:r>
            <a:r>
              <a:rPr lang="en-US" altLang="zh-CN" dirty="0"/>
              <a:t>sub</a:t>
            </a:r>
            <a:r>
              <a:rPr lang="zh-CN" altLang="en-US" dirty="0"/>
              <a:t>指令之前</a:t>
            </a:r>
            <a:r>
              <a:rPr lang="en-US" altLang="zh-CN" dirty="0"/>
              <a:t>$2</a:t>
            </a:r>
            <a:r>
              <a:rPr lang="zh-CN" altLang="en-US" dirty="0"/>
              <a:t>为</a:t>
            </a:r>
            <a:r>
              <a:rPr lang="en-US" altLang="zh-CN" dirty="0"/>
              <a:t>10</a:t>
            </a:r>
            <a:r>
              <a:rPr lang="zh-CN" altLang="en-US" dirty="0"/>
              <a:t>，执行之后为</a:t>
            </a:r>
            <a:r>
              <a:rPr lang="en-US" altLang="zh-CN" dirty="0"/>
              <a:t>-20</a:t>
            </a:r>
            <a:r>
              <a:rPr lang="zh-CN" altLang="en-US" dirty="0"/>
              <a:t>，则后面四条指令应改使用</a:t>
            </a:r>
            <a:r>
              <a:rPr lang="en-US" altLang="zh-CN" dirty="0"/>
              <a:t>-20</a:t>
            </a:r>
            <a:r>
              <a:rPr lang="zh-CN" altLang="en-US" dirty="0"/>
              <a:t>，若不应该使用它的旧值</a:t>
            </a:r>
            <a:r>
              <a:rPr lang="en-US" altLang="zh-CN" dirty="0"/>
              <a:t>10</a:t>
            </a:r>
          </a:p>
        </p:txBody>
      </p:sp>
    </p:spTree>
    <p:extLst>
      <p:ext uri="{BB962C8B-B14F-4D97-AF65-F5344CB8AC3E}">
        <p14:creationId xmlns:p14="http://schemas.microsoft.com/office/powerpoint/2010/main" val="4243597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6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B976311-8415-4C83-A693-7B4E43B497AF}"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46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6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4C0FC14-DA73-46B0-A41B-64B225BE0145}" type="slidenum">
              <a:rPr lang="en-AU" altLang="zh-CN" sz="1300">
                <a:latin typeface="Times New Roman" panose="02020603050405020304" pitchFamily="18" charset="0"/>
              </a:rPr>
              <a:pPr algn="r"/>
              <a:t>87</a:t>
            </a:fld>
            <a:endParaRPr lang="en-AU" altLang="zh-CN" sz="1300">
              <a:latin typeface="Times New Roman" panose="02020603050405020304" pitchFamily="18" charset="0"/>
            </a:endParaRPr>
          </a:p>
        </p:txBody>
      </p:sp>
      <p:sp>
        <p:nvSpPr>
          <p:cNvPr id="146438" name="Rectangle 2"/>
          <p:cNvSpPr>
            <a:spLocks noGrp="1" noRot="1" noChangeAspect="1" noChangeArrowheads="1" noTextEdit="1"/>
          </p:cNvSpPr>
          <p:nvPr>
            <p:ph type="sldImg"/>
          </p:nvPr>
        </p:nvSpPr>
        <p:spPr>
          <a:ln/>
        </p:spPr>
      </p:sp>
      <p:sp>
        <p:nvSpPr>
          <p:cNvPr id="146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前一页的数据相关</a:t>
            </a:r>
            <a:r>
              <a:rPr lang="en-US" altLang="zh-CN" dirty="0"/>
              <a:t>$2</a:t>
            </a:r>
            <a:r>
              <a:rPr lang="zh-CN" altLang="en-US" dirty="0"/>
              <a:t>在这页</a:t>
            </a:r>
            <a:r>
              <a:rPr lang="en-US" altLang="zh-CN" dirty="0" err="1"/>
              <a:t>ppt</a:t>
            </a:r>
            <a:r>
              <a:rPr lang="zh-CN" altLang="en-US" dirty="0"/>
              <a:t>中以多时钟周期的时空图展示出来</a:t>
            </a:r>
            <a:endParaRPr lang="en-US" altLang="zh-CN" dirty="0"/>
          </a:p>
          <a:p>
            <a:endParaRPr lang="en-US" altLang="zh-CN" dirty="0"/>
          </a:p>
          <a:p>
            <a:r>
              <a:rPr lang="zh-CN" altLang="en-US" dirty="0"/>
              <a:t>数据相关</a:t>
            </a:r>
            <a:r>
              <a:rPr lang="en-US" altLang="zh-CN" dirty="0"/>
              <a:t>/</a:t>
            </a:r>
            <a:r>
              <a:rPr lang="zh-CN" altLang="en-US" dirty="0"/>
              <a:t>数据依赖  不一定产生数据冒险</a:t>
            </a:r>
            <a:r>
              <a:rPr lang="en-US" altLang="zh-CN" dirty="0"/>
              <a:t>——</a:t>
            </a:r>
            <a:r>
              <a:rPr lang="zh-CN" altLang="en-US" dirty="0"/>
              <a:t>只要依赖关系与时间轴方向相反，违反了因果关系才产生冒险</a:t>
            </a:r>
            <a:endParaRPr lang="en-US" altLang="zh-CN" dirty="0"/>
          </a:p>
          <a:p>
            <a:endParaRPr lang="en-US" altLang="zh-CN" dirty="0"/>
          </a:p>
          <a:p>
            <a:r>
              <a:rPr lang="zh-CN" altLang="en-US" dirty="0"/>
              <a:t>这几个数据相关问题情况不同：</a:t>
            </a:r>
            <a:endParaRPr lang="en-US" altLang="zh-CN" dirty="0"/>
          </a:p>
          <a:p>
            <a:r>
              <a:rPr lang="en-US" altLang="zh-CN" dirty="0"/>
              <a:t>1</a:t>
            </a:r>
            <a:r>
              <a:rPr lang="zh-CN" altLang="en-US" dirty="0"/>
              <a:t>）第一条指令</a:t>
            </a:r>
            <a:endParaRPr lang="en-US" altLang="zh-CN" dirty="0"/>
          </a:p>
          <a:p>
            <a:r>
              <a:rPr lang="en-US" altLang="zh-CN" dirty="0"/>
              <a:t>2</a:t>
            </a:r>
            <a:r>
              <a:rPr lang="zh-CN" altLang="en-US" dirty="0"/>
              <a:t>）在</a:t>
            </a:r>
            <a:r>
              <a:rPr lang="en-US" altLang="zh-CN" dirty="0"/>
              <a:t>CC3</a:t>
            </a:r>
            <a:r>
              <a:rPr lang="zh-CN" altLang="en-US" dirty="0"/>
              <a:t>读</a:t>
            </a:r>
            <a:r>
              <a:rPr lang="en-US" altLang="zh-CN" dirty="0"/>
              <a:t>$2</a:t>
            </a:r>
            <a:r>
              <a:rPr lang="zh-CN" altLang="en-US" dirty="0"/>
              <a:t>寄存器，而</a:t>
            </a:r>
            <a:r>
              <a:rPr lang="en-US" altLang="zh-CN" dirty="0"/>
              <a:t>$2</a:t>
            </a:r>
            <a:r>
              <a:rPr lang="zh-CN" altLang="en-US" dirty="0"/>
              <a:t>需要在第一条指令在</a:t>
            </a:r>
            <a:r>
              <a:rPr lang="en-US" altLang="zh-CN" dirty="0"/>
              <a:t>CC5</a:t>
            </a:r>
            <a:r>
              <a:rPr lang="zh-CN" altLang="en-US" dirty="0"/>
              <a:t>写入</a:t>
            </a:r>
            <a:endParaRPr lang="en-US" altLang="zh-CN" dirty="0"/>
          </a:p>
          <a:p>
            <a:pPr defTabSz="914420">
              <a:defRPr/>
            </a:pPr>
            <a:r>
              <a:rPr lang="en-US" altLang="zh-CN" dirty="0"/>
              <a:t>3</a:t>
            </a:r>
            <a:r>
              <a:rPr lang="zh-CN" altLang="en-US" dirty="0"/>
              <a:t>）在</a:t>
            </a:r>
            <a:r>
              <a:rPr lang="en-US" altLang="zh-CN" dirty="0"/>
              <a:t>CC4</a:t>
            </a:r>
            <a:r>
              <a:rPr lang="zh-CN" altLang="en-US" dirty="0"/>
              <a:t>读</a:t>
            </a:r>
            <a:r>
              <a:rPr lang="en-US" altLang="zh-CN" dirty="0"/>
              <a:t>$2</a:t>
            </a:r>
            <a:r>
              <a:rPr lang="zh-CN" altLang="en-US" dirty="0"/>
              <a:t>寄存器，而</a:t>
            </a:r>
            <a:r>
              <a:rPr lang="en-US" altLang="zh-CN" dirty="0"/>
              <a:t>$2</a:t>
            </a:r>
            <a:r>
              <a:rPr lang="zh-CN" altLang="en-US" dirty="0"/>
              <a:t>需要在第一条指令在</a:t>
            </a:r>
            <a:r>
              <a:rPr lang="en-US" altLang="zh-CN" dirty="0"/>
              <a:t>CC5</a:t>
            </a:r>
            <a:r>
              <a:rPr lang="zh-CN" altLang="en-US" dirty="0"/>
              <a:t>写入</a:t>
            </a:r>
            <a:endParaRPr lang="en-US" altLang="zh-CN" dirty="0"/>
          </a:p>
          <a:p>
            <a:r>
              <a:rPr lang="en-US" altLang="zh-CN" dirty="0"/>
              <a:t>4</a:t>
            </a:r>
            <a:r>
              <a:rPr lang="zh-CN" altLang="en-US" dirty="0"/>
              <a:t>）通过寄存器先写后读，也没有产生冒险</a:t>
            </a:r>
            <a:endParaRPr lang="en-US" altLang="zh-CN" dirty="0"/>
          </a:p>
          <a:p>
            <a:r>
              <a:rPr lang="en-US" altLang="zh-CN" dirty="0"/>
              <a:t>5</a:t>
            </a:r>
            <a:r>
              <a:rPr lang="zh-CN" altLang="en-US" dirty="0"/>
              <a:t>）这个通过寄存器堆写完之后，再下一个周期肯定可以正常读到</a:t>
            </a:r>
            <a:r>
              <a:rPr lang="en-US" altLang="zh-CN" dirty="0"/>
              <a:t>-20</a:t>
            </a:r>
          </a:p>
          <a:p>
            <a:endParaRPr lang="en-US" altLang="zh-CN" dirty="0"/>
          </a:p>
          <a:p>
            <a:r>
              <a:rPr lang="zh-CN" altLang="en-US" dirty="0"/>
              <a:t>由于数据产生和使用的实际时刻并未违反因果关系，因此可以通过直接通路将数据供给给使用方即可解决问题</a:t>
            </a:r>
            <a:r>
              <a:rPr lang="en-US" altLang="zh-CN" dirty="0"/>
              <a:t>——</a:t>
            </a:r>
            <a:r>
              <a:rPr lang="zh-CN" altLang="en-US" dirty="0"/>
              <a:t>所谓前推</a:t>
            </a:r>
            <a:r>
              <a:rPr lang="en-US" altLang="zh-CN" dirty="0"/>
              <a:t>/</a:t>
            </a:r>
            <a:r>
              <a:rPr lang="zh-CN" altLang="en-US" dirty="0"/>
              <a:t>旁路技术</a:t>
            </a:r>
            <a:endParaRPr lang="en-US" altLang="zh-CN" dirty="0"/>
          </a:p>
          <a:p>
            <a:endParaRPr lang="en-US" altLang="zh-CN" dirty="0"/>
          </a:p>
          <a:p>
            <a:r>
              <a:rPr lang="zh-CN" altLang="en-US" dirty="0"/>
              <a:t>注意</a:t>
            </a:r>
            <a:r>
              <a:rPr lang="en-US" altLang="zh-CN" dirty="0"/>
              <a:t>:</a:t>
            </a:r>
            <a:r>
              <a:rPr lang="zh-CN" altLang="en-US" dirty="0"/>
              <a:t>这里的红色箭头实际上并不是一个时钟周期内的，因此硬件实现上不可能跨越时空。只能是同一周期内（例如</a:t>
            </a:r>
            <a:r>
              <a:rPr lang="en-US" altLang="zh-CN" dirty="0"/>
              <a:t>CC4</a:t>
            </a:r>
            <a:r>
              <a:rPr lang="zh-CN" altLang="en-US" dirty="0"/>
              <a:t>或</a:t>
            </a:r>
            <a:r>
              <a:rPr lang="en-US" altLang="zh-CN" dirty="0"/>
              <a:t>CC5</a:t>
            </a:r>
            <a:r>
              <a:rPr lang="zh-CN" altLang="en-US" dirty="0"/>
              <a:t>）进行的某种操作。即课本图</a:t>
            </a:r>
            <a:r>
              <a:rPr lang="en-US" altLang="zh-CN" dirty="0"/>
              <a:t>4-53</a:t>
            </a:r>
            <a:r>
              <a:rPr lang="zh-CN" altLang="en-US" dirty="0"/>
              <a:t>所示的“直接通路”</a:t>
            </a:r>
            <a:endParaRPr lang="en-US" altLang="zh-CN" dirty="0"/>
          </a:p>
          <a:p>
            <a:endParaRPr lang="en-US" altLang="zh-CN" dirty="0"/>
          </a:p>
        </p:txBody>
      </p:sp>
    </p:spTree>
    <p:extLst>
      <p:ext uri="{BB962C8B-B14F-4D97-AF65-F5344CB8AC3E}">
        <p14:creationId xmlns:p14="http://schemas.microsoft.com/office/powerpoint/2010/main" val="22055997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8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F50880D-C416-4B90-A364-2BE75636C60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484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84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16BB52E-ABAF-4ADE-98B0-E66B80D5EA15}" type="slidenum">
              <a:rPr lang="en-AU" altLang="zh-CN" sz="1300">
                <a:latin typeface="Times New Roman" panose="02020603050405020304" pitchFamily="18" charset="0"/>
              </a:rPr>
              <a:pPr algn="r"/>
              <a:t>88</a:t>
            </a:fld>
            <a:endParaRPr lang="en-AU" altLang="zh-CN" sz="1300">
              <a:latin typeface="Times New Roman" panose="02020603050405020304" pitchFamily="18" charset="0"/>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判定条件实际上就是“先写后读”，</a:t>
            </a:r>
            <a:endParaRPr lang="en-US" altLang="zh-CN" dirty="0"/>
          </a:p>
          <a:p>
            <a:r>
              <a:rPr lang="zh-CN" altLang="en-US" dirty="0"/>
              <a:t>在</a:t>
            </a:r>
            <a:r>
              <a:rPr lang="en-US" altLang="zh-CN" dirty="0"/>
              <a:t>” </a:t>
            </a:r>
            <a:r>
              <a:rPr lang="zh-CN" altLang="en-US" dirty="0"/>
              <a:t>多时钟周期流水线“中进行</a:t>
            </a:r>
            <a:r>
              <a:rPr lang="en-US" altLang="zh-CN" dirty="0"/>
              <a:t>——</a:t>
            </a:r>
            <a:r>
              <a:rPr lang="zh-CN" altLang="en-US" dirty="0"/>
              <a:t>以某一个</a:t>
            </a:r>
            <a:r>
              <a:rPr lang="en-US" altLang="zh-CN" dirty="0"/>
              <a:t>CC</a:t>
            </a:r>
            <a:r>
              <a:rPr lang="zh-CN" altLang="en-US" dirty="0"/>
              <a:t>周期为观测点</a:t>
            </a:r>
            <a:endParaRPr lang="en-US" altLang="zh-CN" dirty="0"/>
          </a:p>
          <a:p>
            <a:endParaRPr lang="en-US" altLang="zh-CN" dirty="0"/>
          </a:p>
          <a:p>
            <a:r>
              <a:rPr lang="zh-CN" altLang="en-US" dirty="0"/>
              <a:t>不过</a:t>
            </a:r>
            <a:endParaRPr lang="en-US" altLang="zh-CN" dirty="0"/>
          </a:p>
          <a:p>
            <a:r>
              <a:rPr lang="en-US" altLang="zh-CN" dirty="0"/>
              <a:t>1</a:t>
            </a:r>
            <a:r>
              <a:rPr lang="zh-CN" altLang="en-US" dirty="0"/>
              <a:t>）此处所谓的写操作都不是以寄存器堆为对象的直接操作，</a:t>
            </a:r>
            <a:endParaRPr lang="en-US" altLang="zh-CN" dirty="0"/>
          </a:p>
          <a:p>
            <a:r>
              <a:rPr lang="zh-CN" altLang="en-US" dirty="0"/>
              <a:t>而是各级流水线寄存器中保存的“寄存器号”（准备进行写操作的意图）</a:t>
            </a:r>
            <a:endParaRPr lang="en-US" altLang="zh-CN" dirty="0"/>
          </a:p>
          <a:p>
            <a:r>
              <a:rPr lang="en-US" altLang="zh-CN" dirty="0"/>
              <a:t>2</a:t>
            </a:r>
            <a:r>
              <a:rPr lang="zh-CN" altLang="en-US" dirty="0"/>
              <a:t>）读操作也不是以寄存器堆为对象的直接操作，而是读完之后送入</a:t>
            </a:r>
            <a:r>
              <a:rPr lang="en-US" altLang="zh-CN" dirty="0"/>
              <a:t>ALU</a:t>
            </a:r>
            <a:r>
              <a:rPr lang="zh-CN" altLang="en-US" dirty="0"/>
              <a:t>（或其他使用端）真正使用的地方</a:t>
            </a:r>
            <a:endParaRPr lang="en-US" altLang="zh-CN" dirty="0"/>
          </a:p>
          <a:p>
            <a:endParaRPr lang="en-US" altLang="zh-CN" dirty="0"/>
          </a:p>
          <a:p>
            <a:r>
              <a:rPr lang="en-US" altLang="zh-CN" dirty="0"/>
              <a:t>Rd</a:t>
            </a:r>
            <a:r>
              <a:rPr lang="zh-CN" altLang="en-US" dirty="0"/>
              <a:t>号会被逐级传递的</a:t>
            </a:r>
            <a:endParaRPr lang="en-US" altLang="zh-CN" dirty="0"/>
          </a:p>
          <a:p>
            <a:endParaRPr lang="en-US" altLang="zh-CN" dirty="0"/>
          </a:p>
          <a:p>
            <a:r>
              <a:rPr lang="en-US" altLang="zh-CN" dirty="0"/>
              <a:t>1</a:t>
            </a:r>
            <a:r>
              <a:rPr lang="zh-CN" altLang="en-US" dirty="0"/>
              <a:t>）</a:t>
            </a:r>
            <a:endParaRPr lang="en-US" altLang="zh-CN" dirty="0"/>
          </a:p>
        </p:txBody>
      </p:sp>
    </p:spTree>
    <p:extLst>
      <p:ext uri="{BB962C8B-B14F-4D97-AF65-F5344CB8AC3E}">
        <p14:creationId xmlns:p14="http://schemas.microsoft.com/office/powerpoint/2010/main" val="10829246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err="1"/>
              <a:t>RegWrite</a:t>
            </a:r>
            <a:r>
              <a:rPr lang="zh-CN" altLang="en-US" dirty="0"/>
              <a:t>时都有效来判定是否有写</a:t>
            </a:r>
            <a:r>
              <a:rPr lang="en-US" altLang="zh-CN" dirty="0"/>
              <a:t>Rd</a:t>
            </a:r>
            <a:r>
              <a:rPr lang="zh-CN" altLang="en-US" dirty="0"/>
              <a:t>操作。</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89</a:t>
            </a:fld>
            <a:endParaRPr lang="en-AU" altLang="zh-CN"/>
          </a:p>
        </p:txBody>
      </p:sp>
    </p:spTree>
    <p:extLst>
      <p:ext uri="{BB962C8B-B14F-4D97-AF65-F5344CB8AC3E}">
        <p14:creationId xmlns:p14="http://schemas.microsoft.com/office/powerpoint/2010/main" val="107497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3D879E-6119-4EF1-9E4B-4C9185DD06E7}"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7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BD0EA0C-7E74-4855-A0D8-1DF6DC14450C}" type="slidenum">
              <a:rPr lang="en-AU" altLang="zh-CN" sz="1300">
                <a:latin typeface="Times New Roman" panose="02020603050405020304" pitchFamily="18" charset="0"/>
              </a:rPr>
              <a:pPr algn="r"/>
              <a:t>9</a:t>
            </a:fld>
            <a:endParaRPr lang="en-AU" altLang="zh-CN" sz="1300">
              <a:latin typeface="Times New Roman" panose="02020603050405020304" pitchFamily="18" charset="0"/>
            </a:endParaRPr>
          </a:p>
        </p:txBody>
      </p:sp>
      <p:sp>
        <p:nvSpPr>
          <p:cNvPr id="17414" name="Rectangle 2"/>
          <p:cNvSpPr>
            <a:spLocks noGrp="1" noRot="1" noChangeAspect="1" noChangeArrowheads="1" noTextEdit="1"/>
          </p:cNvSpPr>
          <p:nvPr>
            <p:ph type="sldImg"/>
          </p:nvPr>
        </p:nvSpPr>
        <p:spPr>
          <a:ln/>
        </p:spPr>
      </p:sp>
      <p:sp>
        <p:nvSpPr>
          <p:cNvPr id="17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该图给出了主要功能部件及其互连关系，能表示绝大多数数据在处理其中流动处理的方式，但没有说明：</a:t>
            </a:r>
            <a:endParaRPr lang="en-US" altLang="zh-CN" dirty="0"/>
          </a:p>
          <a:p>
            <a:r>
              <a:rPr lang="en-US" altLang="zh-CN" dirty="0"/>
              <a:t>1</a:t>
            </a:r>
            <a:r>
              <a:rPr lang="zh-CN" altLang="en-US" dirty="0"/>
              <a:t>）复选器</a:t>
            </a:r>
            <a:r>
              <a:rPr lang="en-US" altLang="zh-CN" dirty="0"/>
              <a:t>——PC</a:t>
            </a:r>
            <a:r>
              <a:rPr lang="zh-CN" altLang="en-US" dirty="0"/>
              <a:t>的输入端、寄存器文件的输入端</a:t>
            </a:r>
            <a:endParaRPr lang="en-US" altLang="zh-CN" dirty="0"/>
          </a:p>
          <a:p>
            <a:r>
              <a:rPr lang="en-US" altLang="zh-CN" dirty="0"/>
              <a:t>2</a:t>
            </a:r>
            <a:r>
              <a:rPr lang="zh-CN" altLang="en-US" dirty="0"/>
              <a:t>）未区分不同指令的执行流程</a:t>
            </a:r>
            <a:r>
              <a:rPr lang="en-US" altLang="zh-CN" dirty="0"/>
              <a:t>——</a:t>
            </a:r>
            <a:r>
              <a:rPr lang="zh-CN" altLang="en-US" dirty="0"/>
              <a:t>将来控制单元电路中加以说明</a:t>
            </a:r>
            <a:endParaRPr lang="en-US" altLang="zh-CN" dirty="0"/>
          </a:p>
          <a:p>
            <a:endParaRPr lang="en-US" altLang="zh-CN" dirty="0"/>
          </a:p>
        </p:txBody>
      </p:sp>
    </p:spTree>
    <p:extLst>
      <p:ext uri="{BB962C8B-B14F-4D97-AF65-F5344CB8AC3E}">
        <p14:creationId xmlns:p14="http://schemas.microsoft.com/office/powerpoint/2010/main" val="1310355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判定是依据流水线寄存器（保存的读写寄存器号）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90</a:t>
            </a:fld>
            <a:endParaRPr lang="en-AU" altLang="zh-CN"/>
          </a:p>
        </p:txBody>
      </p:sp>
    </p:spTree>
    <p:extLst>
      <p:ext uri="{BB962C8B-B14F-4D97-AF65-F5344CB8AC3E}">
        <p14:creationId xmlns:p14="http://schemas.microsoft.com/office/powerpoint/2010/main" val="15464104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E7DF6D3-0C0B-4839-BAD7-FC4C8859A780}"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CC171F5-F6DE-42BC-A5FD-27C89CA269B8}" type="slidenum">
              <a:rPr lang="en-AU" altLang="zh-CN" sz="1300">
                <a:latin typeface="Times New Roman" panose="02020603050405020304" pitchFamily="18" charset="0"/>
              </a:rPr>
              <a:pPr algn="r"/>
              <a:t>91</a:t>
            </a:fld>
            <a:endParaRPr lang="en-AU" altLang="zh-CN" sz="1300">
              <a:latin typeface="Times New Roman" panose="02020603050405020304" pitchFamily="18"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）数据往流水线更早期的级传递通路</a:t>
            </a:r>
            <a:endParaRPr lang="en-US" altLang="zh-CN" dirty="0"/>
          </a:p>
          <a:p>
            <a:r>
              <a:rPr lang="en-US" altLang="zh-CN" dirty="0"/>
              <a:t>2</a:t>
            </a:r>
            <a:r>
              <a:rPr lang="zh-CN" altLang="en-US" dirty="0"/>
              <a:t>）</a:t>
            </a:r>
            <a:r>
              <a:rPr lang="en-US" altLang="zh-CN" dirty="0"/>
              <a:t>ALU</a:t>
            </a:r>
            <a:r>
              <a:rPr lang="zh-CN" altLang="en-US" dirty="0"/>
              <a:t>接收不同来源的数据，需要</a:t>
            </a:r>
            <a:r>
              <a:rPr lang="en-US" altLang="zh-CN" dirty="0"/>
              <a:t>MUX</a:t>
            </a:r>
          </a:p>
          <a:p>
            <a:r>
              <a:rPr lang="en-US" altLang="zh-CN" dirty="0"/>
              <a:t>3</a:t>
            </a:r>
            <a:r>
              <a:rPr lang="zh-CN" altLang="en-US" dirty="0"/>
              <a:t>）</a:t>
            </a:r>
            <a:r>
              <a:rPr lang="en-US" altLang="zh-CN" dirty="0"/>
              <a:t>MUX</a:t>
            </a:r>
            <a:r>
              <a:rPr lang="zh-CN" altLang="en-US" dirty="0"/>
              <a:t>需要控制信号</a:t>
            </a:r>
            <a:r>
              <a:rPr lang="en-US" altLang="zh-CN" dirty="0"/>
              <a:t>——</a:t>
            </a:r>
            <a:r>
              <a:rPr lang="zh-CN" altLang="en-US" dirty="0"/>
              <a:t>旁路控制电路根据</a:t>
            </a:r>
            <a:r>
              <a:rPr lang="en-US" altLang="zh-CN" dirty="0"/>
              <a:t>ID</a:t>
            </a:r>
            <a:r>
              <a:rPr lang="zh-CN" altLang="en-US" dirty="0"/>
              <a:t>获得</a:t>
            </a:r>
            <a:r>
              <a:rPr lang="en-US" altLang="zh-CN" dirty="0" err="1"/>
              <a:t>Rs</a:t>
            </a:r>
            <a:r>
              <a:rPr lang="en-US" altLang="zh-CN" dirty="0"/>
              <a:t>/</a:t>
            </a:r>
            <a:r>
              <a:rPr lang="en-US" altLang="zh-CN" dirty="0" err="1"/>
              <a:t>Rt</a:t>
            </a:r>
            <a:r>
              <a:rPr lang="en-US" altLang="zh-CN" dirty="0"/>
              <a:t>/Rd</a:t>
            </a:r>
            <a:r>
              <a:rPr lang="zh-CN" altLang="en-US" dirty="0"/>
              <a:t>三个寄存器号</a:t>
            </a:r>
            <a:endParaRPr lang="en-US" altLang="zh-CN" dirty="0"/>
          </a:p>
          <a:p>
            <a:endParaRPr lang="en-US" altLang="zh-CN" dirty="0"/>
          </a:p>
          <a:p>
            <a:r>
              <a:rPr lang="zh-CN" altLang="en-US" dirty="0"/>
              <a:t>因此可能出现：</a:t>
            </a:r>
            <a:endParaRPr lang="en-US" altLang="zh-CN" dirty="0"/>
          </a:p>
          <a:p>
            <a:r>
              <a:rPr lang="en-US" altLang="zh-CN" dirty="0"/>
              <a:t>ID/EX</a:t>
            </a:r>
            <a:r>
              <a:rPr lang="zh-CN" altLang="en-US" dirty="0"/>
              <a:t>已经从寄存器堆读入了某个寄存器的旧值，</a:t>
            </a:r>
            <a:endParaRPr lang="en-US" altLang="zh-CN" dirty="0"/>
          </a:p>
          <a:p>
            <a:r>
              <a:rPr lang="zh-CN" altLang="en-US" dirty="0"/>
              <a:t>而直接通路电路送来一个该寄存器的新值，</a:t>
            </a:r>
            <a:endParaRPr lang="en-US" altLang="zh-CN" dirty="0"/>
          </a:p>
          <a:p>
            <a:r>
              <a:rPr lang="zh-CN" altLang="en-US" dirty="0"/>
              <a:t>最终通过夺路器，选择该寄存器的信值送入</a:t>
            </a:r>
            <a:r>
              <a:rPr lang="en-US" altLang="zh-CN" dirty="0"/>
              <a:t>ALU</a:t>
            </a:r>
            <a:r>
              <a:rPr lang="zh-CN" altLang="en-US" dirty="0"/>
              <a:t>进行计算</a:t>
            </a:r>
            <a:endParaRPr lang="en-US" altLang="zh-CN" dirty="0"/>
          </a:p>
        </p:txBody>
      </p:sp>
    </p:spTree>
    <p:extLst>
      <p:ext uri="{BB962C8B-B14F-4D97-AF65-F5344CB8AC3E}">
        <p14:creationId xmlns:p14="http://schemas.microsoft.com/office/powerpoint/2010/main" val="65281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92</a:t>
            </a:fld>
            <a:endParaRPr lang="en-AU" altLang="zh-CN"/>
          </a:p>
        </p:txBody>
      </p:sp>
    </p:spTree>
    <p:extLst>
      <p:ext uri="{BB962C8B-B14F-4D97-AF65-F5344CB8AC3E}">
        <p14:creationId xmlns:p14="http://schemas.microsoft.com/office/powerpoint/2010/main" val="2347156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0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1F1D782-7743-4602-B97F-9252B7DFAAE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0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0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09FAB2-857D-4ADD-BF02-32E3C9ECAB7D}" type="slidenum">
              <a:rPr lang="en-AU" altLang="zh-CN" sz="1300">
                <a:latin typeface="Times New Roman" panose="02020603050405020304" pitchFamily="18" charset="0"/>
              </a:rPr>
              <a:pPr algn="r"/>
              <a:t>93</a:t>
            </a:fld>
            <a:endParaRPr lang="en-AU" altLang="zh-CN" sz="1300">
              <a:latin typeface="Times New Roman" panose="02020603050405020304" pitchFamily="18" charset="0"/>
            </a:endParaRPr>
          </a:p>
        </p:txBody>
      </p:sp>
      <p:sp>
        <p:nvSpPr>
          <p:cNvPr id="150534" name="Rectangle 2"/>
          <p:cNvSpPr>
            <a:spLocks noGrp="1" noRot="1" noChangeAspect="1" noChangeArrowheads="1" noTextEdit="1"/>
          </p:cNvSpPr>
          <p:nvPr>
            <p:ph type="sldImg"/>
          </p:nvPr>
        </p:nvSpPr>
        <p:spPr>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9275089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022A83B-6758-459A-9B87-066CCF90C858}"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2204F2-CB14-435E-A799-48ED3BAFDDED}" type="slidenum">
              <a:rPr lang="en-AU" altLang="zh-CN" sz="1300">
                <a:latin typeface="Times New Roman" panose="02020603050405020304" pitchFamily="18" charset="0"/>
              </a:rPr>
              <a:pPr algn="r"/>
              <a:t>94</a:t>
            </a:fld>
            <a:endParaRPr lang="en-AU" altLang="zh-CN" sz="1300">
              <a:latin typeface="Times New Roman" panose="02020603050405020304" pitchFamily="18"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前推冒险  命名规则：</a:t>
            </a:r>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1488416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40F2D0-3263-4D99-9B9A-0091ED69DDE3}"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B0F2E9A-ADA9-443D-978D-D7A7051BC2A2}" type="slidenum">
              <a:rPr lang="en-AU" altLang="zh-CN" sz="1300">
                <a:latin typeface="Times New Roman" panose="02020603050405020304" pitchFamily="18" charset="0"/>
              </a:rPr>
              <a:pPr algn="r"/>
              <a:t>95</a:t>
            </a:fld>
            <a:endParaRPr lang="en-AU" altLang="zh-CN" sz="1300">
              <a:latin typeface="Times New Roman" panose="02020603050405020304"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7501226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18F441B-BFBF-4D20-9EC4-C368EA03E926}"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F76364-2462-4BE5-8F65-8F35E1009F27}" type="slidenum">
              <a:rPr lang="en-AU" altLang="zh-CN" sz="1300">
                <a:latin typeface="Times New Roman" panose="02020603050405020304" pitchFamily="18" charset="0"/>
              </a:rPr>
              <a:pPr algn="r"/>
              <a:t>96</a:t>
            </a:fld>
            <a:endParaRPr lang="en-AU" altLang="zh-CN" sz="1300">
              <a:latin typeface="Times New Roman" panose="02020603050405020304"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3809571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0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28AE6D6-2044-4EE2-92AA-DEBC425AE654}" type="datetime3">
              <a:rPr lang="en-AU" altLang="zh-CN" sz="1300">
                <a:latin typeface="Times New Roman" panose="02020603050405020304" pitchFamily="18" charset="0"/>
              </a:rPr>
              <a:pPr algn="r"/>
              <a:t>20 October, 2020</a:t>
            </a:fld>
            <a:endParaRPr lang="en-AU" altLang="zh-CN" sz="1300">
              <a:latin typeface="Times New Roman" panose="02020603050405020304" pitchFamily="18" charset="0"/>
            </a:endParaRPr>
          </a:p>
        </p:txBody>
      </p:sp>
      <p:sp>
        <p:nvSpPr>
          <p:cNvPr id="160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0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3A0E596-468D-444A-AA87-BC7FADDB9081}" type="slidenum">
              <a:rPr lang="en-AU" altLang="zh-CN" sz="1300">
                <a:latin typeface="Times New Roman" panose="02020603050405020304" pitchFamily="18" charset="0"/>
              </a:rPr>
              <a:pPr algn="r"/>
              <a:t>97</a:t>
            </a:fld>
            <a:endParaRPr lang="en-AU" altLang="zh-CN" sz="1300">
              <a:latin typeface="Times New Roman" panose="02020603050405020304" pitchFamily="18" charset="0"/>
            </a:endParaRPr>
          </a:p>
        </p:txBody>
      </p:sp>
      <p:sp>
        <p:nvSpPr>
          <p:cNvPr id="160774" name="Rectangle 2"/>
          <p:cNvSpPr>
            <a:spLocks noGrp="1" noRot="1" noChangeAspect="1" noChangeArrowheads="1" noTextEdit="1"/>
          </p:cNvSpPr>
          <p:nvPr>
            <p:ph type="sldImg"/>
          </p:nvPr>
        </p:nvSpPr>
        <p:spPr>
          <a:ln/>
        </p:spPr>
      </p:sp>
      <p:sp>
        <p:nvSpPr>
          <p:cNvPr id="160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rs</a:t>
            </a:r>
            <a:r>
              <a:rPr lang="en-US" altLang="zh-CN" dirty="0"/>
              <a:t>/</a:t>
            </a:r>
            <a:r>
              <a:rPr lang="en-US" altLang="zh-CN" dirty="0" err="1"/>
              <a:t>rt</a:t>
            </a:r>
            <a:r>
              <a:rPr lang="en-US" altLang="zh-CN" dirty="0"/>
              <a:t>/</a:t>
            </a:r>
            <a:r>
              <a:rPr lang="en-US" altLang="zh-CN" dirty="0" err="1"/>
              <a:t>rd</a:t>
            </a:r>
            <a:r>
              <a:rPr lang="zh-CN" altLang="en-US" dirty="0"/>
              <a:t>信号流水线寄存器中表示为类似</a:t>
            </a:r>
            <a:r>
              <a:rPr lang="en-US" altLang="zh-CN" dirty="0"/>
              <a:t>IF/</a:t>
            </a:r>
            <a:r>
              <a:rPr lang="en-US" altLang="zh-CN" dirty="0" err="1"/>
              <a:t>ID.RegisterRs</a:t>
            </a:r>
            <a:r>
              <a:rPr lang="zh-CN" altLang="en-US" dirty="0"/>
              <a:t>的名称</a:t>
            </a:r>
            <a:endParaRPr lang="en-US" altLang="zh-CN" dirty="0"/>
          </a:p>
          <a:p>
            <a:endParaRPr lang="en-US" altLang="zh-CN" dirty="0"/>
          </a:p>
          <a:p>
            <a:r>
              <a:rPr lang="zh-CN" altLang="en-US" dirty="0"/>
              <a:t>不过此处的</a:t>
            </a:r>
            <a:r>
              <a:rPr lang="en-US" altLang="zh-CN" dirty="0"/>
              <a:t>ALU</a:t>
            </a:r>
            <a:r>
              <a:rPr lang="zh-CN" altLang="en-US" dirty="0"/>
              <a:t>输入暂时忽略了从指令中直接来的“立即数”的输入端，在途</a:t>
            </a:r>
            <a:r>
              <a:rPr lang="en-US" altLang="zh-CN" dirty="0"/>
              <a:t>4-57</a:t>
            </a:r>
            <a:r>
              <a:rPr lang="zh-CN" altLang="en-US" dirty="0"/>
              <a:t>中增加这个输入和相应的多路器</a:t>
            </a:r>
            <a:endParaRPr lang="en-US" altLang="zh-CN" dirty="0"/>
          </a:p>
        </p:txBody>
      </p:sp>
    </p:spTree>
    <p:extLst>
      <p:ext uri="{BB962C8B-B14F-4D97-AF65-F5344CB8AC3E}">
        <p14:creationId xmlns:p14="http://schemas.microsoft.com/office/powerpoint/2010/main" val="29805660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这个立即数和相应的</a:t>
            </a:r>
            <a:r>
              <a:rPr lang="en-US" altLang="zh-CN" dirty="0"/>
              <a:t>MUX</a:t>
            </a:r>
            <a:r>
              <a:rPr lang="zh-CN" altLang="en-US" dirty="0"/>
              <a:t>和</a:t>
            </a:r>
            <a:r>
              <a:rPr lang="en-US" altLang="zh-CN" dirty="0" err="1"/>
              <a:t>ALUSrc</a:t>
            </a:r>
            <a:r>
              <a:rPr lang="zh-CN" altLang="en-US" dirty="0"/>
              <a:t>在图</a:t>
            </a:r>
            <a:r>
              <a:rPr lang="en-US" altLang="zh-CN" dirty="0"/>
              <a:t>4-46</a:t>
            </a:r>
            <a:r>
              <a:rPr lang="zh-CN" altLang="en-US" dirty="0"/>
              <a:t>中是有的</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98</a:t>
            </a:fld>
            <a:endParaRPr lang="en-AU" altLang="zh-CN"/>
          </a:p>
        </p:txBody>
      </p:sp>
    </p:spTree>
    <p:extLst>
      <p:ext uri="{BB962C8B-B14F-4D97-AF65-F5344CB8AC3E}">
        <p14:creationId xmlns:p14="http://schemas.microsoft.com/office/powerpoint/2010/main" val="11712931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lw-sw</a:t>
            </a:r>
            <a:r>
              <a:rPr lang="zh-CN" altLang="en-US" dirty="0"/>
              <a:t>序列的冒险，提示：</a:t>
            </a:r>
            <a:endParaRPr lang="en-US" altLang="zh-CN" dirty="0"/>
          </a:p>
          <a:p>
            <a:r>
              <a:rPr lang="en-US" altLang="zh-CN" dirty="0"/>
              <a:t>1</a:t>
            </a:r>
            <a:r>
              <a:rPr lang="zh-CN" altLang="en-US" dirty="0"/>
              <a:t>）检测，</a:t>
            </a:r>
            <a:r>
              <a:rPr lang="en-US" altLang="zh-CN" dirty="0" err="1"/>
              <a:t>sw</a:t>
            </a:r>
            <a:r>
              <a:rPr lang="zh-CN" altLang="en-US" dirty="0"/>
              <a:t>指令</a:t>
            </a:r>
            <a:r>
              <a:rPr lang="en-US" altLang="zh-CN" dirty="0"/>
              <a:t>ID/</a:t>
            </a:r>
            <a:r>
              <a:rPr lang="en-US" altLang="zh-CN" dirty="0" err="1"/>
              <a:t>EX.RegisterRt</a:t>
            </a:r>
            <a:r>
              <a:rPr lang="en-US" altLang="zh-CN" dirty="0"/>
              <a:t>=</a:t>
            </a:r>
            <a:r>
              <a:rPr lang="en-US" altLang="zh-CN" dirty="0" err="1"/>
              <a:t>lw</a:t>
            </a:r>
            <a:r>
              <a:rPr lang="zh-CN" altLang="en-US" dirty="0"/>
              <a:t>指令的</a:t>
            </a:r>
            <a:r>
              <a:rPr lang="en-US" altLang="zh-CN" dirty="0"/>
              <a:t>EX/</a:t>
            </a:r>
            <a:r>
              <a:rPr lang="en-US" altLang="zh-CN" dirty="0" err="1"/>
              <a:t>MEM.RegisterRt</a:t>
            </a:r>
            <a:r>
              <a:rPr lang="zh-CN" altLang="en-US" dirty="0"/>
              <a:t>则判定冒险，</a:t>
            </a:r>
            <a:endParaRPr lang="en-US" altLang="zh-CN" dirty="0"/>
          </a:p>
          <a:p>
            <a:r>
              <a:rPr lang="en-US" altLang="zh-CN" dirty="0"/>
              <a:t>2</a:t>
            </a:r>
            <a:r>
              <a:rPr lang="zh-CN" altLang="en-US" dirty="0"/>
              <a:t>）将</a:t>
            </a:r>
            <a:r>
              <a:rPr lang="en-US" altLang="zh-CN" dirty="0" err="1"/>
              <a:t>lw</a:t>
            </a:r>
            <a:r>
              <a:rPr lang="zh-CN" altLang="en-US" dirty="0"/>
              <a:t>指令</a:t>
            </a:r>
            <a:r>
              <a:rPr lang="en-US" altLang="zh-CN" dirty="0"/>
              <a:t>MEM/WB</a:t>
            </a:r>
            <a:r>
              <a:rPr lang="zh-CN" altLang="en-US" dirty="0"/>
              <a:t>的内存单元数据传递到</a:t>
            </a:r>
            <a:r>
              <a:rPr lang="en-US" altLang="zh-CN" dirty="0" err="1"/>
              <a:t>sw</a:t>
            </a:r>
            <a:r>
              <a:rPr lang="zh-CN" altLang="en-US" dirty="0"/>
              <a:t>指令的</a:t>
            </a:r>
            <a:r>
              <a:rPr lang="en-US" altLang="zh-CN" dirty="0"/>
              <a:t>DM</a:t>
            </a:r>
            <a:r>
              <a:rPr lang="zh-CN" altLang="en-US" dirty="0"/>
              <a:t>的输入端，需要</a:t>
            </a:r>
            <a:r>
              <a:rPr lang="en-US" altLang="zh-CN" dirty="0"/>
              <a:t>MUX</a:t>
            </a:r>
            <a:r>
              <a:rPr lang="zh-CN" altLang="en-US" dirty="0"/>
              <a:t>复选器</a:t>
            </a:r>
            <a:endParaRPr lang="en-US" altLang="zh-CN" dirty="0"/>
          </a:p>
          <a:p>
            <a:r>
              <a:rPr lang="en-US" altLang="zh-CN" dirty="0"/>
              <a:t>3</a:t>
            </a:r>
            <a:r>
              <a:rPr lang="zh-CN" altLang="en-US" dirty="0"/>
              <a:t>）旁路电路单元，增加输入，增加一个</a:t>
            </a:r>
            <a:r>
              <a:rPr lang="en-US" altLang="zh-CN" dirty="0" err="1"/>
              <a:t>forwardM</a:t>
            </a:r>
            <a:r>
              <a:rPr lang="zh-CN" altLang="en-US" dirty="0"/>
              <a:t>信号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20 October, 2020</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99</a:t>
            </a:fld>
            <a:endParaRPr lang="en-AU" altLang="zh-CN"/>
          </a:p>
        </p:txBody>
      </p:sp>
    </p:spTree>
    <p:extLst>
      <p:ext uri="{BB962C8B-B14F-4D97-AF65-F5344CB8AC3E}">
        <p14:creationId xmlns:p14="http://schemas.microsoft.com/office/powerpoint/2010/main" val="269070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7" name="Rectangle 38"/>
          <p:cNvSpPr>
            <a:spLocks noChangeArrowheads="1"/>
          </p:cNvSpPr>
          <p:nvPr userDrawn="1"/>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grpSp>
        <p:nvGrpSpPr>
          <p:cNvPr id="11" name="Group 13"/>
          <p:cNvGrpSpPr>
            <a:grpSpLocks/>
          </p:cNvGrpSpPr>
          <p:nvPr userDrawn="1"/>
        </p:nvGrpSpPr>
        <p:grpSpPr bwMode="auto">
          <a:xfrm>
            <a:off x="1774825" y="104775"/>
            <a:ext cx="6084888" cy="868363"/>
            <a:chOff x="1774113" y="104757"/>
            <a:chExt cx="6084936" cy="868541"/>
          </a:xfrm>
        </p:grpSpPr>
        <p:sp>
          <p:nvSpPr>
            <p:cNvPr id="12" name="TextBox 15"/>
            <p:cNvSpPr txBox="1"/>
            <p:nvPr userDrawn="1"/>
          </p:nvSpPr>
          <p:spPr>
            <a:xfrm>
              <a:off x="1774113" y="104757"/>
              <a:ext cx="6084936" cy="554152"/>
            </a:xfrm>
            <a:prstGeom prst="rect">
              <a:avLst/>
            </a:prstGeom>
            <a:noFill/>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GB" altLang="zh-CN" sz="3000" b="1" dirty="0">
                  <a:solidFill>
                    <a:schemeClr val="bg1"/>
                  </a:solidFill>
                  <a:latin typeface="Corbel" panose="020B0503020204020204" pitchFamily="34" charset="0"/>
                  <a:ea typeface="宋体" panose="02010600030101010101" pitchFamily="2" charset="-122"/>
                </a:rPr>
                <a:t>COMPUTER ORGANIZATION AND DESIGN</a:t>
              </a:r>
              <a:endParaRPr lang="en-US" altLang="zh-CN" sz="3000" b="1" dirty="0">
                <a:solidFill>
                  <a:schemeClr val="bg1"/>
                </a:solidFill>
                <a:latin typeface="Corbel" panose="020B0503020204020204" pitchFamily="34" charset="0"/>
                <a:ea typeface="宋体" panose="02010600030101010101" pitchFamily="2" charset="-122"/>
              </a:endParaRPr>
            </a:p>
          </p:txBody>
        </p:sp>
        <p:sp>
          <p:nvSpPr>
            <p:cNvPr id="13" name="TextBox 16"/>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GB" altLang="zh-CN" sz="2000">
                  <a:solidFill>
                    <a:schemeClr val="bg1"/>
                  </a:solidFill>
                  <a:ea typeface="宋体" panose="02010600030101010101" pitchFamily="2" charset="-122"/>
                </a:rPr>
                <a:t>The Hardware/Software Interface</a:t>
              </a:r>
              <a:endParaRPr lang="en-US" altLang="zh-CN" sz="2000">
                <a:solidFill>
                  <a:schemeClr val="bg1"/>
                </a:solidFill>
                <a:ea typeface="宋体" panose="02010600030101010101" pitchFamily="2" charset="-122"/>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394552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092D7E56-F3AE-4291-A548-00347DDE259B}" type="slidenum">
              <a:rPr lang="en-AU" altLang="zh-CN"/>
              <a:pPr>
                <a:defRPr/>
              </a:pPr>
              <a:t>‹#›</a:t>
            </a:fld>
            <a:endParaRPr lang="en-AU" altLang="zh-CN"/>
          </a:p>
        </p:txBody>
      </p:sp>
    </p:spTree>
    <p:extLst>
      <p:ext uri="{BB962C8B-B14F-4D97-AF65-F5344CB8AC3E}">
        <p14:creationId xmlns:p14="http://schemas.microsoft.com/office/powerpoint/2010/main" val="155495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27D0E291-2FF2-4F1A-9CC4-C8712224414E}" type="slidenum">
              <a:rPr lang="en-AU" altLang="zh-CN"/>
              <a:pPr>
                <a:defRPr/>
              </a:pPr>
              <a:t>‹#›</a:t>
            </a:fld>
            <a:endParaRPr lang="en-AU" altLang="zh-CN"/>
          </a:p>
        </p:txBody>
      </p:sp>
    </p:spTree>
    <p:extLst>
      <p:ext uri="{BB962C8B-B14F-4D97-AF65-F5344CB8AC3E}">
        <p14:creationId xmlns:p14="http://schemas.microsoft.com/office/powerpoint/2010/main" val="1664312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fld id="{8805438B-1B92-4A17-9AD9-250673347AE8}" type="datetime1">
              <a:rPr lang="zh-CN" altLang="en-US"/>
              <a:pPr/>
              <a:t>2020/10/20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fld id="{DFD8C168-6AA9-49F3-9DF6-14F747473E30}" type="slidenum">
              <a:rPr lang="zh-CN" altLang="en-US"/>
              <a:pPr/>
              <a:t>‹#›</a:t>
            </a:fld>
            <a:endParaRPr lang="zh-CN" altLang="en-US"/>
          </a:p>
        </p:txBody>
      </p:sp>
    </p:spTree>
    <p:extLst>
      <p:ext uri="{BB962C8B-B14F-4D97-AF65-F5344CB8AC3E}">
        <p14:creationId xmlns:p14="http://schemas.microsoft.com/office/powerpoint/2010/main" val="11182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2BC4159C-8FB5-4701-B7E8-AE7E0381651F}" type="slidenum">
              <a:rPr lang="en-AU" altLang="zh-CN"/>
              <a:pPr>
                <a:defRPr/>
              </a:pPr>
              <a:t>‹#›</a:t>
            </a:fld>
            <a:endParaRPr lang="en-AU" altLang="zh-CN"/>
          </a:p>
        </p:txBody>
      </p:sp>
    </p:spTree>
    <p:extLst>
      <p:ext uri="{BB962C8B-B14F-4D97-AF65-F5344CB8AC3E}">
        <p14:creationId xmlns:p14="http://schemas.microsoft.com/office/powerpoint/2010/main" val="425735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93519630-AD3B-4ED1-8568-DCE719C3E63E}" type="slidenum">
              <a:rPr lang="en-AU" altLang="zh-CN"/>
              <a:pPr>
                <a:defRPr/>
              </a:pPr>
              <a:t>‹#›</a:t>
            </a:fld>
            <a:endParaRPr lang="en-AU" altLang="zh-CN"/>
          </a:p>
        </p:txBody>
      </p:sp>
    </p:spTree>
    <p:extLst>
      <p:ext uri="{BB962C8B-B14F-4D97-AF65-F5344CB8AC3E}">
        <p14:creationId xmlns:p14="http://schemas.microsoft.com/office/powerpoint/2010/main" val="429434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4FE190A8-4B15-4B07-9093-E40070C8BF5D}" type="slidenum">
              <a:rPr lang="en-AU" altLang="zh-CN"/>
              <a:pPr>
                <a:defRPr/>
              </a:pPr>
              <a:t>‹#›</a:t>
            </a:fld>
            <a:endParaRPr lang="en-AU" altLang="zh-CN"/>
          </a:p>
        </p:txBody>
      </p:sp>
    </p:spTree>
    <p:extLst>
      <p:ext uri="{BB962C8B-B14F-4D97-AF65-F5344CB8AC3E}">
        <p14:creationId xmlns:p14="http://schemas.microsoft.com/office/powerpoint/2010/main" val="177023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E98EE2A0-AC2C-43D3-8C1A-F9CCA822E957}" type="slidenum">
              <a:rPr lang="en-AU" altLang="zh-CN"/>
              <a:pPr>
                <a:defRPr/>
              </a:pPr>
              <a:t>‹#›</a:t>
            </a:fld>
            <a:endParaRPr lang="en-AU" altLang="zh-CN"/>
          </a:p>
        </p:txBody>
      </p:sp>
    </p:spTree>
    <p:extLst>
      <p:ext uri="{BB962C8B-B14F-4D97-AF65-F5344CB8AC3E}">
        <p14:creationId xmlns:p14="http://schemas.microsoft.com/office/powerpoint/2010/main" val="181639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BBE2E777-B25D-4BA7-B547-DA55A063C142}" type="slidenum">
              <a:rPr lang="en-AU" altLang="zh-CN"/>
              <a:pPr>
                <a:defRPr/>
              </a:pPr>
              <a:t>‹#›</a:t>
            </a:fld>
            <a:endParaRPr lang="en-AU" altLang="zh-CN"/>
          </a:p>
        </p:txBody>
      </p:sp>
    </p:spTree>
    <p:extLst>
      <p:ext uri="{BB962C8B-B14F-4D97-AF65-F5344CB8AC3E}">
        <p14:creationId xmlns:p14="http://schemas.microsoft.com/office/powerpoint/2010/main" val="229340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C864C6AC-598F-4A68-B9F3-23A11D28311E}" type="slidenum">
              <a:rPr lang="en-AU" altLang="zh-CN"/>
              <a:pPr>
                <a:defRPr/>
              </a:pPr>
              <a:t>‹#›</a:t>
            </a:fld>
            <a:endParaRPr lang="en-AU" altLang="zh-CN"/>
          </a:p>
        </p:txBody>
      </p:sp>
    </p:spTree>
    <p:extLst>
      <p:ext uri="{BB962C8B-B14F-4D97-AF65-F5344CB8AC3E}">
        <p14:creationId xmlns:p14="http://schemas.microsoft.com/office/powerpoint/2010/main" val="309390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0DE9E1CF-BE51-4330-B467-F864CE9CECE2}" type="slidenum">
              <a:rPr lang="en-AU" altLang="zh-CN"/>
              <a:pPr>
                <a:defRPr/>
              </a:pPr>
              <a:t>‹#›</a:t>
            </a:fld>
            <a:endParaRPr lang="en-AU" altLang="zh-CN"/>
          </a:p>
        </p:txBody>
      </p:sp>
    </p:spTree>
    <p:extLst>
      <p:ext uri="{BB962C8B-B14F-4D97-AF65-F5344CB8AC3E}">
        <p14:creationId xmlns:p14="http://schemas.microsoft.com/office/powerpoint/2010/main" val="54750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A4B7A9AC-0528-4FE9-A8BE-60A9B4661429}" type="slidenum">
              <a:rPr lang="en-AU" altLang="zh-CN"/>
              <a:pPr>
                <a:defRPr/>
              </a:pPr>
              <a:t>‹#›</a:t>
            </a:fld>
            <a:endParaRPr lang="en-AU" altLang="zh-CN"/>
          </a:p>
        </p:txBody>
      </p:sp>
    </p:spTree>
    <p:extLst>
      <p:ext uri="{BB962C8B-B14F-4D97-AF65-F5344CB8AC3E}">
        <p14:creationId xmlns:p14="http://schemas.microsoft.com/office/powerpoint/2010/main" val="431206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a:t>Click to edit Master text styles</a:t>
            </a:r>
          </a:p>
          <a:p>
            <a:pPr lvl="1"/>
            <a:r>
              <a:rPr lang="en-AU" altLang="zh-CN"/>
              <a:t>Second level</a:t>
            </a:r>
          </a:p>
          <a:p>
            <a:pPr lvl="2"/>
            <a:r>
              <a:rPr lang="en-AU" altLang="zh-CN"/>
              <a:t>Third level</a:t>
            </a:r>
          </a:p>
          <a:p>
            <a:pPr lvl="3"/>
            <a:r>
              <a:rPr lang="en-AU" altLang="zh-CN"/>
              <a:t>Fourth level</a:t>
            </a:r>
          </a:p>
          <a:p>
            <a:pPr lvl="4"/>
            <a:r>
              <a:rPr lang="en-AU" altLang="zh-CN"/>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smtClean="0">
                <a:ea typeface="宋体" panose="02010600030101010101" pitchFamily="2" charset="-122"/>
              </a:defRPr>
            </a:lvl1pPr>
          </a:lstStyle>
          <a:p>
            <a:pPr>
              <a:defRPr/>
            </a:pPr>
            <a:r>
              <a:rPr lang="en-AU" altLang="zh-CN"/>
              <a:t>Chapter 4 — The Processor — </a:t>
            </a:r>
            <a:fld id="{05D145DD-B948-471A-88D7-647EE760B6AD}" type="slidenum">
              <a:rPr lang="en-AU" altLang="zh-CN"/>
              <a:pPr>
                <a:defRPr/>
              </a:pPr>
              <a:t>‹#›</a:t>
            </a:fld>
            <a:endParaRPr lang="en-AU" altLang="zh-CN"/>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4"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5" r:id="rId12"/>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AU" altLang="zh-CN">
                <a:solidFill>
                  <a:schemeClr val="tx1"/>
                </a:solidFill>
                <a:ea typeface="宋体" panose="02010600030101010101" pitchFamily="2" charset="-122"/>
              </a:rPr>
              <a:t>Chapter 4</a:t>
            </a:r>
          </a:p>
        </p:txBody>
      </p:sp>
      <p:sp>
        <p:nvSpPr>
          <p:cNvPr id="6147" name="Rectangle 5"/>
          <p:cNvSpPr>
            <a:spLocks noGrp="1" noChangeArrowheads="1"/>
          </p:cNvSpPr>
          <p:nvPr>
            <p:ph type="subTitle" idx="1"/>
          </p:nvPr>
        </p:nvSpPr>
        <p:spPr>
          <a:xfrm>
            <a:off x="2409825" y="2924175"/>
            <a:ext cx="5832475" cy="1176338"/>
          </a:xfrm>
        </p:spPr>
        <p:txBody>
          <a:bodyPr/>
          <a:lstStyle/>
          <a:p>
            <a:pPr eaLnBrk="1" hangingPunct="1"/>
            <a:r>
              <a:rPr lang="zh-CN" altLang="en-US">
                <a:ea typeface="宋体" panose="02010600030101010101" pitchFamily="2" charset="-122"/>
              </a:rPr>
              <a:t>处理器</a:t>
            </a:r>
            <a:endParaRPr lang="en-AU" altLang="zh-CN">
              <a:ea typeface="宋体" panose="02010600030101010101" pitchFamily="2" charset="-122"/>
            </a:endParaRPr>
          </a:p>
          <a:p>
            <a:pPr eaLnBrk="1" hangingPunct="1"/>
            <a:r>
              <a:rPr lang="en-AU" altLang="zh-CN">
                <a:ea typeface="宋体" panose="02010600030101010101" pitchFamily="2" charset="-122"/>
              </a:rPr>
              <a:t>The Processor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10A3B-182C-4DD3-BB27-41CAB3746BE6}"/>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F848D81C-B7FB-4AB3-A005-89D73FFC569F}"/>
              </a:ext>
            </a:extLst>
          </p:cNvPr>
          <p:cNvSpPr>
            <a:spLocks noGrp="1"/>
          </p:cNvSpPr>
          <p:nvPr>
            <p:ph type="ftr" sz="quarter" idx="10"/>
          </p:nvPr>
        </p:nvSpPr>
        <p:spPr/>
        <p:txBody>
          <a:bodyPr/>
          <a:lstStyle/>
          <a:p>
            <a:pPr>
              <a:defRPr/>
            </a:pPr>
            <a:r>
              <a:rPr lang="en-AU" altLang="zh-CN"/>
              <a:t>Chapter 4 — The Processor — </a:t>
            </a:r>
            <a:fld id="{BBE2E777-B25D-4BA7-B547-DA55A063C142}" type="slidenum">
              <a:rPr lang="en-AU" altLang="zh-CN" smtClean="0"/>
              <a:pPr>
                <a:defRPr/>
              </a:pPr>
              <a:t>10</a:t>
            </a:fld>
            <a:endParaRPr lang="en-AU" altLang="zh-CN"/>
          </a:p>
        </p:txBody>
      </p:sp>
      <p:pic>
        <p:nvPicPr>
          <p:cNvPr id="4" name="图片 3">
            <a:extLst>
              <a:ext uri="{FF2B5EF4-FFF2-40B4-BE49-F238E27FC236}">
                <a16:creationId xmlns:a16="http://schemas.microsoft.com/office/drawing/2014/main" id="{86B54EF4-859A-418F-8EC2-D6358185B1FA}"/>
              </a:ext>
            </a:extLst>
          </p:cNvPr>
          <p:cNvPicPr>
            <a:picLocks noChangeAspect="1"/>
          </p:cNvPicPr>
          <p:nvPr/>
        </p:nvPicPr>
        <p:blipFill>
          <a:blip r:embed="rId3"/>
          <a:stretch>
            <a:fillRect/>
          </a:stretch>
        </p:blipFill>
        <p:spPr>
          <a:xfrm>
            <a:off x="797285" y="2458045"/>
            <a:ext cx="5448300" cy="1514475"/>
          </a:xfrm>
          <a:prstGeom prst="rect">
            <a:avLst/>
          </a:prstGeom>
        </p:spPr>
      </p:pic>
      <p:pic>
        <p:nvPicPr>
          <p:cNvPr id="5" name="图片 4">
            <a:extLst>
              <a:ext uri="{FF2B5EF4-FFF2-40B4-BE49-F238E27FC236}">
                <a16:creationId xmlns:a16="http://schemas.microsoft.com/office/drawing/2014/main" id="{6F290207-AD96-4283-A816-37320F932696}"/>
              </a:ext>
            </a:extLst>
          </p:cNvPr>
          <p:cNvPicPr>
            <a:picLocks noChangeAspect="1"/>
          </p:cNvPicPr>
          <p:nvPr/>
        </p:nvPicPr>
        <p:blipFill>
          <a:blip r:embed="rId4"/>
          <a:stretch>
            <a:fillRect/>
          </a:stretch>
        </p:blipFill>
        <p:spPr>
          <a:xfrm>
            <a:off x="2971006" y="4074517"/>
            <a:ext cx="4714875" cy="1504950"/>
          </a:xfrm>
          <a:prstGeom prst="rect">
            <a:avLst/>
          </a:prstGeom>
        </p:spPr>
      </p:pic>
      <p:sp>
        <p:nvSpPr>
          <p:cNvPr id="6" name="矩形 5">
            <a:extLst>
              <a:ext uri="{FF2B5EF4-FFF2-40B4-BE49-F238E27FC236}">
                <a16:creationId xmlns:a16="http://schemas.microsoft.com/office/drawing/2014/main" id="{C598BD7C-A571-453E-9365-E81DD3BCBEDE}"/>
              </a:ext>
            </a:extLst>
          </p:cNvPr>
          <p:cNvSpPr/>
          <p:nvPr/>
        </p:nvSpPr>
        <p:spPr>
          <a:xfrm>
            <a:off x="3375003" y="1565264"/>
            <a:ext cx="1954381" cy="584775"/>
          </a:xfrm>
          <a:prstGeom prst="rect">
            <a:avLst/>
          </a:prstGeom>
        </p:spPr>
        <p:txBody>
          <a:bodyPr wrap="none">
            <a:spAutoFit/>
          </a:bodyPr>
          <a:lstStyle/>
          <a:p>
            <a:r>
              <a:rPr lang="en-US" altLang="zh-CN" dirty="0"/>
              <a:t>while (save[</a:t>
            </a:r>
            <a:r>
              <a:rPr lang="en-US" altLang="zh-CN" dirty="0" err="1"/>
              <a:t>i</a:t>
            </a:r>
            <a:r>
              <a:rPr lang="en-US" altLang="zh-CN" dirty="0"/>
              <a:t>] == k) </a:t>
            </a:r>
          </a:p>
          <a:p>
            <a:r>
              <a:rPr lang="en-US" altLang="zh-CN" dirty="0"/>
              <a:t>	</a:t>
            </a:r>
            <a:r>
              <a:rPr lang="en-US" altLang="zh-CN" dirty="0" err="1"/>
              <a:t>i</a:t>
            </a:r>
            <a:r>
              <a:rPr lang="en-US" altLang="zh-CN" dirty="0"/>
              <a:t> += 1;</a:t>
            </a:r>
            <a:endParaRPr lang="zh-CN" altLang="en-US" dirty="0"/>
          </a:p>
        </p:txBody>
      </p:sp>
      <p:sp>
        <p:nvSpPr>
          <p:cNvPr id="7" name="椭圆 6">
            <a:extLst>
              <a:ext uri="{FF2B5EF4-FFF2-40B4-BE49-F238E27FC236}">
                <a16:creationId xmlns:a16="http://schemas.microsoft.com/office/drawing/2014/main" id="{7B26A8F6-0AAF-4DA5-B998-5CD798835C4B}"/>
              </a:ext>
            </a:extLst>
          </p:cNvPr>
          <p:cNvSpPr/>
          <p:nvPr/>
        </p:nvSpPr>
        <p:spPr bwMode="auto">
          <a:xfrm>
            <a:off x="3375003" y="4175185"/>
            <a:ext cx="4509365" cy="26192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a:extLst>
              <a:ext uri="{FF2B5EF4-FFF2-40B4-BE49-F238E27FC236}">
                <a16:creationId xmlns:a16="http://schemas.microsoft.com/office/drawing/2014/main" id="{A33DF6F3-89D1-4461-BE82-19F214349BFA}"/>
              </a:ext>
            </a:extLst>
          </p:cNvPr>
          <p:cNvSpPr txBox="1"/>
          <p:nvPr/>
        </p:nvSpPr>
        <p:spPr>
          <a:xfrm>
            <a:off x="1619672" y="5819854"/>
            <a:ext cx="4824536" cy="338554"/>
          </a:xfrm>
          <a:prstGeom prst="rect">
            <a:avLst/>
          </a:prstGeom>
          <a:solidFill>
            <a:srgbClr val="FFC000"/>
          </a:solidFill>
        </p:spPr>
        <p:txBody>
          <a:bodyPr wrap="square">
            <a:spAutoFit/>
          </a:bodyPr>
          <a:lstStyle/>
          <a:p>
            <a:r>
              <a:rPr lang="zh-CN" altLang="en-US" dirty="0"/>
              <a:t>练习：将上述数据字段，在数据通路中标出</a:t>
            </a:r>
            <a:endParaRPr lang="en-US" altLang="zh-CN" dirty="0"/>
          </a:p>
        </p:txBody>
      </p:sp>
      <p:sp>
        <p:nvSpPr>
          <p:cNvPr id="10" name="椭圆 9">
            <a:extLst>
              <a:ext uri="{FF2B5EF4-FFF2-40B4-BE49-F238E27FC236}">
                <a16:creationId xmlns:a16="http://schemas.microsoft.com/office/drawing/2014/main" id="{4063256F-7801-419E-B1A2-B3BF251BCC9F}"/>
              </a:ext>
            </a:extLst>
          </p:cNvPr>
          <p:cNvSpPr/>
          <p:nvPr/>
        </p:nvSpPr>
        <p:spPr bwMode="auto">
          <a:xfrm>
            <a:off x="3375003" y="4537780"/>
            <a:ext cx="4509365" cy="26192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椭圆 10">
            <a:extLst>
              <a:ext uri="{FF2B5EF4-FFF2-40B4-BE49-F238E27FC236}">
                <a16:creationId xmlns:a16="http://schemas.microsoft.com/office/drawing/2014/main" id="{2C77BC92-A47B-4AA9-92FA-4E809B5E55B7}"/>
              </a:ext>
            </a:extLst>
          </p:cNvPr>
          <p:cNvSpPr/>
          <p:nvPr/>
        </p:nvSpPr>
        <p:spPr bwMode="auto">
          <a:xfrm>
            <a:off x="3375003" y="5121027"/>
            <a:ext cx="4509365" cy="26192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3362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B6011F9-B67E-47D0-A812-D85AFC976CFF}" type="slidenum">
              <a:rPr lang="en-AU" altLang="zh-CN" sz="1400"/>
              <a:pPr>
                <a:spcBef>
                  <a:spcPct val="0"/>
                </a:spcBef>
                <a:buClrTx/>
                <a:buSzTx/>
                <a:buFontTx/>
                <a:buNone/>
              </a:pPr>
              <a:t>100</a:t>
            </a:fld>
            <a:endParaRPr lang="en-AU" altLang="zh-CN" sz="1400"/>
          </a:p>
        </p:txBody>
      </p:sp>
      <p:pic>
        <p:nvPicPr>
          <p:cNvPr id="161795" name="Picture 8" descr="f04-58-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346200"/>
            <a:ext cx="68341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使用：冒险与阻塞</a:t>
            </a:r>
            <a:endParaRPr lang="en-AU" altLang="zh-CN" dirty="0">
              <a:ea typeface="宋体" panose="02010600030101010101" pitchFamily="2" charset="-122"/>
            </a:endParaRPr>
          </a:p>
        </p:txBody>
      </p:sp>
      <p:sp>
        <p:nvSpPr>
          <p:cNvPr id="161797" name="Oval 6"/>
          <p:cNvSpPr>
            <a:spLocks noChangeArrowheads="1"/>
          </p:cNvSpPr>
          <p:nvPr/>
        </p:nvSpPr>
        <p:spPr bwMode="auto">
          <a:xfrm rot="2714808">
            <a:off x="4352131" y="2715419"/>
            <a:ext cx="360363" cy="106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1798" name="AutoShape 7"/>
          <p:cNvSpPr>
            <a:spLocks/>
          </p:cNvSpPr>
          <p:nvPr/>
        </p:nvSpPr>
        <p:spPr bwMode="auto">
          <a:xfrm>
            <a:off x="6163468" y="2765899"/>
            <a:ext cx="1579563" cy="690563"/>
          </a:xfrm>
          <a:prstGeom prst="borderCallout1">
            <a:avLst>
              <a:gd name="adj1" fmla="val 16551"/>
              <a:gd name="adj2" fmla="val -4824"/>
              <a:gd name="adj3" fmla="val 76324"/>
              <a:gd name="adj4" fmla="val -10160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需要阻塞一个周期</a:t>
            </a:r>
            <a:endParaRPr lang="en-AU" altLang="zh-CN" sz="1800" dirty="0">
              <a:ea typeface="宋体" panose="02010600030101010101" pitchFamily="2" charset="-122"/>
            </a:endParaRPr>
          </a:p>
        </p:txBody>
      </p:sp>
      <p:sp>
        <p:nvSpPr>
          <p:cNvPr id="7" name="AutoShape 7">
            <a:extLst>
              <a:ext uri="{FF2B5EF4-FFF2-40B4-BE49-F238E27FC236}">
                <a16:creationId xmlns:a16="http://schemas.microsoft.com/office/drawing/2014/main" id="{911050ED-F10A-4B11-8321-03A1838341A0}"/>
              </a:ext>
            </a:extLst>
          </p:cNvPr>
          <p:cNvSpPr>
            <a:spLocks/>
          </p:cNvSpPr>
          <p:nvPr/>
        </p:nvSpPr>
        <p:spPr bwMode="auto">
          <a:xfrm>
            <a:off x="6474854" y="3549330"/>
            <a:ext cx="1579563" cy="690563"/>
          </a:xfrm>
          <a:prstGeom prst="borderCallout1">
            <a:avLst>
              <a:gd name="adj1" fmla="val 16551"/>
              <a:gd name="adj2" fmla="val -4824"/>
              <a:gd name="adj3" fmla="val 76324"/>
              <a:gd name="adj4" fmla="val -10160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等效于前面的</a:t>
            </a:r>
            <a:r>
              <a:rPr lang="en-US" altLang="zh-CN" sz="1800" dirty="0">
                <a:ea typeface="宋体" panose="02010600030101010101" pitchFamily="2" charset="-122"/>
              </a:rPr>
              <a:t>MEM</a:t>
            </a:r>
            <a:r>
              <a:rPr lang="zh-CN" altLang="en-US" sz="1800" dirty="0">
                <a:ea typeface="宋体" panose="02010600030101010101" pitchFamily="2" charset="-122"/>
              </a:rPr>
              <a:t>冒险</a:t>
            </a:r>
            <a:endParaRPr lang="en-AU" altLang="zh-CN" sz="1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1" nodeType="clickEffect">
                                  <p:stCondLst>
                                    <p:cond delay="0"/>
                                  </p:stCondLst>
                                  <p:childTnLst>
                                    <p:animRot by="120000">
                                      <p:cBhvr>
                                        <p:cTn id="6" dur="100" fill="hold">
                                          <p:stCondLst>
                                            <p:cond delay="0"/>
                                          </p:stCondLst>
                                        </p:cTn>
                                        <p:tgtEl>
                                          <p:spTgt spid="161798"/>
                                        </p:tgtEl>
                                        <p:attrNameLst>
                                          <p:attrName>r</p:attrName>
                                        </p:attrNameLst>
                                      </p:cBhvr>
                                    </p:animRot>
                                    <p:animRot by="-240000">
                                      <p:cBhvr>
                                        <p:cTn id="7" dur="200" fill="hold">
                                          <p:stCondLst>
                                            <p:cond delay="200"/>
                                          </p:stCondLst>
                                        </p:cTn>
                                        <p:tgtEl>
                                          <p:spTgt spid="161798"/>
                                        </p:tgtEl>
                                        <p:attrNameLst>
                                          <p:attrName>r</p:attrName>
                                        </p:attrNameLst>
                                      </p:cBhvr>
                                    </p:animRot>
                                    <p:animRot by="240000">
                                      <p:cBhvr>
                                        <p:cTn id="8" dur="200" fill="hold">
                                          <p:stCondLst>
                                            <p:cond delay="400"/>
                                          </p:stCondLst>
                                        </p:cTn>
                                        <p:tgtEl>
                                          <p:spTgt spid="161798"/>
                                        </p:tgtEl>
                                        <p:attrNameLst>
                                          <p:attrName>r</p:attrName>
                                        </p:attrNameLst>
                                      </p:cBhvr>
                                    </p:animRot>
                                    <p:animRot by="-240000">
                                      <p:cBhvr>
                                        <p:cTn id="9" dur="200" fill="hold">
                                          <p:stCondLst>
                                            <p:cond delay="600"/>
                                          </p:stCondLst>
                                        </p:cTn>
                                        <p:tgtEl>
                                          <p:spTgt spid="161798"/>
                                        </p:tgtEl>
                                        <p:attrNameLst>
                                          <p:attrName>r</p:attrName>
                                        </p:attrNameLst>
                                      </p:cBhvr>
                                    </p:animRot>
                                    <p:animRot by="120000">
                                      <p:cBhvr>
                                        <p:cTn id="10" dur="200" fill="hold">
                                          <p:stCondLst>
                                            <p:cond delay="800"/>
                                          </p:stCondLst>
                                        </p:cTn>
                                        <p:tgtEl>
                                          <p:spTgt spid="16179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8" grpId="1"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AB89BBB-83C0-4312-BCE9-E36D439B445F}" type="slidenum">
              <a:rPr lang="en-AU" altLang="zh-CN" sz="1400"/>
              <a:pPr>
                <a:spcBef>
                  <a:spcPct val="0"/>
                </a:spcBef>
                <a:buClrTx/>
                <a:buSzTx/>
                <a:buFontTx/>
                <a:buNone/>
              </a:pPr>
              <a:t>101</a:t>
            </a:fld>
            <a:endParaRPr lang="en-AU" altLang="zh-CN" sz="1400" dirty="0"/>
          </a:p>
        </p:txBody>
      </p:sp>
      <p:sp>
        <p:nvSpPr>
          <p:cNvPr id="16384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使用”冒险的检测</a:t>
            </a:r>
            <a:endParaRPr lang="en-AU" altLang="zh-CN" dirty="0">
              <a:ea typeface="宋体" panose="02010600030101010101" pitchFamily="2" charset="-122"/>
            </a:endParaRPr>
          </a:p>
        </p:txBody>
      </p:sp>
      <p:sp>
        <p:nvSpPr>
          <p:cNvPr id="16384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在指令译码</a:t>
            </a:r>
            <a:r>
              <a:rPr lang="en-US" altLang="zh-CN" dirty="0">
                <a:ea typeface="宋体" panose="02010600030101010101" pitchFamily="2" charset="-122"/>
              </a:rPr>
              <a:t>ID</a:t>
            </a:r>
            <a:r>
              <a:rPr lang="zh-CN" altLang="en-US" dirty="0">
                <a:ea typeface="宋体" panose="02010600030101010101" pitchFamily="2" charset="-122"/>
              </a:rPr>
              <a:t>阶段进行检测寄存器的使用</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ID</a:t>
            </a:r>
            <a:r>
              <a:rPr lang="zh-CN" altLang="en-US" dirty="0">
                <a:ea typeface="宋体" panose="02010600030101010101" pitchFamily="2" charset="-122"/>
              </a:rPr>
              <a:t>阶段给出的</a:t>
            </a:r>
            <a:r>
              <a:rPr lang="en-US" altLang="zh-CN" dirty="0">
                <a:ea typeface="宋体" panose="02010600030101010101" pitchFamily="2" charset="-122"/>
              </a:rPr>
              <a:t>ALU</a:t>
            </a:r>
            <a:r>
              <a:rPr lang="zh-CN" altLang="en-US" dirty="0">
                <a:ea typeface="宋体" panose="02010600030101010101" pitchFamily="2" charset="-122"/>
              </a:rPr>
              <a:t>输入寄存器为：</a:t>
            </a:r>
            <a:endParaRPr lang="en-US" altLang="zh-CN" dirty="0">
              <a:ea typeface="宋体" panose="02010600030101010101" pitchFamily="2" charset="-122"/>
            </a:endParaRPr>
          </a:p>
          <a:p>
            <a:pPr lvl="1" eaLnBrk="1" hangingPunct="1">
              <a:lnSpc>
                <a:spcPct val="90000"/>
              </a:lnSpc>
            </a:pPr>
            <a:r>
              <a:rPr lang="en-US" altLang="zh-CN" dirty="0">
                <a:ea typeface="宋体" panose="02010600030101010101" pitchFamily="2" charset="-122"/>
              </a:rPr>
              <a:t>IF/</a:t>
            </a:r>
            <a:r>
              <a:rPr lang="en-US" altLang="zh-CN" dirty="0" err="1">
                <a:ea typeface="宋体" panose="02010600030101010101" pitchFamily="2" charset="-122"/>
              </a:rPr>
              <a:t>ID.RegisterRs</a:t>
            </a:r>
            <a:r>
              <a:rPr lang="en-US" altLang="zh-CN" dirty="0">
                <a:ea typeface="宋体" panose="02010600030101010101" pitchFamily="2" charset="-122"/>
              </a:rPr>
              <a:t>, IF/</a:t>
            </a:r>
            <a:r>
              <a:rPr lang="en-US" altLang="zh-CN" dirty="0" err="1">
                <a:ea typeface="宋体" panose="02010600030101010101" pitchFamily="2" charset="-122"/>
              </a:rPr>
              <a:t>ID.RegisterRt</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使用”冒险判定</a:t>
            </a:r>
            <a:endParaRPr lang="en-US" altLang="zh-CN" dirty="0">
              <a:ea typeface="宋体" panose="02010600030101010101" pitchFamily="2" charset="-122"/>
            </a:endParaRPr>
          </a:p>
          <a:p>
            <a:pPr lvl="1" eaLnBrk="1" hangingPunct="1">
              <a:lnSpc>
                <a:spcPct val="90000"/>
              </a:lnSpc>
            </a:pPr>
            <a:r>
              <a:rPr lang="en-US" altLang="zh-CN" dirty="0">
                <a:ea typeface="宋体" panose="02010600030101010101" pitchFamily="2" charset="-122"/>
              </a:rPr>
              <a:t>ID/</a:t>
            </a:r>
            <a:r>
              <a:rPr lang="en-US" altLang="zh-CN" dirty="0" err="1">
                <a:ea typeface="宋体" panose="02010600030101010101" pitchFamily="2" charset="-122"/>
              </a:rPr>
              <a:t>EX.MemRead</a:t>
            </a:r>
            <a:r>
              <a:rPr lang="en-US" altLang="zh-CN" dirty="0">
                <a:ea typeface="宋体" panose="02010600030101010101" pitchFamily="2" charset="-122"/>
              </a:rPr>
              <a:t> and</a:t>
            </a:r>
            <a:br>
              <a:rPr lang="en-US" altLang="zh-CN" dirty="0">
                <a:ea typeface="宋体" panose="02010600030101010101" pitchFamily="2" charset="-122"/>
              </a:rPr>
            </a:br>
            <a:r>
              <a:rPr lang="en-US" altLang="zh-CN" dirty="0">
                <a:ea typeface="宋体" panose="02010600030101010101" pitchFamily="2" charset="-122"/>
              </a:rPr>
              <a:t>  ((ID/</a:t>
            </a:r>
            <a:r>
              <a:rPr lang="en-US" altLang="zh-CN" dirty="0" err="1">
                <a:ea typeface="宋体" panose="02010600030101010101" pitchFamily="2" charset="-122"/>
              </a:rPr>
              <a:t>EX.RegisterRt</a:t>
            </a:r>
            <a:r>
              <a:rPr lang="en-US" altLang="zh-CN" dirty="0">
                <a:ea typeface="宋体" panose="02010600030101010101" pitchFamily="2" charset="-122"/>
              </a:rPr>
              <a:t> = IF/</a:t>
            </a:r>
            <a:r>
              <a:rPr lang="en-US" altLang="zh-CN" dirty="0" err="1">
                <a:ea typeface="宋体" panose="02010600030101010101" pitchFamily="2" charset="-122"/>
              </a:rPr>
              <a:t>ID.RegisterRs</a:t>
            </a:r>
            <a:r>
              <a:rPr lang="en-US" altLang="zh-CN" dirty="0">
                <a:ea typeface="宋体" panose="02010600030101010101" pitchFamily="2" charset="-122"/>
              </a:rPr>
              <a:t>) or</a:t>
            </a:r>
            <a:br>
              <a:rPr lang="en-US" altLang="zh-CN" dirty="0">
                <a:ea typeface="宋体" panose="02010600030101010101" pitchFamily="2" charset="-122"/>
              </a:rPr>
            </a:br>
            <a:r>
              <a:rPr lang="en-US" altLang="zh-CN" dirty="0">
                <a:ea typeface="宋体" panose="02010600030101010101" pitchFamily="2" charset="-122"/>
              </a:rPr>
              <a:t>   (ID/</a:t>
            </a:r>
            <a:r>
              <a:rPr lang="en-US" altLang="zh-CN" dirty="0" err="1">
                <a:ea typeface="宋体" panose="02010600030101010101" pitchFamily="2" charset="-122"/>
              </a:rPr>
              <a:t>EX.RegisterRt</a:t>
            </a:r>
            <a:r>
              <a:rPr lang="en-US" altLang="zh-CN" dirty="0">
                <a:ea typeface="宋体" panose="02010600030101010101" pitchFamily="2" charset="-122"/>
              </a:rPr>
              <a:t> = IF/</a:t>
            </a:r>
            <a:r>
              <a:rPr lang="en-US" altLang="zh-CN" dirty="0" err="1">
                <a:ea typeface="宋体" panose="02010600030101010101" pitchFamily="2" charset="-122"/>
              </a:rPr>
              <a:t>ID.RegisterRt</a:t>
            </a:r>
            <a:r>
              <a:rPr lang="en-US" altLang="zh-CN" dirty="0">
                <a:ea typeface="宋体" panose="02010600030101010101" pitchFamily="2" charset="-122"/>
              </a:rPr>
              <a:t>))</a:t>
            </a:r>
            <a:endParaRPr lang="en-AU"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发现该类型冒险后，需要阻塞插入气泡</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然后等待旁路电路处理，否则还需一个阻塞</a:t>
            </a:r>
            <a:endParaRPr lang="en-AU" altLang="zh-CN" dirty="0">
              <a:ea typeface="宋体" panose="02010600030101010101" pitchFamily="2" charset="-122"/>
            </a:endParaRPr>
          </a:p>
        </p:txBody>
      </p:sp>
      <p:sp>
        <p:nvSpPr>
          <p:cNvPr id="3" name="椭圆 2">
            <a:extLst>
              <a:ext uri="{FF2B5EF4-FFF2-40B4-BE49-F238E27FC236}">
                <a16:creationId xmlns:a16="http://schemas.microsoft.com/office/drawing/2014/main" id="{DD5A7E7F-F84D-458F-AEDF-8DE6B921B269}"/>
              </a:ext>
            </a:extLst>
          </p:cNvPr>
          <p:cNvSpPr/>
          <p:nvPr/>
        </p:nvSpPr>
        <p:spPr bwMode="auto">
          <a:xfrm>
            <a:off x="2915816" y="3429000"/>
            <a:ext cx="1800200" cy="1080120"/>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a:extLst>
              <a:ext uri="{FF2B5EF4-FFF2-40B4-BE49-F238E27FC236}">
                <a16:creationId xmlns:a16="http://schemas.microsoft.com/office/drawing/2014/main" id="{7F364B5E-3508-408E-9B4F-5A481DFC779E}"/>
              </a:ext>
            </a:extLst>
          </p:cNvPr>
          <p:cNvSpPr txBox="1"/>
          <p:nvPr/>
        </p:nvSpPr>
        <p:spPr>
          <a:xfrm>
            <a:off x="971600" y="5732462"/>
            <a:ext cx="2736304" cy="338554"/>
          </a:xfrm>
          <a:prstGeom prst="rect">
            <a:avLst/>
          </a:prstGeom>
          <a:solidFill>
            <a:srgbClr val="92D050"/>
          </a:solidFill>
        </p:spPr>
        <p:txBody>
          <a:bodyPr wrap="square" rtlCol="0">
            <a:spAutoFit/>
          </a:bodyPr>
          <a:lstStyle/>
          <a:p>
            <a:pPr algn="l"/>
            <a:r>
              <a:rPr lang="en-US" altLang="zh-CN" dirty="0"/>
              <a:t>LW</a:t>
            </a:r>
            <a:r>
              <a:rPr lang="zh-CN" altLang="en-US" dirty="0"/>
              <a:t>指令将要写的的寄存器</a:t>
            </a:r>
          </a:p>
        </p:txBody>
      </p:sp>
      <p:sp>
        <p:nvSpPr>
          <p:cNvPr id="8" name="文本框 7">
            <a:extLst>
              <a:ext uri="{FF2B5EF4-FFF2-40B4-BE49-F238E27FC236}">
                <a16:creationId xmlns:a16="http://schemas.microsoft.com/office/drawing/2014/main" id="{17DB6251-B967-4F97-9893-CF16987E1107}"/>
              </a:ext>
            </a:extLst>
          </p:cNvPr>
          <p:cNvSpPr txBox="1"/>
          <p:nvPr/>
        </p:nvSpPr>
        <p:spPr>
          <a:xfrm>
            <a:off x="4572000" y="5732462"/>
            <a:ext cx="2736304" cy="338554"/>
          </a:xfrm>
          <a:prstGeom prst="rect">
            <a:avLst/>
          </a:prstGeom>
          <a:solidFill>
            <a:srgbClr val="92D050"/>
          </a:solidFill>
        </p:spPr>
        <p:txBody>
          <a:bodyPr wrap="square" rtlCol="0">
            <a:spAutoFit/>
          </a:bodyPr>
          <a:lstStyle/>
          <a:p>
            <a:pPr algn="l"/>
            <a:r>
              <a:rPr lang="zh-CN" altLang="en-US" dirty="0"/>
              <a:t>后一条指令要读的寄存器</a:t>
            </a:r>
          </a:p>
        </p:txBody>
      </p:sp>
      <p:sp>
        <p:nvSpPr>
          <p:cNvPr id="9" name="椭圆 8">
            <a:extLst>
              <a:ext uri="{FF2B5EF4-FFF2-40B4-BE49-F238E27FC236}">
                <a16:creationId xmlns:a16="http://schemas.microsoft.com/office/drawing/2014/main" id="{8DE87DEE-E46B-41E4-B249-6AFFC9F1E73E}"/>
              </a:ext>
            </a:extLst>
          </p:cNvPr>
          <p:cNvSpPr/>
          <p:nvPr/>
        </p:nvSpPr>
        <p:spPr bwMode="auto">
          <a:xfrm>
            <a:off x="5952220" y="3429000"/>
            <a:ext cx="1800200" cy="1080120"/>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6" name="直接箭头连接符 5">
            <a:extLst>
              <a:ext uri="{FF2B5EF4-FFF2-40B4-BE49-F238E27FC236}">
                <a16:creationId xmlns:a16="http://schemas.microsoft.com/office/drawing/2014/main" id="{7CA21AFC-1640-4AD1-A1A0-5E96B13B4150}"/>
              </a:ext>
            </a:extLst>
          </p:cNvPr>
          <p:cNvCxnSpPr>
            <a:stCxn id="4" idx="0"/>
          </p:cNvCxnSpPr>
          <p:nvPr/>
        </p:nvCxnSpPr>
        <p:spPr bwMode="auto">
          <a:xfrm flipV="1">
            <a:off x="2339752" y="4437112"/>
            <a:ext cx="1368152" cy="129535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36B12ABD-649B-4C63-936E-950F5E1F4422}"/>
              </a:ext>
            </a:extLst>
          </p:cNvPr>
          <p:cNvCxnSpPr>
            <a:cxnSpLocks/>
            <a:stCxn id="8" idx="0"/>
          </p:cNvCxnSpPr>
          <p:nvPr/>
        </p:nvCxnSpPr>
        <p:spPr bwMode="auto">
          <a:xfrm flipV="1">
            <a:off x="5940152" y="4364882"/>
            <a:ext cx="762118" cy="136758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6E0B86-84BA-4F19-8819-EBAFFAC434EB}" type="slidenum">
              <a:rPr lang="en-AU" altLang="zh-CN" sz="1400"/>
              <a:pPr>
                <a:spcBef>
                  <a:spcPct val="0"/>
                </a:spcBef>
                <a:buClrTx/>
                <a:buSzTx/>
                <a:buFontTx/>
                <a:buNone/>
              </a:pPr>
              <a:t>102</a:t>
            </a:fld>
            <a:endParaRPr lang="en-AU" altLang="zh-CN" sz="1400"/>
          </a:p>
        </p:txBody>
      </p:sp>
      <p:sp>
        <p:nvSpPr>
          <p:cNvPr id="16589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流水线阻塞的实现</a:t>
            </a:r>
            <a:endParaRPr lang="en-AU" altLang="zh-CN" dirty="0">
              <a:ea typeface="宋体" panose="02010600030101010101" pitchFamily="2" charset="-122"/>
            </a:endParaRPr>
          </a:p>
        </p:txBody>
      </p:sp>
      <p:sp>
        <p:nvSpPr>
          <p:cNvPr id="16589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将</a:t>
            </a:r>
            <a:r>
              <a:rPr lang="en-US" altLang="zh-CN" dirty="0">
                <a:ea typeface="宋体" panose="02010600030101010101" pitchFamily="2" charset="-122"/>
              </a:rPr>
              <a:t>ID/EX</a:t>
            </a:r>
            <a:r>
              <a:rPr lang="zh-CN" altLang="en-US" dirty="0">
                <a:ea typeface="宋体" panose="02010600030101010101" pitchFamily="2" charset="-122"/>
              </a:rPr>
              <a:t>寄存器控制信号全为</a:t>
            </a:r>
            <a:r>
              <a:rPr lang="en-US" altLang="zh-CN" dirty="0">
                <a:ea typeface="宋体" panose="02010600030101010101" pitchFamily="2" charset="-122"/>
              </a:rPr>
              <a:t>0</a:t>
            </a:r>
          </a:p>
          <a:p>
            <a:pPr lvl="1" eaLnBrk="1" hangingPunct="1"/>
            <a:r>
              <a:rPr lang="en-US" altLang="zh-CN" dirty="0">
                <a:ea typeface="宋体" panose="02010600030101010101" pitchFamily="2" charset="-122"/>
              </a:rPr>
              <a:t>EX, MEM </a:t>
            </a:r>
            <a:r>
              <a:rPr lang="zh-CN" altLang="en-US" dirty="0">
                <a:ea typeface="宋体" panose="02010600030101010101" pitchFamily="2" charset="-122"/>
              </a:rPr>
              <a:t>和</a:t>
            </a:r>
            <a:r>
              <a:rPr lang="en-US" altLang="zh-CN" dirty="0">
                <a:ea typeface="宋体" panose="02010600030101010101" pitchFamily="2" charset="-122"/>
              </a:rPr>
              <a:t> WB </a:t>
            </a:r>
            <a:r>
              <a:rPr lang="zh-CN" altLang="en-US" dirty="0">
                <a:ea typeface="宋体" panose="02010600030101010101" pitchFamily="2" charset="-122"/>
              </a:rPr>
              <a:t>执行空操作</a:t>
            </a:r>
            <a:r>
              <a:rPr lang="en-US" altLang="zh-CN" dirty="0">
                <a:ea typeface="宋体" panose="02010600030101010101" pitchFamily="2" charset="-122"/>
              </a:rPr>
              <a:t> </a:t>
            </a:r>
            <a:r>
              <a:rPr lang="en-US" altLang="zh-CN" dirty="0" err="1">
                <a:latin typeface="Lucida Console" panose="020B0609040504020204" pitchFamily="49" charset="0"/>
                <a:ea typeface="宋体" panose="02010600030101010101" pitchFamily="2" charset="-122"/>
              </a:rPr>
              <a:t>nop</a:t>
            </a:r>
            <a:endParaRPr lang="en-AU" altLang="zh-CN" dirty="0">
              <a:ea typeface="宋体" panose="02010600030101010101" pitchFamily="2" charset="-122"/>
            </a:endParaRPr>
          </a:p>
          <a:p>
            <a:pPr eaLnBrk="1" hangingPunct="1"/>
            <a:r>
              <a:rPr lang="zh-CN" altLang="en-US" dirty="0">
                <a:ea typeface="宋体" panose="02010600030101010101" pitchFamily="2" charset="-122"/>
              </a:rPr>
              <a:t>阻止</a:t>
            </a:r>
            <a:r>
              <a:rPr lang="en-US" altLang="zh-CN" dirty="0">
                <a:ea typeface="宋体" panose="02010600030101010101" pitchFamily="2" charset="-122"/>
              </a:rPr>
              <a:t>PC</a:t>
            </a:r>
            <a:r>
              <a:rPr lang="zh-CN" altLang="en-US" dirty="0">
                <a:ea typeface="宋体" panose="02010600030101010101" pitchFamily="2" charset="-122"/>
              </a:rPr>
              <a:t>和</a:t>
            </a:r>
            <a:r>
              <a:rPr lang="en-US" altLang="zh-CN" dirty="0">
                <a:ea typeface="宋体" panose="02010600030101010101" pitchFamily="2" charset="-122"/>
              </a:rPr>
              <a:t>IF/ID</a:t>
            </a:r>
            <a:r>
              <a:rPr lang="zh-CN" altLang="en-US" dirty="0">
                <a:ea typeface="宋体" panose="02010600030101010101" pitchFamily="2" charset="-122"/>
              </a:rPr>
              <a:t>寄存器的更新（维持不变）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指令重新译码</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下一条指令重新取一次</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1</a:t>
            </a:r>
            <a:r>
              <a:rPr lang="zh-CN" altLang="en-US" dirty="0">
                <a:ea typeface="宋体" panose="02010600030101010101" pitchFamily="2" charset="-122"/>
              </a:rPr>
              <a:t>个周期的阻塞允许</a:t>
            </a:r>
            <a:r>
              <a:rPr lang="en-US" altLang="zh-CN" dirty="0" err="1">
                <a:ea typeface="宋体" panose="02010600030101010101" pitchFamily="2" charset="-122"/>
              </a:rPr>
              <a:t>lw</a:t>
            </a:r>
            <a:r>
              <a:rPr lang="zh-CN" altLang="en-US" dirty="0">
                <a:ea typeface="宋体" panose="02010600030101010101" pitchFamily="2" charset="-122"/>
              </a:rPr>
              <a:t>在</a:t>
            </a:r>
            <a:r>
              <a:rPr lang="en-US" altLang="zh-CN" dirty="0">
                <a:ea typeface="宋体" panose="02010600030101010101" pitchFamily="2" charset="-122"/>
              </a:rPr>
              <a:t>MEM</a:t>
            </a:r>
            <a:r>
              <a:rPr lang="zh-CN" altLang="en-US" dirty="0">
                <a:ea typeface="宋体" panose="02010600030101010101" pitchFamily="2" charset="-122"/>
              </a:rPr>
              <a:t>阶段读入数据</a:t>
            </a:r>
            <a:endParaRPr lang="en-US" altLang="zh-CN" dirty="0">
              <a:latin typeface="Lucida Console" panose="020B0609040504020204" pitchFamily="49" charset="0"/>
              <a:ea typeface="宋体" panose="02010600030101010101" pitchFamily="2" charset="-122"/>
            </a:endParaRPr>
          </a:p>
          <a:p>
            <a:pPr lvl="2" eaLnBrk="1" hangingPunct="1"/>
            <a:r>
              <a:rPr lang="zh-CN" altLang="en-US" dirty="0">
                <a:ea typeface="宋体" panose="02010600030101010101" pitchFamily="2" charset="-122"/>
              </a:rPr>
              <a:t>从而可以前推给下一条指令的</a:t>
            </a:r>
            <a:r>
              <a:rPr lang="en-US" altLang="zh-CN" dirty="0">
                <a:ea typeface="宋体" panose="02010600030101010101" pitchFamily="2" charset="-122"/>
              </a:rPr>
              <a:t>EX</a:t>
            </a:r>
            <a:r>
              <a:rPr lang="zh-CN" altLang="en-US" dirty="0">
                <a:ea typeface="宋体" panose="02010600030101010101" pitchFamily="2" charset="-122"/>
              </a:rPr>
              <a:t>阶段</a:t>
            </a:r>
            <a:endParaRPr lang="en-US" altLang="zh-CN" dirty="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FBA10C3-5525-44C6-93F3-4960220EB937}" type="slidenum">
              <a:rPr lang="en-AU" altLang="zh-CN" sz="1400"/>
              <a:pPr>
                <a:spcBef>
                  <a:spcPct val="0"/>
                </a:spcBef>
                <a:buClrTx/>
                <a:buSzTx/>
                <a:buFontTx/>
                <a:buNone/>
              </a:pPr>
              <a:t>103</a:t>
            </a:fld>
            <a:endParaRPr lang="en-AU" altLang="zh-CN" sz="1400"/>
          </a:p>
        </p:txBody>
      </p:sp>
      <p:pic>
        <p:nvPicPr>
          <p:cNvPr id="167939" name="Picture 7" descr="f04-5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66838"/>
            <a:ext cx="752475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流水线中的阻塞</a:t>
            </a:r>
            <a:r>
              <a:rPr lang="en-US" altLang="zh-CN" dirty="0">
                <a:ea typeface="宋体" panose="02010600030101010101" pitchFamily="2" charset="-122"/>
              </a:rPr>
              <a:t>/</a:t>
            </a:r>
            <a:r>
              <a:rPr lang="zh-CN" altLang="en-US" dirty="0">
                <a:ea typeface="宋体" panose="02010600030101010101" pitchFamily="2" charset="-122"/>
              </a:rPr>
              <a:t>气泡</a:t>
            </a:r>
            <a:endParaRPr lang="en-AU" altLang="zh-CN" dirty="0">
              <a:ea typeface="宋体" panose="02010600030101010101" pitchFamily="2" charset="-122"/>
            </a:endParaRPr>
          </a:p>
        </p:txBody>
      </p:sp>
      <p:sp>
        <p:nvSpPr>
          <p:cNvPr id="167941" name="AutoShape 6"/>
          <p:cNvSpPr>
            <a:spLocks/>
          </p:cNvSpPr>
          <p:nvPr/>
        </p:nvSpPr>
        <p:spPr bwMode="auto">
          <a:xfrm>
            <a:off x="7235825" y="3068638"/>
            <a:ext cx="1579563" cy="690562"/>
          </a:xfrm>
          <a:prstGeom prst="borderCallout1">
            <a:avLst>
              <a:gd name="adj1" fmla="val 16551"/>
              <a:gd name="adj2" fmla="val -4824"/>
              <a:gd name="adj3" fmla="val 73792"/>
              <a:gd name="adj4" fmla="val -63417"/>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在这里阻塞一个周期</a:t>
            </a:r>
            <a:endParaRPr lang="en-AU" altLang="zh-CN" sz="1800" dirty="0">
              <a:ea typeface="宋体" panose="02010600030101010101" pitchFamily="2" charset="-122"/>
            </a:endParaRPr>
          </a:p>
        </p:txBody>
      </p:sp>
      <p:pic>
        <p:nvPicPr>
          <p:cNvPr id="3" name="图片 2"/>
          <p:cNvPicPr>
            <a:picLocks noChangeAspect="1"/>
          </p:cNvPicPr>
          <p:nvPr/>
        </p:nvPicPr>
        <p:blipFill>
          <a:blip r:embed="rId4"/>
          <a:stretch>
            <a:fillRect/>
          </a:stretch>
        </p:blipFill>
        <p:spPr>
          <a:xfrm>
            <a:off x="1043608" y="4094303"/>
            <a:ext cx="904875" cy="200025"/>
          </a:xfrm>
          <a:prstGeom prst="rect">
            <a:avLst/>
          </a:prstGeom>
        </p:spPr>
      </p:pic>
      <p:sp>
        <p:nvSpPr>
          <p:cNvPr id="5" name="任意多边形 4"/>
          <p:cNvSpPr/>
          <p:nvPr/>
        </p:nvSpPr>
        <p:spPr bwMode="auto">
          <a:xfrm>
            <a:off x="1918010" y="3646448"/>
            <a:ext cx="440087" cy="718655"/>
          </a:xfrm>
          <a:custGeom>
            <a:avLst/>
            <a:gdLst>
              <a:gd name="connsiteX0" fmla="*/ 312234 w 440087"/>
              <a:gd name="connsiteY0" fmla="*/ 0 h 546410"/>
              <a:gd name="connsiteX1" fmla="*/ 423746 w 440087"/>
              <a:gd name="connsiteY1" fmla="*/ 267629 h 546410"/>
              <a:gd name="connsiteX2" fmla="*/ 0 w 440087"/>
              <a:gd name="connsiteY2" fmla="*/ 546410 h 546410"/>
            </a:gdLst>
            <a:ahLst/>
            <a:cxnLst>
              <a:cxn ang="0">
                <a:pos x="connsiteX0" y="connsiteY0"/>
              </a:cxn>
              <a:cxn ang="0">
                <a:pos x="connsiteX1" y="connsiteY1"/>
              </a:cxn>
              <a:cxn ang="0">
                <a:pos x="connsiteX2" y="connsiteY2"/>
              </a:cxn>
            </a:cxnLst>
            <a:rect l="l" t="t" r="r" b="b"/>
            <a:pathLst>
              <a:path w="440087" h="546410">
                <a:moveTo>
                  <a:pt x="312234" y="0"/>
                </a:moveTo>
                <a:cubicBezTo>
                  <a:pt x="394009" y="88280"/>
                  <a:pt x="475785" y="176561"/>
                  <a:pt x="423746" y="267629"/>
                </a:cubicBezTo>
                <a:cubicBezTo>
                  <a:pt x="371707" y="358697"/>
                  <a:pt x="185853" y="452553"/>
                  <a:pt x="0" y="546410"/>
                </a:cubicBezTo>
              </a:path>
            </a:pathLst>
          </a:custGeom>
          <a:noFill/>
          <a:ln w="952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1862254" y="4192859"/>
            <a:ext cx="371039" cy="858643"/>
          </a:xfrm>
          <a:custGeom>
            <a:avLst/>
            <a:gdLst>
              <a:gd name="connsiteX0" fmla="*/ 144966 w 371039"/>
              <a:gd name="connsiteY0" fmla="*/ 0 h 680224"/>
              <a:gd name="connsiteX1" fmla="*/ 367990 w 371039"/>
              <a:gd name="connsiteY1" fmla="*/ 223024 h 680224"/>
              <a:gd name="connsiteX2" fmla="*/ 0 w 371039"/>
              <a:gd name="connsiteY2" fmla="*/ 680224 h 680224"/>
            </a:gdLst>
            <a:ahLst/>
            <a:cxnLst>
              <a:cxn ang="0">
                <a:pos x="connsiteX0" y="connsiteY0"/>
              </a:cxn>
              <a:cxn ang="0">
                <a:pos x="connsiteX1" y="connsiteY1"/>
              </a:cxn>
              <a:cxn ang="0">
                <a:pos x="connsiteX2" y="connsiteY2"/>
              </a:cxn>
            </a:cxnLst>
            <a:rect l="l" t="t" r="r" b="b"/>
            <a:pathLst>
              <a:path w="371039" h="680224">
                <a:moveTo>
                  <a:pt x="144966" y="0"/>
                </a:moveTo>
                <a:cubicBezTo>
                  <a:pt x="268558" y="54826"/>
                  <a:pt x="392151" y="109653"/>
                  <a:pt x="367990" y="223024"/>
                </a:cubicBezTo>
                <a:cubicBezTo>
                  <a:pt x="343829" y="336395"/>
                  <a:pt x="171914" y="508309"/>
                  <a:pt x="0" y="680224"/>
                </a:cubicBezTo>
              </a:path>
            </a:pathLst>
          </a:custGeom>
          <a:noFill/>
          <a:ln w="952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3679902" y="3824868"/>
            <a:ext cx="665807" cy="401444"/>
          </a:xfrm>
          <a:custGeom>
            <a:avLst/>
            <a:gdLst>
              <a:gd name="connsiteX0" fmla="*/ 0 w 665807"/>
              <a:gd name="connsiteY0" fmla="*/ 0 h 401444"/>
              <a:gd name="connsiteX1" fmla="*/ 189571 w 665807"/>
              <a:gd name="connsiteY1" fmla="*/ 211873 h 401444"/>
              <a:gd name="connsiteX2" fmla="*/ 602166 w 665807"/>
              <a:gd name="connsiteY2" fmla="*/ 345688 h 401444"/>
              <a:gd name="connsiteX3" fmla="*/ 657922 w 665807"/>
              <a:gd name="connsiteY3" fmla="*/ 401444 h 401444"/>
            </a:gdLst>
            <a:ahLst/>
            <a:cxnLst>
              <a:cxn ang="0">
                <a:pos x="connsiteX0" y="connsiteY0"/>
              </a:cxn>
              <a:cxn ang="0">
                <a:pos x="connsiteX1" y="connsiteY1"/>
              </a:cxn>
              <a:cxn ang="0">
                <a:pos x="connsiteX2" y="connsiteY2"/>
              </a:cxn>
              <a:cxn ang="0">
                <a:pos x="connsiteX3" y="connsiteY3"/>
              </a:cxn>
            </a:cxnLst>
            <a:rect l="l" t="t" r="r" b="b"/>
            <a:pathLst>
              <a:path w="665807" h="401444">
                <a:moveTo>
                  <a:pt x="0" y="0"/>
                </a:moveTo>
                <a:cubicBezTo>
                  <a:pt x="44605" y="77129"/>
                  <a:pt x="89210" y="154258"/>
                  <a:pt x="189571" y="211873"/>
                </a:cubicBezTo>
                <a:cubicBezTo>
                  <a:pt x="289932" y="269488"/>
                  <a:pt x="524107" y="314093"/>
                  <a:pt x="602166" y="345688"/>
                </a:cubicBezTo>
                <a:cubicBezTo>
                  <a:pt x="680225" y="377283"/>
                  <a:pt x="669073" y="389363"/>
                  <a:pt x="657922" y="401444"/>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1547664" y="6197600"/>
            <a:ext cx="800219" cy="338554"/>
          </a:xfrm>
          <a:prstGeom prst="rect">
            <a:avLst/>
          </a:prstGeom>
          <a:noFill/>
        </p:spPr>
        <p:txBody>
          <a:bodyPr wrap="none" rtlCol="0">
            <a:spAutoFit/>
          </a:bodyPr>
          <a:lstStyle/>
          <a:p>
            <a:r>
              <a:rPr lang="zh-CN" altLang="en-US" dirty="0"/>
              <a:t>图</a:t>
            </a:r>
            <a:r>
              <a:rPr lang="en-US" altLang="zh-CN" dirty="0"/>
              <a:t>4-59</a:t>
            </a:r>
            <a:endParaRPr lang="zh-CN" altLang="en-US" dirty="0"/>
          </a:p>
        </p:txBody>
      </p:sp>
      <p:sp>
        <p:nvSpPr>
          <p:cNvPr id="9" name="椭圆 8"/>
          <p:cNvSpPr/>
          <p:nvPr/>
        </p:nvSpPr>
        <p:spPr bwMode="auto">
          <a:xfrm>
            <a:off x="3289377" y="2348880"/>
            <a:ext cx="202503" cy="1843979"/>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p:cNvSpPr txBox="1"/>
          <p:nvPr/>
        </p:nvSpPr>
        <p:spPr>
          <a:xfrm>
            <a:off x="3212586" y="1918251"/>
            <a:ext cx="1005403" cy="338554"/>
          </a:xfrm>
          <a:prstGeom prst="rect">
            <a:avLst/>
          </a:prstGeom>
          <a:solidFill>
            <a:srgbClr val="92D050"/>
          </a:solidFill>
        </p:spPr>
        <p:txBody>
          <a:bodyPr wrap="none" rtlCol="0">
            <a:spAutoFit/>
          </a:bodyPr>
          <a:lstStyle/>
          <a:p>
            <a:r>
              <a:rPr lang="zh-CN" altLang="en-US" dirty="0"/>
              <a:t>检测时机</a:t>
            </a:r>
            <a:endParaRPr lang="en-US" altLang="zh-CN" dirty="0"/>
          </a:p>
        </p:txBody>
      </p:sp>
      <p:sp>
        <p:nvSpPr>
          <p:cNvPr id="10" name="文本框 9">
            <a:extLst>
              <a:ext uri="{FF2B5EF4-FFF2-40B4-BE49-F238E27FC236}">
                <a16:creationId xmlns:a16="http://schemas.microsoft.com/office/drawing/2014/main" id="{64F7D83F-9F9A-4813-99CA-96C3F2816141}"/>
              </a:ext>
            </a:extLst>
          </p:cNvPr>
          <p:cNvSpPr txBox="1"/>
          <p:nvPr/>
        </p:nvSpPr>
        <p:spPr>
          <a:xfrm>
            <a:off x="2455766" y="5242164"/>
            <a:ext cx="1224136" cy="338554"/>
          </a:xfrm>
          <a:prstGeom prst="rect">
            <a:avLst/>
          </a:prstGeom>
          <a:solidFill>
            <a:srgbClr val="FFFF00"/>
          </a:solidFill>
        </p:spPr>
        <p:txBody>
          <a:bodyPr wrap="square" rtlCol="0">
            <a:spAutoFit/>
          </a:bodyPr>
          <a:lstStyle/>
          <a:p>
            <a:r>
              <a:rPr lang="en-US" altLang="zh-CN" dirty="0"/>
              <a:t>PC</a:t>
            </a:r>
            <a:r>
              <a:rPr lang="zh-CN" altLang="en-US" dirty="0"/>
              <a:t>不更新</a:t>
            </a:r>
            <a:endParaRPr lang="en-US" altLang="zh-CN" dirty="0"/>
          </a:p>
        </p:txBody>
      </p:sp>
      <p:cxnSp>
        <p:nvCxnSpPr>
          <p:cNvPr id="12" name="直接箭头连接符 11">
            <a:extLst>
              <a:ext uri="{FF2B5EF4-FFF2-40B4-BE49-F238E27FC236}">
                <a16:creationId xmlns:a16="http://schemas.microsoft.com/office/drawing/2014/main" id="{77C53F7E-752B-4C11-847B-101306E5D7DA}"/>
              </a:ext>
            </a:extLst>
          </p:cNvPr>
          <p:cNvCxnSpPr/>
          <p:nvPr/>
        </p:nvCxnSpPr>
        <p:spPr bwMode="auto">
          <a:xfrm flipV="1">
            <a:off x="3059832" y="4509120"/>
            <a:ext cx="432048" cy="7330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7B72F79-F263-4419-B3AE-C2B6F3C20B17}"/>
              </a:ext>
            </a:extLst>
          </p:cNvPr>
          <p:cNvSpPr/>
          <p:nvPr/>
        </p:nvSpPr>
        <p:spPr bwMode="auto">
          <a:xfrm>
            <a:off x="1756164" y="1609125"/>
            <a:ext cx="354871" cy="739755"/>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a:extLst>
              <a:ext uri="{FF2B5EF4-FFF2-40B4-BE49-F238E27FC236}">
                <a16:creationId xmlns:a16="http://schemas.microsoft.com/office/drawing/2014/main" id="{DF2FEAE4-2E9C-4491-9311-874B90E10029}"/>
              </a:ext>
            </a:extLst>
          </p:cNvPr>
          <p:cNvSpPr/>
          <p:nvPr/>
        </p:nvSpPr>
        <p:spPr bwMode="auto">
          <a:xfrm>
            <a:off x="467544" y="2442117"/>
            <a:ext cx="504056" cy="626843"/>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a:extLst>
              <a:ext uri="{FF2B5EF4-FFF2-40B4-BE49-F238E27FC236}">
                <a16:creationId xmlns:a16="http://schemas.microsoft.com/office/drawing/2014/main" id="{8E283DB3-801F-4FB4-85AB-2A286236CC52}"/>
              </a:ext>
            </a:extLst>
          </p:cNvPr>
          <p:cNvSpPr/>
          <p:nvPr/>
        </p:nvSpPr>
        <p:spPr bwMode="auto">
          <a:xfrm>
            <a:off x="3897630" y="2564904"/>
            <a:ext cx="242321" cy="388233"/>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720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27EE576-6677-443E-B4D8-5CB106EECABA}" type="slidenum">
              <a:rPr lang="en-AU" altLang="zh-CN" sz="1400"/>
              <a:pPr>
                <a:spcBef>
                  <a:spcPct val="0"/>
                </a:spcBef>
                <a:buClrTx/>
                <a:buSzTx/>
                <a:buFontTx/>
                <a:buNone/>
              </a:pPr>
              <a:t>104</a:t>
            </a:fld>
            <a:endParaRPr lang="en-AU" altLang="zh-CN" sz="1400"/>
          </a:p>
        </p:txBody>
      </p:sp>
      <p:pic>
        <p:nvPicPr>
          <p:cNvPr id="172035" name="Picture 5" descr="f04-6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73175"/>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带有冒险（阻塞）功能的流水线</a:t>
            </a:r>
            <a:endParaRPr lang="en-AU" altLang="zh-CN" sz="4000" dirty="0">
              <a:ea typeface="宋体" panose="02010600030101010101" pitchFamily="2" charset="-122"/>
            </a:endParaRPr>
          </a:p>
        </p:txBody>
      </p:sp>
      <p:sp>
        <p:nvSpPr>
          <p:cNvPr id="2" name="圆角矩形 1"/>
          <p:cNvSpPr/>
          <p:nvPr/>
        </p:nvSpPr>
        <p:spPr bwMode="auto">
          <a:xfrm>
            <a:off x="3347864" y="4653136"/>
            <a:ext cx="1008112" cy="720080"/>
          </a:xfrm>
          <a:prstGeom prst="roundRect">
            <a:avLst/>
          </a:prstGeom>
          <a:solidFill>
            <a:schemeClr val="accent1">
              <a:alpha val="3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2987824" y="4293096"/>
            <a:ext cx="1728192" cy="338554"/>
          </a:xfrm>
          <a:prstGeom prst="rect">
            <a:avLst/>
          </a:prstGeom>
          <a:noFill/>
        </p:spPr>
        <p:txBody>
          <a:bodyPr wrap="square" rtlCol="0">
            <a:spAutoFit/>
          </a:bodyPr>
          <a:lstStyle/>
          <a:p>
            <a:r>
              <a:rPr lang="zh-CN" altLang="en-US" dirty="0">
                <a:solidFill>
                  <a:srgbClr val="009900"/>
                </a:solidFill>
              </a:rPr>
              <a:t>需传递到下一级</a:t>
            </a:r>
          </a:p>
        </p:txBody>
      </p:sp>
      <p:sp>
        <p:nvSpPr>
          <p:cNvPr id="4" name="任意多边形 3"/>
          <p:cNvSpPr/>
          <p:nvPr/>
        </p:nvSpPr>
        <p:spPr bwMode="auto">
          <a:xfrm>
            <a:off x="3378820" y="1468634"/>
            <a:ext cx="1924328" cy="973483"/>
          </a:xfrm>
          <a:custGeom>
            <a:avLst/>
            <a:gdLst>
              <a:gd name="connsiteX0" fmla="*/ 1906858 w 1924328"/>
              <a:gd name="connsiteY0" fmla="*/ 973483 h 973483"/>
              <a:gd name="connsiteX1" fmla="*/ 1895707 w 1924328"/>
              <a:gd name="connsiteY1" fmla="*/ 192898 h 973483"/>
              <a:gd name="connsiteX2" fmla="*/ 1639229 w 1924328"/>
              <a:gd name="connsiteY2" fmla="*/ 25629 h 973483"/>
              <a:gd name="connsiteX3" fmla="*/ 0 w 1924328"/>
              <a:gd name="connsiteY3" fmla="*/ 3327 h 973483"/>
            </a:gdLst>
            <a:ahLst/>
            <a:cxnLst>
              <a:cxn ang="0">
                <a:pos x="connsiteX0" y="connsiteY0"/>
              </a:cxn>
              <a:cxn ang="0">
                <a:pos x="connsiteX1" y="connsiteY1"/>
              </a:cxn>
              <a:cxn ang="0">
                <a:pos x="connsiteX2" y="connsiteY2"/>
              </a:cxn>
              <a:cxn ang="0">
                <a:pos x="connsiteX3" y="connsiteY3"/>
              </a:cxn>
            </a:cxnLst>
            <a:rect l="l" t="t" r="r" b="b"/>
            <a:pathLst>
              <a:path w="1924328" h="973483">
                <a:moveTo>
                  <a:pt x="1906858" y="973483"/>
                </a:moveTo>
                <a:cubicBezTo>
                  <a:pt x="1923585" y="662178"/>
                  <a:pt x="1940312" y="350873"/>
                  <a:pt x="1895707" y="192898"/>
                </a:cubicBezTo>
                <a:cubicBezTo>
                  <a:pt x="1851102" y="34923"/>
                  <a:pt x="1955180" y="57224"/>
                  <a:pt x="1639229" y="25629"/>
                </a:cubicBezTo>
                <a:cubicBezTo>
                  <a:pt x="1323278" y="-5966"/>
                  <a:pt x="661639" y="-1320"/>
                  <a:pt x="0" y="3327"/>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2838430" y="1784195"/>
            <a:ext cx="2237420" cy="3943707"/>
          </a:xfrm>
          <a:custGeom>
            <a:avLst/>
            <a:gdLst>
              <a:gd name="connsiteX0" fmla="*/ 2112711 w 2237420"/>
              <a:gd name="connsiteY0" fmla="*/ 3434576 h 3943707"/>
              <a:gd name="connsiteX1" fmla="*/ 2235375 w 2237420"/>
              <a:gd name="connsiteY1" fmla="*/ 3624146 h 3943707"/>
              <a:gd name="connsiteX2" fmla="*/ 2023502 w 2237420"/>
              <a:gd name="connsiteY2" fmla="*/ 3869473 h 3943707"/>
              <a:gd name="connsiteX3" fmla="*/ 975287 w 2237420"/>
              <a:gd name="connsiteY3" fmla="*/ 3936381 h 3943707"/>
              <a:gd name="connsiteX4" fmla="*/ 217004 w 2237420"/>
              <a:gd name="connsiteY4" fmla="*/ 3724507 h 3943707"/>
              <a:gd name="connsiteX5" fmla="*/ 27433 w 2237420"/>
              <a:gd name="connsiteY5" fmla="*/ 2966225 h 3943707"/>
              <a:gd name="connsiteX6" fmla="*/ 5131 w 2237420"/>
              <a:gd name="connsiteY6" fmla="*/ 0 h 39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7420" h="3943707">
                <a:moveTo>
                  <a:pt x="2112711" y="3434576"/>
                </a:moveTo>
                <a:cubicBezTo>
                  <a:pt x="2181477" y="3493119"/>
                  <a:pt x="2250243" y="3551663"/>
                  <a:pt x="2235375" y="3624146"/>
                </a:cubicBezTo>
                <a:cubicBezTo>
                  <a:pt x="2220507" y="3696629"/>
                  <a:pt x="2233517" y="3817434"/>
                  <a:pt x="2023502" y="3869473"/>
                </a:cubicBezTo>
                <a:cubicBezTo>
                  <a:pt x="1813487" y="3921512"/>
                  <a:pt x="1276370" y="3960542"/>
                  <a:pt x="975287" y="3936381"/>
                </a:cubicBezTo>
                <a:cubicBezTo>
                  <a:pt x="674204" y="3912220"/>
                  <a:pt x="374980" y="3886200"/>
                  <a:pt x="217004" y="3724507"/>
                </a:cubicBezTo>
                <a:cubicBezTo>
                  <a:pt x="59028" y="3562814"/>
                  <a:pt x="62745" y="3586976"/>
                  <a:pt x="27433" y="2966225"/>
                </a:cubicBezTo>
                <a:cubicBezTo>
                  <a:pt x="-7879" y="2345474"/>
                  <a:pt x="-1374" y="1172737"/>
                  <a:pt x="5131"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2018371" y="1582830"/>
            <a:ext cx="457200" cy="2320097"/>
          </a:xfrm>
          <a:custGeom>
            <a:avLst/>
            <a:gdLst>
              <a:gd name="connsiteX0" fmla="*/ 0 w 457200"/>
              <a:gd name="connsiteY0" fmla="*/ 2320097 h 2320097"/>
              <a:gd name="connsiteX1" fmla="*/ 167268 w 457200"/>
              <a:gd name="connsiteY1" fmla="*/ 1238429 h 2320097"/>
              <a:gd name="connsiteX2" fmla="*/ 133814 w 457200"/>
              <a:gd name="connsiteY2" fmla="*/ 201365 h 2320097"/>
              <a:gd name="connsiteX3" fmla="*/ 457200 w 457200"/>
              <a:gd name="connsiteY3" fmla="*/ 643 h 2320097"/>
            </a:gdLst>
            <a:ahLst/>
            <a:cxnLst>
              <a:cxn ang="0">
                <a:pos x="connsiteX0" y="connsiteY0"/>
              </a:cxn>
              <a:cxn ang="0">
                <a:pos x="connsiteX1" y="connsiteY1"/>
              </a:cxn>
              <a:cxn ang="0">
                <a:pos x="connsiteX2" y="connsiteY2"/>
              </a:cxn>
              <a:cxn ang="0">
                <a:pos x="connsiteX3" y="connsiteY3"/>
              </a:cxn>
            </a:cxnLst>
            <a:rect l="l" t="t" r="r" b="b"/>
            <a:pathLst>
              <a:path w="457200" h="2320097">
                <a:moveTo>
                  <a:pt x="0" y="2320097"/>
                </a:moveTo>
                <a:cubicBezTo>
                  <a:pt x="72483" y="1955824"/>
                  <a:pt x="144966" y="1591551"/>
                  <a:pt x="167268" y="1238429"/>
                </a:cubicBezTo>
                <a:cubicBezTo>
                  <a:pt x="189570" y="885307"/>
                  <a:pt x="85492" y="407663"/>
                  <a:pt x="133814" y="201365"/>
                </a:cubicBezTo>
                <a:cubicBezTo>
                  <a:pt x="182136" y="-4933"/>
                  <a:pt x="319668" y="-2145"/>
                  <a:pt x="457200" y="64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2111035" y="1754664"/>
            <a:ext cx="457200" cy="2320097"/>
          </a:xfrm>
          <a:custGeom>
            <a:avLst/>
            <a:gdLst>
              <a:gd name="connsiteX0" fmla="*/ 0 w 457200"/>
              <a:gd name="connsiteY0" fmla="*/ 2320097 h 2320097"/>
              <a:gd name="connsiteX1" fmla="*/ 167268 w 457200"/>
              <a:gd name="connsiteY1" fmla="*/ 1238429 h 2320097"/>
              <a:gd name="connsiteX2" fmla="*/ 133814 w 457200"/>
              <a:gd name="connsiteY2" fmla="*/ 201365 h 2320097"/>
              <a:gd name="connsiteX3" fmla="*/ 457200 w 457200"/>
              <a:gd name="connsiteY3" fmla="*/ 643 h 2320097"/>
            </a:gdLst>
            <a:ahLst/>
            <a:cxnLst>
              <a:cxn ang="0">
                <a:pos x="connsiteX0" y="connsiteY0"/>
              </a:cxn>
              <a:cxn ang="0">
                <a:pos x="connsiteX1" y="connsiteY1"/>
              </a:cxn>
              <a:cxn ang="0">
                <a:pos x="connsiteX2" y="connsiteY2"/>
              </a:cxn>
              <a:cxn ang="0">
                <a:pos x="connsiteX3" y="connsiteY3"/>
              </a:cxn>
            </a:cxnLst>
            <a:rect l="l" t="t" r="r" b="b"/>
            <a:pathLst>
              <a:path w="457200" h="2320097">
                <a:moveTo>
                  <a:pt x="0" y="2320097"/>
                </a:moveTo>
                <a:cubicBezTo>
                  <a:pt x="72483" y="1955824"/>
                  <a:pt x="144966" y="1591551"/>
                  <a:pt x="167268" y="1238429"/>
                </a:cubicBezTo>
                <a:cubicBezTo>
                  <a:pt x="189570" y="885307"/>
                  <a:pt x="85492" y="407663"/>
                  <a:pt x="133814" y="201365"/>
                </a:cubicBezTo>
                <a:cubicBezTo>
                  <a:pt x="182136" y="-4933"/>
                  <a:pt x="319668" y="-2145"/>
                  <a:pt x="457200" y="64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a:extLst>
              <a:ext uri="{FF2B5EF4-FFF2-40B4-BE49-F238E27FC236}">
                <a16:creationId xmlns:a16="http://schemas.microsoft.com/office/drawing/2014/main" id="{053ABDE2-DFE2-4A1E-A069-D1B508422536}"/>
              </a:ext>
            </a:extLst>
          </p:cNvPr>
          <p:cNvSpPr txBox="1"/>
          <p:nvPr/>
        </p:nvSpPr>
        <p:spPr>
          <a:xfrm>
            <a:off x="3547365" y="1958643"/>
            <a:ext cx="601395" cy="584775"/>
          </a:xfrm>
          <a:prstGeom prst="rect">
            <a:avLst/>
          </a:prstGeom>
          <a:solidFill>
            <a:srgbClr val="92D050"/>
          </a:solidFill>
        </p:spPr>
        <p:txBody>
          <a:bodyPr wrap="square" rtlCol="0">
            <a:spAutoFit/>
          </a:bodyPr>
          <a:lstStyle/>
          <a:p>
            <a:pPr algn="l"/>
            <a:r>
              <a:rPr lang="zh-CN" altLang="en-US" dirty="0">
                <a:solidFill>
                  <a:srgbClr val="FF0000"/>
                </a:solidFill>
              </a:rPr>
              <a:t>作废</a:t>
            </a:r>
            <a:r>
              <a:rPr lang="en-US" altLang="zh-CN" dirty="0" err="1">
                <a:solidFill>
                  <a:srgbClr val="FF0000"/>
                </a:solidFill>
              </a:rPr>
              <a:t>nop</a:t>
            </a:r>
            <a:endParaRPr lang="zh-CN" altLang="en-US" dirty="0">
              <a:solidFill>
                <a:srgbClr val="FF0000"/>
              </a:solidFill>
            </a:endParaRPr>
          </a:p>
        </p:txBody>
      </p:sp>
      <p:sp>
        <p:nvSpPr>
          <p:cNvPr id="15" name="文本框 14">
            <a:extLst>
              <a:ext uri="{FF2B5EF4-FFF2-40B4-BE49-F238E27FC236}">
                <a16:creationId xmlns:a16="http://schemas.microsoft.com/office/drawing/2014/main" id="{92B725FD-7FD6-46BC-BCAA-C6281CFFBA7D}"/>
              </a:ext>
            </a:extLst>
          </p:cNvPr>
          <p:cNvSpPr txBox="1"/>
          <p:nvPr/>
        </p:nvSpPr>
        <p:spPr>
          <a:xfrm>
            <a:off x="1064265" y="1679941"/>
            <a:ext cx="668936" cy="584775"/>
          </a:xfrm>
          <a:prstGeom prst="rect">
            <a:avLst/>
          </a:prstGeom>
          <a:solidFill>
            <a:srgbClr val="92D050"/>
          </a:solidFill>
        </p:spPr>
        <p:txBody>
          <a:bodyPr wrap="square" rtlCol="0">
            <a:spAutoFit/>
          </a:bodyPr>
          <a:lstStyle/>
          <a:p>
            <a:pPr algn="l"/>
            <a:r>
              <a:rPr lang="zh-CN" altLang="en-US" dirty="0">
                <a:solidFill>
                  <a:srgbClr val="FF0000"/>
                </a:solidFill>
              </a:rPr>
              <a:t>保持</a:t>
            </a:r>
            <a:r>
              <a:rPr lang="en-US" altLang="zh-CN" dirty="0">
                <a:solidFill>
                  <a:srgbClr val="FF0000"/>
                </a:solidFill>
              </a:rPr>
              <a:t>/</a:t>
            </a:r>
            <a:r>
              <a:rPr lang="zh-CN" altLang="en-US" dirty="0">
                <a:solidFill>
                  <a:srgbClr val="FF0000"/>
                </a:solidFill>
              </a:rPr>
              <a:t>滞后</a:t>
            </a:r>
          </a:p>
        </p:txBody>
      </p:sp>
      <p:sp>
        <p:nvSpPr>
          <p:cNvPr id="16" name="文本框 15">
            <a:extLst>
              <a:ext uri="{FF2B5EF4-FFF2-40B4-BE49-F238E27FC236}">
                <a16:creationId xmlns:a16="http://schemas.microsoft.com/office/drawing/2014/main" id="{830C4428-DB23-49D7-AD28-B1FBFDA371CB}"/>
              </a:ext>
            </a:extLst>
          </p:cNvPr>
          <p:cNvSpPr txBox="1"/>
          <p:nvPr/>
        </p:nvSpPr>
        <p:spPr>
          <a:xfrm>
            <a:off x="253680" y="1924107"/>
            <a:ext cx="668936" cy="584775"/>
          </a:xfrm>
          <a:prstGeom prst="rect">
            <a:avLst/>
          </a:prstGeom>
          <a:solidFill>
            <a:srgbClr val="92D050"/>
          </a:solidFill>
        </p:spPr>
        <p:txBody>
          <a:bodyPr wrap="square" rtlCol="0">
            <a:spAutoFit/>
          </a:bodyPr>
          <a:lstStyle/>
          <a:p>
            <a:pPr algn="l"/>
            <a:r>
              <a:rPr lang="zh-CN" altLang="en-US" dirty="0">
                <a:solidFill>
                  <a:srgbClr val="FF0000"/>
                </a:solidFill>
              </a:rPr>
              <a:t>保持</a:t>
            </a:r>
            <a:r>
              <a:rPr lang="en-US" altLang="zh-CN" dirty="0">
                <a:solidFill>
                  <a:srgbClr val="FF0000"/>
                </a:solidFill>
              </a:rPr>
              <a:t>/</a:t>
            </a:r>
            <a:r>
              <a:rPr lang="zh-CN" altLang="en-US" dirty="0">
                <a:solidFill>
                  <a:srgbClr val="FF0000"/>
                </a:solidFill>
              </a:rPr>
              <a:t>滞后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7" grpId="0" animBg="1"/>
      <p:bldP spid="4" grpId="0" animBg="1"/>
      <p:bldP spid="5" grpId="0" animBg="1"/>
      <p:bldP spid="6" grpId="0" animBg="1"/>
      <p:bldP spid="10" grpId="0" animBg="1"/>
      <p:bldP spid="9" grpId="0" animBg="1"/>
      <p:bldP spid="15" grpId="0" animBg="1"/>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阻塞</a:t>
            </a:r>
            <a:r>
              <a:rPr lang="en-US" altLang="zh-CN" dirty="0"/>
              <a:t>/</a:t>
            </a:r>
            <a:r>
              <a:rPr lang="zh-CN" altLang="en-US" dirty="0"/>
              <a:t>停顿技术</a:t>
            </a:r>
            <a:endParaRPr lang="en-US" altLang="zh-CN" dirty="0"/>
          </a:p>
          <a:p>
            <a:pPr lvl="1"/>
            <a:r>
              <a:rPr lang="zh-CN" altLang="en-US" dirty="0"/>
              <a:t>检测</a:t>
            </a:r>
            <a:r>
              <a:rPr lang="en-US" altLang="zh-CN" dirty="0"/>
              <a:t>——</a:t>
            </a:r>
            <a:r>
              <a:rPr lang="zh-CN" altLang="en-US" dirty="0"/>
              <a:t>冒险控制信号</a:t>
            </a:r>
            <a:endParaRPr lang="en-US" altLang="zh-CN" dirty="0"/>
          </a:p>
          <a:p>
            <a:pPr lvl="1"/>
            <a:r>
              <a:rPr lang="zh-CN" altLang="en-US" dirty="0"/>
              <a:t>阻塞</a:t>
            </a:r>
            <a:r>
              <a:rPr lang="en-US" altLang="zh-CN" dirty="0"/>
              <a:t>——</a:t>
            </a:r>
            <a:r>
              <a:rPr lang="zh-CN" altLang="en-US" dirty="0"/>
              <a:t>停顿气泡，全</a:t>
            </a:r>
            <a:r>
              <a:rPr lang="en-US" altLang="zh-CN" dirty="0"/>
              <a:t>0</a:t>
            </a:r>
            <a:r>
              <a:rPr lang="zh-CN" altLang="en-US" dirty="0"/>
              <a:t>控制信号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105</a:t>
            </a:fld>
            <a:endParaRPr lang="en-AU" altLang="zh-CN"/>
          </a:p>
        </p:txBody>
      </p:sp>
    </p:spTree>
    <p:extLst>
      <p:ext uri="{BB962C8B-B14F-4D97-AF65-F5344CB8AC3E}">
        <p14:creationId xmlns:p14="http://schemas.microsoft.com/office/powerpoint/2010/main" val="1813117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F8A43A5-7E89-472B-8F30-A0134BC5862A}" type="slidenum">
              <a:rPr lang="en-AU" altLang="zh-CN" sz="1400"/>
              <a:pPr>
                <a:spcBef>
                  <a:spcPct val="0"/>
                </a:spcBef>
                <a:buClrTx/>
                <a:buSzTx/>
                <a:buFontTx/>
                <a:buNone/>
              </a:pPr>
              <a:t>106</a:t>
            </a:fld>
            <a:endParaRPr lang="en-AU" altLang="zh-CN" sz="1400"/>
          </a:p>
        </p:txBody>
      </p:sp>
      <p:sp>
        <p:nvSpPr>
          <p:cNvPr id="174083"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阻塞与性能</a:t>
            </a:r>
            <a:endParaRPr lang="en-AU" altLang="zh-CN" dirty="0">
              <a:ea typeface="宋体" panose="02010600030101010101" pitchFamily="2" charset="-122"/>
            </a:endParaRPr>
          </a:p>
        </p:txBody>
      </p:sp>
      <p:sp>
        <p:nvSpPr>
          <p:cNvPr id="174084" name="Rectangle 3"/>
          <p:cNvSpPr>
            <a:spLocks noGrp="1" noChangeArrowheads="1"/>
          </p:cNvSpPr>
          <p:nvPr>
            <p:ph type="body" idx="1"/>
          </p:nvPr>
        </p:nvSpPr>
        <p:spPr>
          <a:xfrm>
            <a:off x="684213" y="1844675"/>
            <a:ext cx="8270875" cy="4392613"/>
          </a:xfrm>
        </p:spPr>
        <p:txBody>
          <a:bodyPr/>
          <a:lstStyle/>
          <a:p>
            <a:pPr eaLnBrk="1" hangingPunct="1"/>
            <a:r>
              <a:rPr lang="zh-CN" altLang="en-US" dirty="0">
                <a:ea typeface="宋体" panose="02010600030101010101" pitchFamily="2" charset="-122"/>
              </a:rPr>
              <a:t>阻塞使得性能下降</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但是阻塞时流水中保证执行正确所必需的步骤</a:t>
            </a:r>
            <a:endParaRPr lang="en-AU" altLang="zh-CN" dirty="0">
              <a:ea typeface="宋体" panose="02010600030101010101" pitchFamily="2" charset="-122"/>
            </a:endParaRPr>
          </a:p>
          <a:p>
            <a:pPr eaLnBrk="1" hangingPunct="1"/>
            <a:r>
              <a:rPr lang="zh-CN" altLang="en-US" dirty="0">
                <a:ea typeface="宋体" panose="02010600030101010101" pitchFamily="2" charset="-122"/>
              </a:rPr>
              <a:t>编译器可以对指令进行重新排列（调度）以避免冒险及其引起的阻塞</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编译器需要知道流水结构</a:t>
            </a:r>
            <a:endParaRPr lang="en-AU" altLang="zh-CN" dirty="0">
              <a:ea typeface="宋体" panose="02010600030101010101" pitchFamily="2" charset="-122"/>
            </a:endParaRPr>
          </a:p>
        </p:txBody>
      </p:sp>
      <p:sp>
        <p:nvSpPr>
          <p:cNvPr id="174085"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A304934-E43E-48EF-ADCA-1C8B6DE3C2B9}" type="slidenum">
              <a:rPr lang="en-AU" altLang="zh-CN" sz="1400"/>
              <a:pPr>
                <a:spcBef>
                  <a:spcPct val="0"/>
                </a:spcBef>
                <a:buClrTx/>
                <a:buSzTx/>
                <a:buFontTx/>
                <a:buNone/>
              </a:pPr>
              <a:t>107</a:t>
            </a:fld>
            <a:endParaRPr lang="en-AU" altLang="zh-CN" sz="1400"/>
          </a:p>
        </p:txBody>
      </p:sp>
      <p:pic>
        <p:nvPicPr>
          <p:cNvPr id="176131" name="Picture 10" descr="f04-6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898650"/>
            <a:ext cx="60213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2"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控制冒险／分支冒险</a:t>
            </a:r>
            <a:r>
              <a:rPr lang="zh-CN" altLang="en-US" sz="2400" dirty="0">
                <a:ea typeface="宋体" panose="02010600030101010101" pitchFamily="2" charset="-122"/>
              </a:rPr>
              <a:t>（</a:t>
            </a:r>
            <a:r>
              <a:rPr lang="en-US" altLang="zh-CN" sz="2400" dirty="0">
                <a:ea typeface="宋体" panose="02010600030101010101" pitchFamily="2" charset="-122"/>
              </a:rPr>
              <a:t>Branch Hazards</a:t>
            </a:r>
            <a:r>
              <a:rPr lang="zh-CN" altLang="en-US" sz="2400" dirty="0">
                <a:ea typeface="宋体" panose="02010600030101010101" pitchFamily="2" charset="-122"/>
              </a:rPr>
              <a:t>）</a:t>
            </a:r>
            <a:endParaRPr lang="en-AU" altLang="zh-CN" sz="3200" dirty="0">
              <a:ea typeface="宋体" panose="02010600030101010101" pitchFamily="2" charset="-122"/>
            </a:endParaRPr>
          </a:p>
        </p:txBody>
      </p:sp>
      <p:sp>
        <p:nvSpPr>
          <p:cNvPr id="176133"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如果分支决策发生在</a:t>
            </a:r>
            <a:r>
              <a:rPr lang="en-US" altLang="zh-CN" dirty="0">
                <a:ea typeface="宋体" panose="02010600030101010101" pitchFamily="2" charset="-122"/>
              </a:rPr>
              <a:t>MEM</a:t>
            </a:r>
            <a:r>
              <a:rPr lang="zh-CN" altLang="en-US" dirty="0">
                <a:ea typeface="宋体" panose="02010600030101010101" pitchFamily="2" charset="-122"/>
              </a:rPr>
              <a:t>级</a:t>
            </a:r>
            <a:endParaRPr lang="en-AU" altLang="zh-CN" dirty="0">
              <a:ea typeface="宋体" panose="02010600030101010101" pitchFamily="2" charset="-122"/>
            </a:endParaRPr>
          </a:p>
        </p:txBody>
      </p:sp>
      <p:sp>
        <p:nvSpPr>
          <p:cNvPr id="176134" name="Text Box 4"/>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§4.8 Control Hazards</a:t>
            </a:r>
          </a:p>
        </p:txBody>
      </p:sp>
      <p:sp>
        <p:nvSpPr>
          <p:cNvPr id="176135" name="AutoShape 6"/>
          <p:cNvSpPr>
            <a:spLocks/>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PC</a:t>
            </a:r>
            <a:endParaRPr lang="en-AU" altLang="zh-CN" sz="1400">
              <a:ea typeface="宋体" panose="02010600030101010101" pitchFamily="2" charset="-122"/>
            </a:endParaRPr>
          </a:p>
        </p:txBody>
      </p:sp>
      <p:sp>
        <p:nvSpPr>
          <p:cNvPr id="176136" name="Text Box 7"/>
          <p:cNvSpPr txBox="1">
            <a:spLocks noChangeArrowheads="1"/>
          </p:cNvSpPr>
          <p:nvPr/>
        </p:nvSpPr>
        <p:spPr bwMode="auto">
          <a:xfrm>
            <a:off x="7451725" y="4010025"/>
            <a:ext cx="1440755" cy="1323439"/>
          </a:xfrm>
          <a:prstGeom prst="rect">
            <a:avLst/>
          </a:prstGeom>
          <a:solidFill>
            <a:schemeClr val="accent1"/>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发生跳转则需要清空这三条指令（将控制信号置</a:t>
            </a:r>
            <a:r>
              <a:rPr lang="en-US" altLang="zh-CN" sz="1600" dirty="0">
                <a:ea typeface="宋体" panose="02010600030101010101" pitchFamily="2" charset="-122"/>
              </a:rPr>
              <a:t>0</a:t>
            </a:r>
            <a:r>
              <a:rPr lang="zh-CN" altLang="en-US" sz="1600" dirty="0">
                <a:ea typeface="宋体" panose="02010600030101010101" pitchFamily="2" charset="-122"/>
              </a:rPr>
              <a:t>）</a:t>
            </a:r>
            <a:endParaRPr lang="en-US" altLang="zh-CN" sz="1600" dirty="0">
              <a:ea typeface="宋体" panose="02010600030101010101" pitchFamily="2" charset="-122"/>
            </a:endParaRPr>
          </a:p>
          <a:p>
            <a:pPr>
              <a:spcBef>
                <a:spcPct val="0"/>
              </a:spcBef>
              <a:buClrTx/>
              <a:buSzTx/>
              <a:buFontTx/>
              <a:buNone/>
            </a:pPr>
            <a:endParaRPr lang="en-AU" altLang="zh-CN" sz="1600" dirty="0">
              <a:ea typeface="宋体" panose="02010600030101010101" pitchFamily="2" charset="-122"/>
            </a:endParaRPr>
          </a:p>
        </p:txBody>
      </p:sp>
      <p:sp>
        <p:nvSpPr>
          <p:cNvPr id="176137" name="AutoShape 8"/>
          <p:cNvSpPr>
            <a:spLocks/>
          </p:cNvSpPr>
          <p:nvPr/>
        </p:nvSpPr>
        <p:spPr bwMode="auto">
          <a:xfrm>
            <a:off x="7092950"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 name="圆角矩形 1"/>
          <p:cNvSpPr/>
          <p:nvPr/>
        </p:nvSpPr>
        <p:spPr bwMode="auto">
          <a:xfrm>
            <a:off x="3964916" y="2863584"/>
            <a:ext cx="360040" cy="2520181"/>
          </a:xfrm>
          <a:prstGeom prst="roundRect">
            <a:avLst/>
          </a:prstGeom>
          <a:solidFill>
            <a:srgbClr val="92D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4215161" y="3501008"/>
            <a:ext cx="379141" cy="2264172"/>
          </a:xfrm>
          <a:custGeom>
            <a:avLst/>
            <a:gdLst>
              <a:gd name="connsiteX0" fmla="*/ 0 w 379141"/>
              <a:gd name="connsiteY0" fmla="*/ 0 h 2732048"/>
              <a:gd name="connsiteX1" fmla="*/ 245327 w 379141"/>
              <a:gd name="connsiteY1" fmla="*/ 1081668 h 2732048"/>
              <a:gd name="connsiteX2" fmla="*/ 223024 w 379141"/>
              <a:gd name="connsiteY2" fmla="*/ 1851102 h 2732048"/>
              <a:gd name="connsiteX3" fmla="*/ 379141 w 379141"/>
              <a:gd name="connsiteY3" fmla="*/ 2732048 h 2732048"/>
            </a:gdLst>
            <a:ahLst/>
            <a:cxnLst>
              <a:cxn ang="0">
                <a:pos x="connsiteX0" y="connsiteY0"/>
              </a:cxn>
              <a:cxn ang="0">
                <a:pos x="connsiteX1" y="connsiteY1"/>
              </a:cxn>
              <a:cxn ang="0">
                <a:pos x="connsiteX2" y="connsiteY2"/>
              </a:cxn>
              <a:cxn ang="0">
                <a:pos x="connsiteX3" y="connsiteY3"/>
              </a:cxn>
            </a:cxnLst>
            <a:rect l="l" t="t" r="r" b="b"/>
            <a:pathLst>
              <a:path w="379141" h="2732048">
                <a:moveTo>
                  <a:pt x="0" y="0"/>
                </a:moveTo>
                <a:cubicBezTo>
                  <a:pt x="104078" y="386575"/>
                  <a:pt x="208156" y="773151"/>
                  <a:pt x="245327" y="1081668"/>
                </a:cubicBezTo>
                <a:cubicBezTo>
                  <a:pt x="282498" y="1390185"/>
                  <a:pt x="200722" y="1576039"/>
                  <a:pt x="223024" y="1851102"/>
                </a:cubicBezTo>
                <a:cubicBezTo>
                  <a:pt x="245326" y="2126165"/>
                  <a:pt x="312233" y="2429106"/>
                  <a:pt x="379141" y="2732048"/>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a:extLst>
              <a:ext uri="{FF2B5EF4-FFF2-40B4-BE49-F238E27FC236}">
                <a16:creationId xmlns:a16="http://schemas.microsoft.com/office/drawing/2014/main" id="{21B1BE2E-BD37-46FB-8858-613F3BEDB16A}"/>
              </a:ext>
            </a:extLst>
          </p:cNvPr>
          <p:cNvSpPr txBox="1"/>
          <p:nvPr/>
        </p:nvSpPr>
        <p:spPr>
          <a:xfrm>
            <a:off x="6012160" y="2564904"/>
            <a:ext cx="2448272" cy="338554"/>
          </a:xfrm>
          <a:prstGeom prst="rect">
            <a:avLst/>
          </a:prstGeom>
          <a:solidFill>
            <a:srgbClr val="92D050"/>
          </a:solidFill>
        </p:spPr>
        <p:txBody>
          <a:bodyPr wrap="square" rtlCol="0">
            <a:spAutoFit/>
          </a:bodyPr>
          <a:lstStyle/>
          <a:p>
            <a:pPr algn="l"/>
            <a:r>
              <a:rPr lang="zh-CN" altLang="en-US" dirty="0">
                <a:solidFill>
                  <a:srgbClr val="FF0000"/>
                </a:solidFill>
              </a:rPr>
              <a:t>对比图</a:t>
            </a:r>
            <a:r>
              <a:rPr lang="en-US" altLang="zh-CN" dirty="0">
                <a:solidFill>
                  <a:srgbClr val="FF0000"/>
                </a:solidFill>
              </a:rPr>
              <a:t>4-31</a:t>
            </a:r>
            <a:r>
              <a:rPr lang="zh-CN" altLang="en-US" dirty="0">
                <a:solidFill>
                  <a:srgbClr val="FF0000"/>
                </a:solidFill>
              </a:rPr>
              <a:t>的一个气泡？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365BD55-29A3-4634-A722-59A3FE19B14E}" type="slidenum">
              <a:rPr lang="en-AU" altLang="zh-CN" sz="1400"/>
              <a:pPr>
                <a:spcBef>
                  <a:spcPct val="0"/>
                </a:spcBef>
                <a:buClrTx/>
                <a:buSzTx/>
                <a:buFontTx/>
                <a:buNone/>
              </a:pPr>
              <a:t>108</a:t>
            </a:fld>
            <a:endParaRPr lang="en-AU" altLang="zh-CN" sz="1400"/>
          </a:p>
        </p:txBody>
      </p:sp>
      <p:sp>
        <p:nvSpPr>
          <p:cNvPr id="17817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缩短分支迟延</a:t>
            </a:r>
            <a:endParaRPr lang="en-AU" altLang="zh-CN" dirty="0">
              <a:ea typeface="宋体" panose="02010600030101010101" pitchFamily="2" charset="-122"/>
            </a:endParaRPr>
          </a:p>
        </p:txBody>
      </p:sp>
      <p:sp>
        <p:nvSpPr>
          <p:cNvPr id="17818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增加硬件，使得使得分支决策从</a:t>
            </a:r>
            <a:r>
              <a:rPr lang="en-US" altLang="zh-CN" sz="2800" dirty="0">
                <a:ea typeface="宋体" panose="02010600030101010101" pitchFamily="2" charset="-122"/>
              </a:rPr>
              <a:t>EX</a:t>
            </a:r>
            <a:r>
              <a:rPr lang="zh-CN" altLang="en-US" sz="2800" dirty="0">
                <a:ea typeface="宋体" panose="02010600030101010101" pitchFamily="2" charset="-122"/>
              </a:rPr>
              <a:t>提前到</a:t>
            </a:r>
            <a:r>
              <a:rPr lang="en-US" altLang="zh-CN" sz="2800" dirty="0">
                <a:ea typeface="宋体" panose="02010600030101010101" pitchFamily="2" charset="-122"/>
              </a:rPr>
              <a:t>ID</a:t>
            </a:r>
            <a:r>
              <a:rPr lang="zh-CN" altLang="en-US" sz="2800" dirty="0">
                <a:ea typeface="宋体" panose="02010600030101010101" pitchFamily="2" charset="-122"/>
              </a:rPr>
              <a:t>级</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目标地址计算（加法器）</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比较器（两个寄存器异或、然后逐位或）</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还需要修改旁路电路提供寄存器数值、修改冒险电路进行必要的阻塞</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1</a:t>
            </a:r>
            <a:r>
              <a:rPr lang="zh-CN" altLang="en-US" sz="2000" dirty="0">
                <a:ea typeface="宋体" panose="02010600030101010101" pitchFamily="2" charset="-122"/>
              </a:rPr>
              <a:t>）分支指令在</a:t>
            </a:r>
            <a:r>
              <a:rPr lang="en-US" altLang="zh-CN" sz="2000" dirty="0">
                <a:ea typeface="宋体" panose="02010600030101010101" pitchFamily="2" charset="-122"/>
              </a:rPr>
              <a:t>ID</a:t>
            </a:r>
            <a:r>
              <a:rPr lang="zh-CN" altLang="en-US" sz="2000" dirty="0">
                <a:ea typeface="宋体" panose="02010600030101010101" pitchFamily="2" charset="-122"/>
              </a:rPr>
              <a:t>级译码后，需要决定是否需要将比较数寄存器从前面指令那里</a:t>
            </a:r>
            <a:r>
              <a:rPr lang="zh-CN" altLang="en-US" sz="2000" dirty="0">
                <a:solidFill>
                  <a:srgbClr val="FF0000"/>
                </a:solidFill>
                <a:ea typeface="宋体" panose="02010600030101010101" pitchFamily="2" charset="-122"/>
              </a:rPr>
              <a:t>前推</a:t>
            </a:r>
            <a:r>
              <a:rPr lang="zh-CN" altLang="en-US" sz="2000" dirty="0">
                <a:ea typeface="宋体" panose="02010600030101010101" pitchFamily="2" charset="-122"/>
              </a:rPr>
              <a:t>过来。来源可以是</a:t>
            </a:r>
            <a:r>
              <a:rPr lang="en-US" altLang="zh-CN" sz="2000" dirty="0">
                <a:ea typeface="宋体" panose="02010600030101010101" pitchFamily="2" charset="-122"/>
              </a:rPr>
              <a:t>ALU</a:t>
            </a:r>
            <a:r>
              <a:rPr lang="zh-CN" altLang="en-US" sz="2000" dirty="0">
                <a:ea typeface="宋体" panose="02010600030101010101" pitchFamily="2" charset="-122"/>
              </a:rPr>
              <a:t>输出也可以是内存读出的数据（准备存入寄存器）。如果分支发生则更新</a:t>
            </a:r>
            <a:r>
              <a:rPr lang="en-US" altLang="zh-CN" sz="2000" dirty="0">
                <a:ea typeface="宋体" panose="02010600030101010101" pitchFamily="2" charset="-122"/>
              </a:rPr>
              <a:t>PC</a:t>
            </a:r>
            <a:br>
              <a:rPr lang="en-US" altLang="zh-CN" sz="2000" dirty="0">
                <a:ea typeface="宋体" panose="02010600030101010101" pitchFamily="2" charset="-122"/>
              </a:rPr>
            </a:br>
            <a:r>
              <a:rPr lang="en-US" altLang="zh-CN" sz="2000" dirty="0">
                <a:ea typeface="宋体" panose="02010600030101010101" pitchFamily="2" charset="-122"/>
              </a:rPr>
              <a:t>2</a:t>
            </a:r>
            <a:r>
              <a:rPr lang="zh-CN" altLang="en-US" sz="2000" dirty="0">
                <a:ea typeface="宋体" panose="02010600030101010101" pitchFamily="2" charset="-122"/>
              </a:rPr>
              <a:t>）如果分支比较的操作数还没准备好，则</a:t>
            </a:r>
            <a:r>
              <a:rPr lang="zh-CN" altLang="en-US" sz="2000" dirty="0">
                <a:solidFill>
                  <a:srgbClr val="00B0F0"/>
                </a:solidFill>
                <a:ea typeface="宋体" panose="02010600030101010101" pitchFamily="2" charset="-122"/>
              </a:rPr>
              <a:t>分支指令自己</a:t>
            </a:r>
            <a:r>
              <a:rPr lang="zh-CN" altLang="en-US" sz="2000" dirty="0">
                <a:ea typeface="宋体" panose="02010600030101010101" pitchFamily="2" charset="-122"/>
              </a:rPr>
              <a:t>需要阻塞。例如</a:t>
            </a:r>
            <a:r>
              <a:rPr lang="zh-CN" altLang="en-US" sz="2000" dirty="0">
                <a:solidFill>
                  <a:srgbClr val="FF0000"/>
                </a:solidFill>
                <a:ea typeface="宋体" panose="02010600030101010101" pitchFamily="2" charset="-122"/>
              </a:rPr>
              <a:t>前一条</a:t>
            </a:r>
            <a:r>
              <a:rPr lang="zh-CN" altLang="en-US" sz="2000" dirty="0">
                <a:ea typeface="宋体" panose="02010600030101010101" pitchFamily="2" charset="-122"/>
              </a:rPr>
              <a:t>指令是</a:t>
            </a:r>
            <a:r>
              <a:rPr lang="en-US" altLang="zh-CN" sz="2000" dirty="0">
                <a:ea typeface="宋体" panose="02010600030101010101" pitchFamily="2" charset="-122"/>
              </a:rPr>
              <a:t>ALU</a:t>
            </a:r>
            <a:r>
              <a:rPr lang="zh-CN" altLang="en-US" sz="2000" dirty="0">
                <a:ea typeface="宋体" panose="02010600030101010101" pitchFamily="2" charset="-122"/>
              </a:rPr>
              <a:t>指令，必须将分支指令阻塞一个周期，才能在</a:t>
            </a:r>
            <a:r>
              <a:rPr lang="en-US" altLang="zh-CN" sz="2000" dirty="0">
                <a:ea typeface="宋体" panose="02010600030101010101" pitchFamily="2" charset="-122"/>
              </a:rPr>
              <a:t>ID</a:t>
            </a:r>
            <a:r>
              <a:rPr lang="zh-CN" altLang="en-US" sz="2000" dirty="0">
                <a:ea typeface="宋体" panose="02010600030101010101" pitchFamily="2" charset="-122"/>
              </a:rPr>
              <a:t>级进行分支决策；如果</a:t>
            </a:r>
            <a:r>
              <a:rPr lang="zh-CN" altLang="en-US" sz="2000" dirty="0">
                <a:solidFill>
                  <a:srgbClr val="FF0000"/>
                </a:solidFill>
                <a:ea typeface="宋体" panose="02010600030101010101" pitchFamily="2" charset="-122"/>
              </a:rPr>
              <a:t>前一条</a:t>
            </a:r>
            <a:r>
              <a:rPr lang="zh-CN" altLang="en-US" sz="2000" dirty="0">
                <a:ea typeface="宋体" panose="02010600030101010101" pitchFamily="2" charset="-122"/>
              </a:rPr>
              <a:t>指令时</a:t>
            </a:r>
            <a:r>
              <a:rPr lang="en-US" altLang="zh-CN" sz="2000" dirty="0" err="1">
                <a:ea typeface="宋体" panose="02010600030101010101" pitchFamily="2" charset="-122"/>
              </a:rPr>
              <a:t>lw</a:t>
            </a:r>
            <a:r>
              <a:rPr lang="zh-CN" altLang="en-US" sz="2000" dirty="0">
                <a:ea typeface="宋体" panose="02010600030101010101" pitchFamily="2" charset="-122"/>
              </a:rPr>
              <a:t>指令，则需要阻塞两个周期</a:t>
            </a:r>
            <a:endParaRPr lang="en-US" altLang="zh-CN" sz="2000" dirty="0">
              <a:ea typeface="宋体" panose="02010600030101010101" pitchFamily="2" charset="-122"/>
            </a:endParaRPr>
          </a:p>
          <a:p>
            <a:pPr lvl="1" eaLnBrk="1" hangingPunct="1"/>
            <a:endParaRPr lang="en-US" altLang="zh-CN" sz="2400" dirty="0">
              <a:ea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365BD55-29A3-4634-A722-59A3FE19B14E}" type="slidenum">
              <a:rPr lang="en-AU" altLang="zh-CN" sz="1400"/>
              <a:pPr>
                <a:spcBef>
                  <a:spcPct val="0"/>
                </a:spcBef>
                <a:buClrTx/>
                <a:buSzTx/>
                <a:buFontTx/>
                <a:buNone/>
              </a:pPr>
              <a:t>109</a:t>
            </a:fld>
            <a:endParaRPr lang="en-AU" altLang="zh-CN" sz="1400"/>
          </a:p>
        </p:txBody>
      </p:sp>
      <p:sp>
        <p:nvSpPr>
          <p:cNvPr id="178179"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17818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例如</a:t>
            </a:r>
            <a:r>
              <a:rPr lang="en-US" altLang="zh-CN" sz="2800" dirty="0">
                <a:ea typeface="宋体" panose="02010600030101010101" pitchFamily="2" charset="-122"/>
              </a:rPr>
              <a:t>: </a:t>
            </a:r>
            <a:r>
              <a:rPr lang="zh-CN" altLang="en-US" sz="2800" dirty="0">
                <a:ea typeface="宋体" panose="02010600030101010101" pitchFamily="2" charset="-122"/>
              </a:rPr>
              <a:t>分支跳转</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a:latin typeface="Lucida Console" panose="020B0609040504020204" pitchFamily="49" charset="0"/>
                <a:ea typeface="宋体" panose="02010600030101010101" pitchFamily="2" charset="-122"/>
              </a:rPr>
              <a:t>36:  sub  $10, $4, $8</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40:  </a:t>
            </a:r>
            <a:r>
              <a:rPr lang="en-US" altLang="zh-CN" sz="2000" dirty="0" err="1">
                <a:solidFill>
                  <a:srgbClr val="FF0000"/>
                </a:solidFill>
                <a:latin typeface="Lucida Console" panose="020B0609040504020204" pitchFamily="49" charset="0"/>
                <a:ea typeface="宋体" panose="02010600030101010101" pitchFamily="2" charset="-122"/>
              </a:rPr>
              <a:t>beq</a:t>
            </a:r>
            <a:r>
              <a:rPr lang="en-US" altLang="zh-CN" sz="2000" dirty="0">
                <a:solidFill>
                  <a:srgbClr val="FF0000"/>
                </a:solidFill>
                <a:latin typeface="Lucida Console" panose="020B0609040504020204" pitchFamily="49" charset="0"/>
                <a:ea typeface="宋体" panose="02010600030101010101" pitchFamily="2" charset="-122"/>
              </a:rPr>
              <a:t>  $1,  $3, 7</a:t>
            </a:r>
            <a:r>
              <a:rPr lang="en-US" altLang="zh-CN" sz="2000" dirty="0">
                <a:latin typeface="Lucida Console" panose="020B0609040504020204" pitchFamily="49" charset="0"/>
                <a:ea typeface="宋体" panose="02010600030101010101" pitchFamily="2" charset="-122"/>
              </a:rPr>
              <a:t>	</a:t>
            </a:r>
            <a:r>
              <a:rPr lang="zh-CN" altLang="en-US" sz="2000" dirty="0">
                <a:latin typeface="Lucida Console" panose="020B0609040504020204" pitchFamily="49" charset="0"/>
                <a:ea typeface="宋体" panose="02010600030101010101" pitchFamily="2" charset="-122"/>
              </a:rPr>
              <a:t>（</a:t>
            </a:r>
            <a:r>
              <a:rPr lang="en-US" altLang="zh-CN" sz="2000" dirty="0">
                <a:latin typeface="Lucida Console" panose="020B0609040504020204" pitchFamily="49" charset="0"/>
                <a:ea typeface="宋体" panose="02010600030101010101" pitchFamily="2" charset="-122"/>
              </a:rPr>
              <a:t>PC</a:t>
            </a:r>
            <a:r>
              <a:rPr lang="zh-CN" altLang="en-US" sz="2000" dirty="0">
                <a:latin typeface="Lucida Console" panose="020B0609040504020204" pitchFamily="49" charset="0"/>
                <a:ea typeface="宋体" panose="02010600030101010101" pitchFamily="2" charset="-122"/>
              </a:rPr>
              <a:t>相对地址，</a:t>
            </a:r>
            <a:r>
              <a:rPr lang="en-US" altLang="zh-CN" sz="2000" dirty="0">
                <a:latin typeface="Lucida Console" panose="020B0609040504020204" pitchFamily="49" charset="0"/>
                <a:ea typeface="宋体" panose="02010600030101010101" pitchFamily="2" charset="-122"/>
              </a:rPr>
              <a:t>40+4+7</a:t>
            </a:r>
            <a:r>
              <a:rPr lang="zh-CN" altLang="en-US" sz="2000" dirty="0">
                <a:latin typeface="Lucida Console" panose="020B0609040504020204" pitchFamily="49" charset="0"/>
                <a:ea typeface="宋体" panose="02010600030101010101" pitchFamily="2" charset="-122"/>
              </a:rPr>
              <a:t>*</a:t>
            </a:r>
            <a:r>
              <a:rPr lang="en-US" altLang="zh-CN" sz="2000" dirty="0">
                <a:latin typeface="Lucida Console" panose="020B0609040504020204" pitchFamily="49" charset="0"/>
                <a:ea typeface="宋体" panose="02010600030101010101" pitchFamily="2" charset="-122"/>
              </a:rPr>
              <a:t>4=72</a:t>
            </a:r>
            <a:r>
              <a:rPr lang="zh-CN" altLang="en-US" sz="2000" dirty="0">
                <a:latin typeface="Lucida Console" panose="020B0609040504020204" pitchFamily="49" charset="0"/>
                <a:ea typeface="宋体" panose="02010600030101010101" pitchFamily="2" charset="-122"/>
              </a:rPr>
              <a:t>）</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44:  and  $12, $2, $5</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48:  or   $13, $2, $6</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52:  add  $14, $4, $2</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56:  </a:t>
            </a:r>
            <a:r>
              <a:rPr lang="en-US" altLang="zh-CN" sz="2000" dirty="0" err="1">
                <a:latin typeface="Lucida Console" panose="020B0609040504020204" pitchFamily="49" charset="0"/>
                <a:ea typeface="宋体" panose="02010600030101010101" pitchFamily="2" charset="-122"/>
              </a:rPr>
              <a:t>slt</a:t>
            </a:r>
            <a:r>
              <a:rPr lang="en-US" altLang="zh-CN" sz="2000" dirty="0">
                <a:latin typeface="Lucida Console" panose="020B0609040504020204" pitchFamily="49" charset="0"/>
                <a:ea typeface="宋体" panose="02010600030101010101" pitchFamily="2" charset="-122"/>
              </a:rPr>
              <a:t>  $15, $6, $7</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     ...</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72:  </a:t>
            </a: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$4, 50($7)</a:t>
            </a:r>
          </a:p>
        </p:txBody>
      </p:sp>
    </p:spTree>
    <p:extLst>
      <p:ext uri="{BB962C8B-B14F-4D97-AF65-F5344CB8AC3E}">
        <p14:creationId xmlns:p14="http://schemas.microsoft.com/office/powerpoint/2010/main" val="2802082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C0DF4C-4BC6-464C-AE65-D71322FC0349}" type="slidenum">
              <a:rPr lang="en-AU" altLang="zh-CN" sz="1400"/>
              <a:pPr>
                <a:spcBef>
                  <a:spcPct val="0"/>
                </a:spcBef>
                <a:buClrTx/>
                <a:buSzTx/>
                <a:buFontTx/>
                <a:buNone/>
              </a:pPr>
              <a:t>11</a:t>
            </a:fld>
            <a:endParaRPr lang="en-AU" altLang="zh-CN" sz="1400"/>
          </a:p>
        </p:txBody>
      </p:sp>
      <p:pic>
        <p:nvPicPr>
          <p:cNvPr id="18435" name="Picture 5" descr="f04-02-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0072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控制信号</a:t>
            </a:r>
            <a:r>
              <a:rPr lang="zh-CN" altLang="en-US" sz="3200" dirty="0">
                <a:ea typeface="宋体" panose="02010600030101010101" pitchFamily="2" charset="-122"/>
              </a:rPr>
              <a:t>及</a:t>
            </a:r>
            <a:r>
              <a:rPr lang="zh-CN" altLang="en-US" dirty="0">
                <a:ea typeface="宋体" panose="02010600030101010101" pitchFamily="2" charset="-122"/>
              </a:rPr>
              <a:t>复选器</a:t>
            </a:r>
            <a:endParaRPr lang="en-AU" altLang="zh-CN" dirty="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1D3BAA9-2284-4DA5-9DFB-CB2BB1E4B16C}" type="slidenum">
              <a:rPr lang="en-AU" altLang="zh-CN" sz="1400"/>
              <a:pPr>
                <a:spcBef>
                  <a:spcPct val="0"/>
                </a:spcBef>
                <a:buClrTx/>
                <a:buSzTx/>
                <a:buFontTx/>
                <a:buNone/>
              </a:pPr>
              <a:t>110</a:t>
            </a:fld>
            <a:endParaRPr lang="en-AU" altLang="zh-CN" sz="1400"/>
          </a:p>
        </p:txBody>
      </p:sp>
      <p:pic>
        <p:nvPicPr>
          <p:cNvPr id="180227" name="Picture 7" descr="f04-62-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80645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分支发生的例子</a:t>
            </a:r>
            <a:r>
              <a:rPr lang="en-US" altLang="zh-CN" dirty="0">
                <a:ea typeface="宋体" panose="02010600030101010101" pitchFamily="2" charset="-122"/>
              </a:rPr>
              <a:t>-1</a:t>
            </a:r>
            <a:endParaRPr lang="en-AU" altLang="zh-CN" dirty="0">
              <a:ea typeface="宋体" panose="02010600030101010101" pitchFamily="2" charset="-122"/>
            </a:endParaRPr>
          </a:p>
        </p:txBody>
      </p:sp>
      <p:sp>
        <p:nvSpPr>
          <p:cNvPr id="2" name="矩形 1"/>
          <p:cNvSpPr/>
          <p:nvPr/>
        </p:nvSpPr>
        <p:spPr bwMode="auto">
          <a:xfrm>
            <a:off x="4355976" y="3429000"/>
            <a:ext cx="216024" cy="100811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矩形 5"/>
          <p:cNvSpPr/>
          <p:nvPr/>
        </p:nvSpPr>
        <p:spPr bwMode="auto">
          <a:xfrm>
            <a:off x="3347864" y="2924944"/>
            <a:ext cx="504056" cy="57606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椭圆 2"/>
          <p:cNvSpPr/>
          <p:nvPr/>
        </p:nvSpPr>
        <p:spPr bwMode="auto">
          <a:xfrm>
            <a:off x="2699792" y="1196975"/>
            <a:ext cx="1152128" cy="287809"/>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684213" y="6278563"/>
            <a:ext cx="1063112" cy="338554"/>
          </a:xfrm>
          <a:prstGeom prst="rect">
            <a:avLst/>
          </a:prstGeom>
          <a:noFill/>
        </p:spPr>
        <p:txBody>
          <a:bodyPr wrap="none" rtlCol="0">
            <a:spAutoFit/>
          </a:bodyPr>
          <a:lstStyle/>
          <a:p>
            <a:r>
              <a:rPr lang="zh-CN" altLang="en-US" dirty="0"/>
              <a:t>图</a:t>
            </a:r>
            <a:r>
              <a:rPr lang="en-US" altLang="zh-CN" dirty="0"/>
              <a:t>4-62</a:t>
            </a:r>
            <a:r>
              <a:rPr lang="zh-CN" altLang="en-US" dirty="0"/>
              <a:t> 上</a:t>
            </a:r>
          </a:p>
        </p:txBody>
      </p:sp>
      <p:grpSp>
        <p:nvGrpSpPr>
          <p:cNvPr id="9" name="组合 8">
            <a:extLst>
              <a:ext uri="{FF2B5EF4-FFF2-40B4-BE49-F238E27FC236}">
                <a16:creationId xmlns:a16="http://schemas.microsoft.com/office/drawing/2014/main" id="{E36401D4-3F60-4E1B-BC31-1815DDEEE0D7}"/>
              </a:ext>
            </a:extLst>
          </p:cNvPr>
          <p:cNvGrpSpPr/>
          <p:nvPr/>
        </p:nvGrpSpPr>
        <p:grpSpPr>
          <a:xfrm>
            <a:off x="1035271" y="1916832"/>
            <a:ext cx="1952554" cy="792087"/>
            <a:chOff x="1043608" y="1772593"/>
            <a:chExt cx="1944216" cy="864319"/>
          </a:xfrm>
        </p:grpSpPr>
        <p:cxnSp>
          <p:nvCxnSpPr>
            <p:cNvPr id="10" name="直接连接符 9">
              <a:extLst>
                <a:ext uri="{FF2B5EF4-FFF2-40B4-BE49-F238E27FC236}">
                  <a16:creationId xmlns:a16="http://schemas.microsoft.com/office/drawing/2014/main" id="{CB5016C2-ADD6-4603-BF30-C36C04A33652}"/>
                </a:ext>
              </a:extLst>
            </p:cNvPr>
            <p:cNvCxnSpPr>
              <a:cxnSpLocks/>
            </p:cNvCxnSpPr>
            <p:nvPr/>
          </p:nvCxnSpPr>
          <p:spPr bwMode="auto">
            <a:xfrm flipV="1">
              <a:off x="2987824" y="1772593"/>
              <a:ext cx="0" cy="864319"/>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1" name="直接连接符 10">
              <a:extLst>
                <a:ext uri="{FF2B5EF4-FFF2-40B4-BE49-F238E27FC236}">
                  <a16:creationId xmlns:a16="http://schemas.microsoft.com/office/drawing/2014/main" id="{B4CA0815-B02B-4C38-8DE8-C8DDBC86AE14}"/>
                </a:ext>
              </a:extLst>
            </p:cNvPr>
            <p:cNvCxnSpPr/>
            <p:nvPr/>
          </p:nvCxnSpPr>
          <p:spPr bwMode="auto">
            <a:xfrm>
              <a:off x="1043608" y="1772593"/>
              <a:ext cx="1944216"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A09FDB9-94F5-4A17-80C6-56895F23505E}" type="slidenum">
              <a:rPr lang="en-AU" altLang="zh-CN" sz="1400"/>
              <a:pPr>
                <a:spcBef>
                  <a:spcPct val="0"/>
                </a:spcBef>
                <a:buClrTx/>
                <a:buSzTx/>
                <a:buFontTx/>
                <a:buNone/>
              </a:pPr>
              <a:t>111</a:t>
            </a:fld>
            <a:endParaRPr lang="en-AU" altLang="zh-CN" sz="1400"/>
          </a:p>
        </p:txBody>
      </p:sp>
      <p:pic>
        <p:nvPicPr>
          <p:cNvPr id="182275" name="Picture 6" descr="f04-62-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557338"/>
            <a:ext cx="7848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分支发生的例子</a:t>
            </a:r>
            <a:r>
              <a:rPr lang="en-US" altLang="zh-CN" dirty="0">
                <a:ea typeface="宋体" panose="02010600030101010101" pitchFamily="2" charset="-122"/>
              </a:rPr>
              <a:t>-2</a:t>
            </a:r>
            <a:endParaRPr lang="en-AU" altLang="zh-CN" dirty="0">
              <a:ea typeface="宋体" panose="02010600030101010101" pitchFamily="2" charset="-122"/>
            </a:endParaRPr>
          </a:p>
        </p:txBody>
      </p:sp>
      <p:sp>
        <p:nvSpPr>
          <p:cNvPr id="5" name="椭圆 4"/>
          <p:cNvSpPr/>
          <p:nvPr/>
        </p:nvSpPr>
        <p:spPr bwMode="auto">
          <a:xfrm>
            <a:off x="2843808" y="1428690"/>
            <a:ext cx="1152128" cy="287809"/>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84213" y="6278563"/>
            <a:ext cx="1063112" cy="338554"/>
          </a:xfrm>
          <a:prstGeom prst="rect">
            <a:avLst/>
          </a:prstGeom>
          <a:noFill/>
        </p:spPr>
        <p:txBody>
          <a:bodyPr wrap="none" rtlCol="0">
            <a:spAutoFit/>
          </a:bodyPr>
          <a:lstStyle/>
          <a:p>
            <a:r>
              <a:rPr lang="zh-CN" altLang="en-US" dirty="0"/>
              <a:t>图</a:t>
            </a:r>
            <a:r>
              <a:rPr lang="en-US" altLang="zh-CN" dirty="0"/>
              <a:t>4-62</a:t>
            </a:r>
            <a:r>
              <a:rPr lang="zh-CN" altLang="en-US" dirty="0"/>
              <a:t> 下</a:t>
            </a:r>
          </a:p>
        </p:txBody>
      </p:sp>
      <p:grpSp>
        <p:nvGrpSpPr>
          <p:cNvPr id="11" name="组合 10">
            <a:extLst>
              <a:ext uri="{FF2B5EF4-FFF2-40B4-BE49-F238E27FC236}">
                <a16:creationId xmlns:a16="http://schemas.microsoft.com/office/drawing/2014/main" id="{8D91AC50-7DB4-4DD8-AF10-9C673519E1CE}"/>
              </a:ext>
            </a:extLst>
          </p:cNvPr>
          <p:cNvGrpSpPr/>
          <p:nvPr/>
        </p:nvGrpSpPr>
        <p:grpSpPr>
          <a:xfrm>
            <a:off x="1043608" y="1772593"/>
            <a:ext cx="1944216" cy="864319"/>
            <a:chOff x="1043608" y="1772593"/>
            <a:chExt cx="1944216" cy="864319"/>
          </a:xfrm>
        </p:grpSpPr>
        <p:cxnSp>
          <p:nvCxnSpPr>
            <p:cNvPr id="7" name="直接连接符 6">
              <a:extLst>
                <a:ext uri="{FF2B5EF4-FFF2-40B4-BE49-F238E27FC236}">
                  <a16:creationId xmlns:a16="http://schemas.microsoft.com/office/drawing/2014/main" id="{7EBA03A5-B50A-4D1D-A36F-F63908D1570B}"/>
                </a:ext>
              </a:extLst>
            </p:cNvPr>
            <p:cNvCxnSpPr>
              <a:cxnSpLocks/>
            </p:cNvCxnSpPr>
            <p:nvPr/>
          </p:nvCxnSpPr>
          <p:spPr bwMode="auto">
            <a:xfrm flipV="1">
              <a:off x="2987824" y="1772593"/>
              <a:ext cx="0" cy="864319"/>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0" name="直接连接符 9">
              <a:extLst>
                <a:ext uri="{FF2B5EF4-FFF2-40B4-BE49-F238E27FC236}">
                  <a16:creationId xmlns:a16="http://schemas.microsoft.com/office/drawing/2014/main" id="{73F22E32-CF9C-4840-9668-D1B507C8506B}"/>
                </a:ext>
              </a:extLst>
            </p:cNvPr>
            <p:cNvCxnSpPr/>
            <p:nvPr/>
          </p:nvCxnSpPr>
          <p:spPr bwMode="auto">
            <a:xfrm>
              <a:off x="1043608" y="1772593"/>
              <a:ext cx="1944216"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A113F7E-877D-4717-AD77-9329F32F38EA}" type="slidenum">
              <a:rPr lang="en-AU" altLang="zh-CN" sz="1400"/>
              <a:pPr>
                <a:spcBef>
                  <a:spcPct val="0"/>
                </a:spcBef>
                <a:buClrTx/>
                <a:buSzTx/>
                <a:buFontTx/>
                <a:buNone/>
              </a:pPr>
              <a:t>112</a:t>
            </a:fld>
            <a:endParaRPr lang="en-AU" altLang="zh-CN" sz="1400"/>
          </a:p>
        </p:txBody>
      </p:sp>
      <p:sp>
        <p:nvSpPr>
          <p:cNvPr id="1843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分支指令中的数据冒险</a:t>
            </a:r>
            <a:endParaRPr lang="en-US" altLang="zh-CN" dirty="0">
              <a:ea typeface="宋体" panose="02010600030101010101" pitchFamily="2" charset="-122"/>
            </a:endParaRPr>
          </a:p>
        </p:txBody>
      </p:sp>
      <p:sp>
        <p:nvSpPr>
          <p:cNvPr id="184324" name="Rectangle 3"/>
          <p:cNvSpPr>
            <a:spLocks noGrp="1" noChangeArrowheads="1"/>
          </p:cNvSpPr>
          <p:nvPr>
            <p:ph type="body" idx="1"/>
          </p:nvPr>
        </p:nvSpPr>
        <p:spPr>
          <a:xfrm>
            <a:off x="684213" y="1125538"/>
            <a:ext cx="8270875" cy="1228725"/>
          </a:xfrm>
        </p:spPr>
        <p:txBody>
          <a:bodyPr/>
          <a:lstStyle/>
          <a:p>
            <a:pPr eaLnBrk="1" hangingPunct="1"/>
            <a:r>
              <a:rPr lang="zh-CN" altLang="en-US" dirty="0">
                <a:ea typeface="宋体" panose="02010600030101010101" pitchFamily="2" charset="-122"/>
              </a:rPr>
              <a:t>如果分支比较操作数是前面第</a:t>
            </a:r>
            <a:r>
              <a:rPr lang="en-US" altLang="zh-CN" dirty="0">
                <a:ea typeface="宋体" panose="02010600030101010101" pitchFamily="2" charset="-122"/>
              </a:rPr>
              <a:t>2</a:t>
            </a:r>
            <a:r>
              <a:rPr lang="zh-CN" altLang="en-US" dirty="0">
                <a:ea typeface="宋体" panose="02010600030101010101" pitchFamily="2" charset="-122"/>
              </a:rPr>
              <a:t>条或第</a:t>
            </a:r>
            <a:r>
              <a:rPr lang="en-US" altLang="zh-CN" dirty="0">
                <a:ea typeface="宋体" panose="02010600030101010101" pitchFamily="2" charset="-122"/>
              </a:rPr>
              <a:t>3</a:t>
            </a:r>
            <a:r>
              <a:rPr lang="zh-CN" altLang="en-US" dirty="0">
                <a:ea typeface="宋体" panose="02010600030101010101" pitchFamily="2" charset="-122"/>
              </a:rPr>
              <a:t>条指令的</a:t>
            </a:r>
            <a:r>
              <a:rPr lang="en-US" altLang="zh-CN" dirty="0">
                <a:ea typeface="宋体" panose="02010600030101010101" pitchFamily="2" charset="-122"/>
              </a:rPr>
              <a:t>ALU</a:t>
            </a:r>
            <a:r>
              <a:rPr lang="zh-CN" altLang="en-US" dirty="0">
                <a:ea typeface="宋体" panose="02010600030101010101" pitchFamily="2" charset="-122"/>
              </a:rPr>
              <a:t>输出</a:t>
            </a:r>
            <a:endParaRPr lang="en-US" altLang="zh-CN" dirty="0">
              <a:ea typeface="宋体" panose="02010600030101010101" pitchFamily="2" charset="-122"/>
            </a:endParaRPr>
          </a:p>
        </p:txBody>
      </p:sp>
      <p:sp>
        <p:nvSpPr>
          <p:cNvPr id="184325" name="Rectangle 4"/>
          <p:cNvSpPr>
            <a:spLocks noChangeArrowheads="1"/>
          </p:cNvSpPr>
          <p:nvPr/>
        </p:nvSpPr>
        <p:spPr bwMode="auto">
          <a:xfrm>
            <a:off x="755650" y="3870325"/>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t>
            </a:r>
            <a:endParaRPr lang="en-AU" altLang="zh-CN" sz="1800">
              <a:latin typeface="Lucida Console" panose="020B0609040504020204" pitchFamily="49" charset="0"/>
              <a:ea typeface="宋体" panose="02010600030101010101" pitchFamily="2" charset="-122"/>
            </a:endParaRPr>
          </a:p>
        </p:txBody>
      </p:sp>
      <p:grpSp>
        <p:nvGrpSpPr>
          <p:cNvPr id="184326" name="Group 5"/>
          <p:cNvGrpSpPr>
            <a:grpSpLocks/>
          </p:cNvGrpSpPr>
          <p:nvPr/>
        </p:nvGrpSpPr>
        <p:grpSpPr bwMode="auto">
          <a:xfrm>
            <a:off x="3132138" y="2636838"/>
            <a:ext cx="3024187" cy="504825"/>
            <a:chOff x="2018" y="2341"/>
            <a:chExt cx="1905" cy="318"/>
          </a:xfrm>
        </p:grpSpPr>
        <p:sp>
          <p:nvSpPr>
            <p:cNvPr id="184363"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64"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65"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66"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67"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68"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9"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70"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71"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7" name="Group 15"/>
          <p:cNvGrpSpPr>
            <a:grpSpLocks/>
          </p:cNvGrpSpPr>
          <p:nvPr/>
        </p:nvGrpSpPr>
        <p:grpSpPr bwMode="auto">
          <a:xfrm>
            <a:off x="3779838" y="3213100"/>
            <a:ext cx="3024187" cy="504825"/>
            <a:chOff x="2018" y="2341"/>
            <a:chExt cx="1905" cy="318"/>
          </a:xfrm>
        </p:grpSpPr>
        <p:sp>
          <p:nvSpPr>
            <p:cNvPr id="184354"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55"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56"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57"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58"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59"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0"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1"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2"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8" name="Group 25"/>
          <p:cNvGrpSpPr>
            <a:grpSpLocks/>
          </p:cNvGrpSpPr>
          <p:nvPr/>
        </p:nvGrpSpPr>
        <p:grpSpPr bwMode="auto">
          <a:xfrm>
            <a:off x="4427538" y="3787775"/>
            <a:ext cx="3024187" cy="504825"/>
            <a:chOff x="2018" y="2341"/>
            <a:chExt cx="1905" cy="318"/>
          </a:xfrm>
        </p:grpSpPr>
        <p:sp>
          <p:nvSpPr>
            <p:cNvPr id="184345" name="Rectangle 2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46" name="Rectangle 2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47" name="Rectangle 2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48" name="Rectangle 2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49" name="Rectangle 3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50"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1"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2"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3"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9" name="Group 35"/>
          <p:cNvGrpSpPr>
            <a:grpSpLocks/>
          </p:cNvGrpSpPr>
          <p:nvPr/>
        </p:nvGrpSpPr>
        <p:grpSpPr bwMode="auto">
          <a:xfrm>
            <a:off x="5076825" y="4364038"/>
            <a:ext cx="3024188" cy="504825"/>
            <a:chOff x="2018" y="2341"/>
            <a:chExt cx="1905" cy="318"/>
          </a:xfrm>
        </p:grpSpPr>
        <p:sp>
          <p:nvSpPr>
            <p:cNvPr id="184336" name="Rectangle 3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37" name="Rectangle 3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38" name="Rectangle 3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39" name="Rectangle 3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40" name="Rectangle 4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41"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2"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3"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4"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4330" name="Rectangle 45"/>
          <p:cNvSpPr>
            <a:spLocks noChangeArrowheads="1"/>
          </p:cNvSpPr>
          <p:nvPr/>
        </p:nvSpPr>
        <p:spPr bwMode="auto">
          <a:xfrm>
            <a:off x="755650" y="3294063"/>
            <a:ext cx="2117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$5, $6</a:t>
            </a:r>
            <a:endParaRPr lang="en-AU" altLang="zh-CN" sz="1800">
              <a:latin typeface="Lucida Console" panose="020B0609040504020204" pitchFamily="49" charset="0"/>
              <a:ea typeface="宋体" panose="02010600030101010101" pitchFamily="2" charset="-122"/>
            </a:endParaRPr>
          </a:p>
        </p:txBody>
      </p:sp>
      <p:sp>
        <p:nvSpPr>
          <p:cNvPr id="184331" name="Rectangle 46"/>
          <p:cNvSpPr>
            <a:spLocks noChangeArrowheads="1"/>
          </p:cNvSpPr>
          <p:nvPr/>
        </p:nvSpPr>
        <p:spPr bwMode="auto">
          <a:xfrm>
            <a:off x="755650" y="2717800"/>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$2, $3</a:t>
            </a:r>
            <a:endParaRPr lang="en-AU" altLang="zh-CN" sz="1800">
              <a:latin typeface="Lucida Console" panose="020B0609040504020204" pitchFamily="49" charset="0"/>
              <a:ea typeface="宋体" panose="02010600030101010101" pitchFamily="2" charset="-122"/>
            </a:endParaRPr>
          </a:p>
        </p:txBody>
      </p:sp>
      <p:sp>
        <p:nvSpPr>
          <p:cNvPr id="184332" name="Rectangle 47"/>
          <p:cNvSpPr>
            <a:spLocks noChangeArrowheads="1"/>
          </p:cNvSpPr>
          <p:nvPr/>
        </p:nvSpPr>
        <p:spPr bwMode="auto">
          <a:xfrm>
            <a:off x="755650" y="4446588"/>
            <a:ext cx="2670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4333" name="Line 48"/>
          <p:cNvSpPr>
            <a:spLocks noChangeShapeType="1"/>
          </p:cNvSpPr>
          <p:nvPr/>
        </p:nvSpPr>
        <p:spPr bwMode="auto">
          <a:xfrm>
            <a:off x="5651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4" name="Line 49"/>
          <p:cNvSpPr>
            <a:spLocks noChangeShapeType="1"/>
          </p:cNvSpPr>
          <p:nvPr/>
        </p:nvSpPr>
        <p:spPr bwMode="auto">
          <a:xfrm>
            <a:off x="5651500" y="3429000"/>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Rectangle 50"/>
          <p:cNvSpPr>
            <a:spLocks noChangeArrowheads="1"/>
          </p:cNvSpPr>
          <p:nvPr/>
        </p:nvSpPr>
        <p:spPr bwMode="auto">
          <a:xfrm>
            <a:off x="684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dirty="0">
                <a:ea typeface="宋体" panose="02010600030101010101" pitchFamily="2" charset="-122"/>
              </a:rPr>
              <a:t>可以通过前推旁路电路解决</a:t>
            </a:r>
            <a:endParaRPr lang="en-US" altLang="zh-CN" dirty="0">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6B6C4B6-433A-4CDF-85A8-46B27F0BEE1C}" type="slidenum">
              <a:rPr lang="en-AU" altLang="zh-CN" sz="1400"/>
              <a:pPr>
                <a:spcBef>
                  <a:spcPct val="0"/>
                </a:spcBef>
                <a:buClrTx/>
                <a:buSzTx/>
                <a:buFontTx/>
                <a:buNone/>
              </a:pPr>
              <a:t>113</a:t>
            </a:fld>
            <a:endParaRPr lang="en-AU" altLang="zh-CN" sz="1400"/>
          </a:p>
        </p:txBody>
      </p:sp>
      <p:sp>
        <p:nvSpPr>
          <p:cNvPr id="186371" name="Rectangle 2"/>
          <p:cNvSpPr>
            <a:spLocks noGrp="1" noChangeArrowheads="1"/>
          </p:cNvSpPr>
          <p:nvPr>
            <p:ph type="title"/>
          </p:nvPr>
        </p:nvSpPr>
        <p:spPr/>
        <p:txBody>
          <a:bodyPr/>
          <a:lstStyle/>
          <a:p>
            <a:pPr eaLnBrk="1" hangingPunct="1"/>
            <a:endParaRPr lang="en-US" altLang="zh-CN" dirty="0">
              <a:ea typeface="宋体" panose="02010600030101010101" pitchFamily="2" charset="-122"/>
            </a:endParaRPr>
          </a:p>
        </p:txBody>
      </p:sp>
      <p:sp>
        <p:nvSpPr>
          <p:cNvPr id="186372" name="Rectangle 3"/>
          <p:cNvSpPr>
            <a:spLocks noGrp="1" noChangeArrowheads="1"/>
          </p:cNvSpPr>
          <p:nvPr>
            <p:ph type="body" idx="1"/>
          </p:nvPr>
        </p:nvSpPr>
        <p:spPr>
          <a:xfrm>
            <a:off x="684213" y="1125538"/>
            <a:ext cx="8270875" cy="2381250"/>
          </a:xfrm>
        </p:spPr>
        <p:txBody>
          <a:bodyPr/>
          <a:lstStyle/>
          <a:p>
            <a:pPr eaLnBrk="1" hangingPunct="1"/>
            <a:r>
              <a:rPr lang="zh-CN" altLang="en-US" dirty="0">
                <a:ea typeface="宋体" panose="02010600030101010101" pitchFamily="2" charset="-122"/>
              </a:rPr>
              <a:t>如果分支比较操作数是前一条指令的</a:t>
            </a:r>
            <a:r>
              <a:rPr lang="en-US" altLang="zh-CN" dirty="0">
                <a:ea typeface="宋体" panose="02010600030101010101" pitchFamily="2" charset="-122"/>
              </a:rPr>
              <a:t>ALU</a:t>
            </a:r>
            <a:r>
              <a:rPr lang="zh-CN" altLang="en-US" dirty="0">
                <a:ea typeface="宋体" panose="02010600030101010101" pitchFamily="2" charset="-122"/>
              </a:rPr>
              <a:t>输出，或者</a:t>
            </a:r>
            <a:r>
              <a:rPr lang="zh-CN" altLang="en-US" b="1" dirty="0">
                <a:solidFill>
                  <a:srgbClr val="FF0000"/>
                </a:solidFill>
                <a:ea typeface="宋体" panose="02010600030101010101" pitchFamily="2" charset="-122"/>
              </a:rPr>
              <a:t>前面第</a:t>
            </a:r>
            <a:r>
              <a:rPr lang="en-US" altLang="zh-CN" b="1" dirty="0">
                <a:solidFill>
                  <a:srgbClr val="FF0000"/>
                </a:solidFill>
                <a:ea typeface="宋体" panose="02010600030101010101" pitchFamily="2" charset="-122"/>
              </a:rPr>
              <a:t>2</a:t>
            </a:r>
            <a:r>
              <a:rPr lang="zh-CN" altLang="en-US" b="1" dirty="0">
                <a:solidFill>
                  <a:srgbClr val="FF0000"/>
                </a:solidFill>
                <a:ea typeface="宋体" panose="02010600030101010101" pitchFamily="2" charset="-122"/>
              </a:rPr>
              <a:t>条</a:t>
            </a:r>
            <a:r>
              <a:rPr lang="zh-CN" altLang="en-US" dirty="0">
                <a:ea typeface="宋体" panose="02010600030101010101" pitchFamily="2" charset="-122"/>
              </a:rPr>
              <a:t>指令的</a:t>
            </a:r>
            <a:r>
              <a:rPr lang="en-US" altLang="zh-CN" dirty="0" err="1">
                <a:ea typeface="宋体" panose="02010600030101010101" pitchFamily="2" charset="-122"/>
              </a:rPr>
              <a:t>lw</a:t>
            </a:r>
            <a:r>
              <a:rPr lang="zh-CN" altLang="en-US" dirty="0">
                <a:ea typeface="宋体" panose="02010600030101010101" pitchFamily="2" charset="-122"/>
              </a:rPr>
              <a:t>输出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需要产生一个气泡进行阻塞</a:t>
            </a:r>
            <a:endParaRPr lang="en-US" altLang="zh-CN" dirty="0">
              <a:ea typeface="宋体" panose="02010600030101010101" pitchFamily="2" charset="-122"/>
            </a:endParaRPr>
          </a:p>
        </p:txBody>
      </p:sp>
      <p:sp>
        <p:nvSpPr>
          <p:cNvPr id="186373"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latin typeface="Lucida Console" panose="020B0609040504020204" pitchFamily="49" charset="0"/>
              <a:ea typeface="宋体" panose="02010600030101010101" pitchFamily="2" charset="-122"/>
            </a:endParaRPr>
          </a:p>
        </p:txBody>
      </p:sp>
      <p:grpSp>
        <p:nvGrpSpPr>
          <p:cNvPr id="186374" name="Group 5"/>
          <p:cNvGrpSpPr>
            <a:grpSpLocks/>
          </p:cNvGrpSpPr>
          <p:nvPr/>
        </p:nvGrpSpPr>
        <p:grpSpPr bwMode="auto">
          <a:xfrm>
            <a:off x="3132138" y="3644900"/>
            <a:ext cx="3024187" cy="504825"/>
            <a:chOff x="2018" y="2341"/>
            <a:chExt cx="1905" cy="318"/>
          </a:xfrm>
        </p:grpSpPr>
        <p:sp>
          <p:nvSpPr>
            <p:cNvPr id="18640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40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40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41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41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41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6375" name="Group 15"/>
          <p:cNvGrpSpPr>
            <a:grpSpLocks/>
          </p:cNvGrpSpPr>
          <p:nvPr/>
        </p:nvGrpSpPr>
        <p:grpSpPr bwMode="auto">
          <a:xfrm>
            <a:off x="3779838" y="4221163"/>
            <a:ext cx="3024187" cy="504825"/>
            <a:chOff x="2018" y="2341"/>
            <a:chExt cx="1905" cy="318"/>
          </a:xfrm>
        </p:grpSpPr>
        <p:sp>
          <p:nvSpPr>
            <p:cNvPr id="18639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39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40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40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40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40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6376" name="Rectangle 25"/>
          <p:cNvSpPr>
            <a:spLocks noChangeArrowheads="1"/>
          </p:cNvSpPr>
          <p:nvPr/>
        </p:nvSpPr>
        <p:spPr bwMode="auto">
          <a:xfrm>
            <a:off x="44275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377" name="Rectangle 26"/>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378" name="Rectangle 27"/>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79" name="Rectangle 28"/>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0" name="Rectangle 29"/>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1" name="Rectangle 30"/>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2" name="Rectangle 31"/>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383" name="Rectangle 32"/>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384" name="Rectangle 33"/>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385" name="Rectangle 34"/>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386" name="Rectangle 35"/>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7" name="Rectangle 36"/>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8" name="Rectangle 37"/>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9" name="Rectangle 38"/>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90" name="Rectangle 39"/>
          <p:cNvSpPr>
            <a:spLocks noChangeArrowheads="1"/>
          </p:cNvSpPr>
          <p:nvPr/>
        </p:nvSpPr>
        <p:spPr bwMode="auto">
          <a:xfrm>
            <a:off x="755650" y="430212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$5, $6</a:t>
            </a:r>
            <a:endParaRPr lang="en-AU" altLang="zh-CN" sz="1800">
              <a:latin typeface="Lucida Console" panose="020B0609040504020204" pitchFamily="49" charset="0"/>
              <a:ea typeface="宋体" panose="02010600030101010101" pitchFamily="2" charset="-122"/>
            </a:endParaRPr>
          </a:p>
        </p:txBody>
      </p:sp>
      <p:sp>
        <p:nvSpPr>
          <p:cNvPr id="186391" name="Rectangle 40"/>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lw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addr</a:t>
            </a:r>
            <a:endParaRPr lang="en-AU" altLang="zh-CN" sz="1800">
              <a:latin typeface="Lucida Console" panose="020B0609040504020204" pitchFamily="49" charset="0"/>
              <a:ea typeface="宋体" panose="02010600030101010101" pitchFamily="2" charset="-122"/>
            </a:endParaRPr>
          </a:p>
        </p:txBody>
      </p:sp>
      <p:sp>
        <p:nvSpPr>
          <p:cNvPr id="186392" name="Rectangle 41"/>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6393" name="Line 42"/>
          <p:cNvSpPr>
            <a:spLocks noChangeShapeType="1"/>
          </p:cNvSpPr>
          <p:nvPr/>
        </p:nvSpPr>
        <p:spPr bwMode="auto">
          <a:xfrm>
            <a:off x="5651500" y="3860800"/>
            <a:ext cx="433388" cy="17272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4" name="Line 43"/>
          <p:cNvSpPr>
            <a:spLocks noChangeShapeType="1"/>
          </p:cNvSpPr>
          <p:nvPr/>
        </p:nvSpPr>
        <p:spPr bwMode="auto">
          <a:xfrm>
            <a:off x="5651500" y="4437063"/>
            <a:ext cx="433388" cy="122396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5" name="AutoShape 44"/>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6396" name="AutoShape 45"/>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6397" name="AutoShape 46"/>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cxnSp>
        <p:nvCxnSpPr>
          <p:cNvPr id="3" name="直接连接符 2"/>
          <p:cNvCxnSpPr>
            <a:stCxn id="186394" idx="0"/>
          </p:cNvCxnSpPr>
          <p:nvPr/>
        </p:nvCxnSpPr>
        <p:spPr bwMode="auto">
          <a:xfrm flipH="1">
            <a:off x="5364089" y="4437063"/>
            <a:ext cx="287411" cy="503237"/>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5" name="直接连接符 4"/>
          <p:cNvCxnSpPr>
            <a:stCxn id="186393" idx="0"/>
          </p:cNvCxnSpPr>
          <p:nvPr/>
        </p:nvCxnSpPr>
        <p:spPr bwMode="auto">
          <a:xfrm flipH="1">
            <a:off x="5291138" y="3860800"/>
            <a:ext cx="360362" cy="1152376"/>
          </a:xfrm>
          <a:prstGeom prst="line">
            <a:avLst/>
          </a:prstGeom>
          <a:solidFill>
            <a:schemeClr val="accent1"/>
          </a:solidFill>
          <a:ln w="19050" cap="flat" cmpd="sng" algn="ctr">
            <a:solidFill>
              <a:srgbClr val="FF0000"/>
            </a:solidFill>
            <a:prstDash val="dash"/>
            <a:round/>
            <a:headEnd type="none" w="med" len="med"/>
            <a:tailEnd type="none" w="med" len="med"/>
          </a:ln>
          <a:effectLst/>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8B68C41-57BF-4DD5-A905-741CEF6CFEC8}" type="slidenum">
              <a:rPr lang="en-AU" altLang="zh-CN" sz="1400"/>
              <a:pPr>
                <a:spcBef>
                  <a:spcPct val="0"/>
                </a:spcBef>
                <a:buClrTx/>
                <a:buSzTx/>
                <a:buFontTx/>
                <a:buNone/>
              </a:pPr>
              <a:t>114</a:t>
            </a:fld>
            <a:endParaRPr lang="en-AU" altLang="zh-CN" sz="1400"/>
          </a:p>
        </p:txBody>
      </p:sp>
      <p:sp>
        <p:nvSpPr>
          <p:cNvPr id="188419" name="Rectangle 2"/>
          <p:cNvSpPr>
            <a:spLocks noGrp="1" noChangeArrowheads="1"/>
          </p:cNvSpPr>
          <p:nvPr>
            <p:ph type="title"/>
          </p:nvPr>
        </p:nvSpPr>
        <p:spPr/>
        <p:txBody>
          <a:bodyPr/>
          <a:lstStyle/>
          <a:p>
            <a:pPr eaLnBrk="1" hangingPunct="1"/>
            <a:endParaRPr lang="en-US" altLang="zh-CN" dirty="0">
              <a:ea typeface="宋体" panose="02010600030101010101" pitchFamily="2" charset="-122"/>
            </a:endParaRPr>
          </a:p>
        </p:txBody>
      </p:sp>
      <p:sp>
        <p:nvSpPr>
          <p:cNvPr id="188420" name="Rectangle 3"/>
          <p:cNvSpPr>
            <a:spLocks noGrp="1" noChangeArrowheads="1"/>
          </p:cNvSpPr>
          <p:nvPr>
            <p:ph type="body" idx="1"/>
          </p:nvPr>
        </p:nvSpPr>
        <p:spPr>
          <a:xfrm>
            <a:off x="684213" y="1125538"/>
            <a:ext cx="8270875" cy="2381250"/>
          </a:xfrm>
        </p:spPr>
        <p:txBody>
          <a:bodyPr/>
          <a:lstStyle/>
          <a:p>
            <a:pPr eaLnBrk="1" hangingPunct="1"/>
            <a:r>
              <a:rPr lang="zh-CN" altLang="en-US" dirty="0">
                <a:ea typeface="宋体" panose="02010600030101010101" pitchFamily="2" charset="-122"/>
              </a:rPr>
              <a:t>如果分支比较操作数是前一条指令</a:t>
            </a:r>
            <a:r>
              <a:rPr lang="en-US" altLang="zh-CN" dirty="0" err="1">
                <a:ea typeface="宋体" panose="02010600030101010101" pitchFamily="2" charset="-122"/>
              </a:rPr>
              <a:t>lw</a:t>
            </a:r>
            <a:r>
              <a:rPr lang="zh-CN" altLang="en-US" dirty="0">
                <a:ea typeface="宋体" panose="02010600030101010101" pitchFamily="2" charset="-122"/>
              </a:rPr>
              <a:t>的输出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需要产生两个气泡来阻塞流水线</a:t>
            </a:r>
            <a:endParaRPr lang="en-US" altLang="zh-CN" dirty="0">
              <a:ea typeface="宋体" panose="02010600030101010101" pitchFamily="2" charset="-122"/>
            </a:endParaRPr>
          </a:p>
        </p:txBody>
      </p:sp>
      <p:sp>
        <p:nvSpPr>
          <p:cNvPr id="188421"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latin typeface="Lucida Console" panose="020B0609040504020204" pitchFamily="49" charset="0"/>
              <a:ea typeface="宋体" panose="02010600030101010101" pitchFamily="2" charset="-122"/>
            </a:endParaRPr>
          </a:p>
        </p:txBody>
      </p:sp>
      <p:grpSp>
        <p:nvGrpSpPr>
          <p:cNvPr id="188422" name="Group 5"/>
          <p:cNvGrpSpPr>
            <a:grpSpLocks/>
          </p:cNvGrpSpPr>
          <p:nvPr/>
        </p:nvGrpSpPr>
        <p:grpSpPr bwMode="auto">
          <a:xfrm>
            <a:off x="3132138" y="3644900"/>
            <a:ext cx="3024187" cy="504825"/>
            <a:chOff x="2018" y="2341"/>
            <a:chExt cx="1905" cy="318"/>
          </a:xfrm>
        </p:grpSpPr>
        <p:sp>
          <p:nvSpPr>
            <p:cNvPr id="188452"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8453"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54"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8455"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8456"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845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5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5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6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8423" name="Rectangle 15"/>
          <p:cNvSpPr>
            <a:spLocks noChangeArrowheads="1"/>
          </p:cNvSpPr>
          <p:nvPr/>
        </p:nvSpPr>
        <p:spPr bwMode="auto">
          <a:xfrm>
            <a:off x="37798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8424" name="Rectangle 16"/>
          <p:cNvSpPr>
            <a:spLocks noChangeArrowheads="1"/>
          </p:cNvSpPr>
          <p:nvPr/>
        </p:nvSpPr>
        <p:spPr bwMode="auto">
          <a:xfrm>
            <a:off x="44275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25" name="Rectangle 17"/>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6" name="Rectangle 18"/>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7" name="Rectangle 19"/>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8" name="Rectangle 20"/>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9" name="Rectangle 21"/>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30" name="Rectangle 22"/>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1" name="Rectangle 23"/>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2" name="Rectangle 24"/>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3" name="Rectangle 25"/>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4" name="Rectangle 26"/>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35" name="Rectangle 27"/>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8436" name="Rectangle 28"/>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8437" name="Rectangle 29"/>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8438" name="Rectangle 30"/>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9" name="Rectangle 31"/>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0" name="Rectangle 32"/>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1" name="Rectangle 33"/>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2" name="Rectangle 34"/>
          <p:cNvSpPr>
            <a:spLocks noChangeArrowheads="1"/>
          </p:cNvSpPr>
          <p:nvPr/>
        </p:nvSpPr>
        <p:spPr bwMode="auto">
          <a:xfrm>
            <a:off x="755650" y="4302125"/>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solidFill>
                <a:schemeClr val="hlink"/>
              </a:solidFill>
              <a:latin typeface="Lucida Console" panose="020B0609040504020204" pitchFamily="49" charset="0"/>
              <a:ea typeface="宋体" panose="02010600030101010101" pitchFamily="2" charset="-122"/>
            </a:endParaRPr>
          </a:p>
        </p:txBody>
      </p:sp>
      <p:sp>
        <p:nvSpPr>
          <p:cNvPr id="188443" name="Rectangle 35"/>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lw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addr</a:t>
            </a:r>
            <a:endParaRPr lang="en-AU" altLang="zh-CN" sz="1800">
              <a:latin typeface="Lucida Console" panose="020B0609040504020204" pitchFamily="49" charset="0"/>
              <a:ea typeface="宋体" panose="02010600030101010101" pitchFamily="2" charset="-122"/>
            </a:endParaRPr>
          </a:p>
        </p:txBody>
      </p:sp>
      <p:sp>
        <p:nvSpPr>
          <p:cNvPr id="188444" name="Rectangle 36"/>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$0</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8445" name="Line 37"/>
          <p:cNvSpPr>
            <a:spLocks noChangeShapeType="1"/>
          </p:cNvSpPr>
          <p:nvPr/>
        </p:nvSpPr>
        <p:spPr bwMode="auto">
          <a:xfrm>
            <a:off x="5651500" y="3860800"/>
            <a:ext cx="433388" cy="17272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6" name="AutoShape 38"/>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7" name="AutoShape 39"/>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8" name="AutoShape 40"/>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9" name="AutoShape 41"/>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50" name="AutoShape 42"/>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51" name="AutoShape 43"/>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cxnSp>
        <p:nvCxnSpPr>
          <p:cNvPr id="45" name="直接连接符 44"/>
          <p:cNvCxnSpPr/>
          <p:nvPr/>
        </p:nvCxnSpPr>
        <p:spPr bwMode="auto">
          <a:xfrm flipH="1">
            <a:off x="4641850" y="3878979"/>
            <a:ext cx="935038" cy="593877"/>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47" name="直接连接符 46"/>
          <p:cNvCxnSpPr/>
          <p:nvPr/>
        </p:nvCxnSpPr>
        <p:spPr bwMode="auto">
          <a:xfrm flipH="1">
            <a:off x="5342732" y="3961191"/>
            <a:ext cx="238918" cy="1065667"/>
          </a:xfrm>
          <a:prstGeom prst="line">
            <a:avLst/>
          </a:prstGeom>
          <a:solidFill>
            <a:schemeClr val="accent1"/>
          </a:solidFill>
          <a:ln w="19050" cap="flat" cmpd="sng" algn="ctr">
            <a:solidFill>
              <a:srgbClr val="FF0000"/>
            </a:solidFill>
            <a:prstDash val="dash"/>
            <a:round/>
            <a:headEnd type="none" w="med" len="med"/>
            <a:tailEnd type="none" w="med" len="med"/>
          </a:ln>
          <a:effectLst/>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064E048-4516-4FC1-99ED-D9E56DE86EE4}" type="slidenum">
              <a:rPr lang="en-AU" altLang="zh-CN" sz="1400"/>
              <a:pPr>
                <a:spcBef>
                  <a:spcPct val="0"/>
                </a:spcBef>
                <a:buClrTx/>
                <a:buSzTx/>
                <a:buFontTx/>
                <a:buNone/>
              </a:pPr>
              <a:t>115</a:t>
            </a:fld>
            <a:endParaRPr lang="en-AU" altLang="zh-CN" sz="1400"/>
          </a:p>
        </p:txBody>
      </p:sp>
      <p:sp>
        <p:nvSpPr>
          <p:cNvPr id="19046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动态分支预测</a:t>
            </a:r>
            <a:endParaRPr lang="en-US" altLang="zh-CN" dirty="0">
              <a:ea typeface="宋体" panose="02010600030101010101" pitchFamily="2" charset="-122"/>
            </a:endParaRPr>
          </a:p>
        </p:txBody>
      </p:sp>
      <p:sp>
        <p:nvSpPr>
          <p:cNvPr id="19046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需求：流水线级数更多或者使用了超标量技术，因控制冒险引起流水线性能损失将更严重</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动态分支预测方法之一：</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分支预测缓存</a:t>
            </a:r>
            <a:r>
              <a:rPr lang="en-US" altLang="zh-CN" sz="2400" dirty="0">
                <a:ea typeface="宋体" panose="02010600030101010101" pitchFamily="2" charset="-122"/>
              </a:rPr>
              <a:t>Branch prediction buffer (</a:t>
            </a:r>
            <a:r>
              <a:rPr lang="zh-CN" altLang="en-US" sz="2400" dirty="0">
                <a:ea typeface="宋体" panose="02010600030101010101" pitchFamily="2" charset="-122"/>
              </a:rPr>
              <a:t>分支历史记录</a:t>
            </a:r>
            <a:r>
              <a:rPr lang="en-US" altLang="zh-CN" sz="2400" dirty="0">
                <a:ea typeface="宋体" panose="02010600030101010101" pitchFamily="2" charset="-122"/>
              </a:rPr>
              <a:t>)</a:t>
            </a:r>
          </a:p>
          <a:p>
            <a:pPr lvl="1" eaLnBrk="1" hangingPunct="1"/>
            <a:r>
              <a:rPr lang="zh-CN" altLang="en-US" sz="2400" dirty="0">
                <a:ea typeface="宋体" panose="02010600030101010101" pitchFamily="2" charset="-122"/>
              </a:rPr>
              <a:t>用近期的分支地址为标签索引（</a:t>
            </a:r>
            <a:r>
              <a:rPr lang="en-US" altLang="zh-CN" sz="2400" dirty="0">
                <a:ea typeface="宋体" panose="02010600030101010101" pitchFamily="2" charset="-122"/>
              </a:rPr>
              <a:t>Index</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保存历史分支结果</a:t>
            </a:r>
            <a:r>
              <a:rPr lang="en-US" altLang="zh-CN" sz="2400" dirty="0">
                <a:ea typeface="宋体" panose="02010600030101010101" pitchFamily="2" charset="-122"/>
              </a:rPr>
              <a:t> (</a:t>
            </a:r>
            <a:r>
              <a:rPr lang="zh-CN" altLang="en-US" sz="2400" dirty="0">
                <a:ea typeface="宋体" panose="02010600030101010101" pitchFamily="2" charset="-122"/>
              </a:rPr>
              <a:t>分支</a:t>
            </a:r>
            <a:r>
              <a:rPr lang="en-US" altLang="zh-CN" sz="2400" dirty="0">
                <a:ea typeface="宋体" panose="02010600030101010101" pitchFamily="2" charset="-122"/>
              </a:rPr>
              <a:t>/</a:t>
            </a:r>
            <a:r>
              <a:rPr lang="zh-CN" altLang="en-US" sz="2400" dirty="0">
                <a:ea typeface="宋体" panose="02010600030101010101" pitchFamily="2" charset="-122"/>
              </a:rPr>
              <a:t>不分支</a:t>
            </a:r>
            <a:r>
              <a:rPr lang="en-US" altLang="zh-CN" sz="2400" dirty="0">
                <a:ea typeface="宋体" panose="02010600030101010101" pitchFamily="2" charset="-122"/>
              </a:rPr>
              <a:t>)</a:t>
            </a:r>
          </a:p>
          <a:p>
            <a:pPr lvl="1" eaLnBrk="1" hangingPunct="1"/>
            <a:r>
              <a:rPr lang="zh-CN" altLang="en-US" sz="2400" dirty="0">
                <a:ea typeface="宋体" panose="02010600030101010101" pitchFamily="2" charset="-122"/>
              </a:rPr>
              <a:t>执行一条分支指令</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根据地址查缓存，将历史纪录作为分支决策</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根据分支决策结果，取下一条指令或者跳转目标地址的指令</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如果预测</a:t>
            </a:r>
            <a:r>
              <a:rPr lang="zh-CN" altLang="en-US" sz="2000" b="1" dirty="0">
                <a:solidFill>
                  <a:srgbClr val="FF0000"/>
                </a:solidFill>
                <a:ea typeface="宋体" panose="02010600030101010101" pitchFamily="2" charset="-122"/>
              </a:rPr>
              <a:t>错</a:t>
            </a:r>
            <a:r>
              <a:rPr lang="zh-CN" altLang="en-US" sz="2000" dirty="0">
                <a:ea typeface="宋体" panose="02010600030101010101" pitchFamily="2" charset="-122"/>
              </a:rPr>
              <a:t>：清空流水线，取另一分支，</a:t>
            </a:r>
            <a:r>
              <a:rPr lang="zh-CN" altLang="en-US" sz="2000" dirty="0">
                <a:solidFill>
                  <a:srgbClr val="FF0000"/>
                </a:solidFill>
                <a:ea typeface="宋体" panose="02010600030101010101" pitchFamily="2" charset="-122"/>
              </a:rPr>
              <a:t>反转</a:t>
            </a:r>
            <a:r>
              <a:rPr lang="zh-CN" altLang="en-US" sz="2000" dirty="0">
                <a:ea typeface="宋体" panose="02010600030101010101" pitchFamily="2" charset="-122"/>
              </a:rPr>
              <a:t>预测结果</a:t>
            </a:r>
            <a:endParaRPr lang="en-AU" altLang="zh-CN" sz="2000" dirty="0">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3B660FD-C36B-49E6-A543-F95D5836BA07}" type="slidenum">
              <a:rPr lang="en-AU" altLang="zh-CN" sz="1400"/>
              <a:pPr>
                <a:spcBef>
                  <a:spcPct val="0"/>
                </a:spcBef>
                <a:buClrTx/>
                <a:buSzTx/>
                <a:buFontTx/>
                <a:buNone/>
              </a:pPr>
              <a:t>116</a:t>
            </a:fld>
            <a:endParaRPr lang="en-AU" altLang="zh-CN" sz="1400"/>
          </a:p>
        </p:txBody>
      </p:sp>
      <p:sp>
        <p:nvSpPr>
          <p:cNvPr id="192515" name="Rectangle 2"/>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92516" name="Rectangle 3"/>
          <p:cNvSpPr>
            <a:spLocks noGrp="1" noChangeArrowheads="1"/>
          </p:cNvSpPr>
          <p:nvPr>
            <p:ph type="title"/>
          </p:nvPr>
        </p:nvSpPr>
        <p:spPr/>
        <p:txBody>
          <a:bodyPr/>
          <a:lstStyle/>
          <a:p>
            <a:pPr eaLnBrk="1" hangingPunct="1"/>
            <a:r>
              <a:rPr lang="en-US" altLang="zh-CN" dirty="0">
                <a:ea typeface="宋体" panose="02010600030101010101" pitchFamily="2" charset="-122"/>
              </a:rPr>
              <a:t>1-Bit </a:t>
            </a:r>
            <a:r>
              <a:rPr lang="zh-CN" altLang="en-US" dirty="0">
                <a:ea typeface="宋体" panose="02010600030101010101" pitchFamily="2" charset="-122"/>
              </a:rPr>
              <a:t>预测器</a:t>
            </a:r>
            <a:r>
              <a:rPr lang="en-US" altLang="zh-CN" dirty="0">
                <a:ea typeface="宋体" panose="02010600030101010101" pitchFamily="2" charset="-122"/>
              </a:rPr>
              <a:t>: </a:t>
            </a:r>
            <a:r>
              <a:rPr lang="zh-CN" altLang="en-US" dirty="0">
                <a:ea typeface="宋体" panose="02010600030101010101" pitchFamily="2" charset="-122"/>
              </a:rPr>
              <a:t>不足</a:t>
            </a:r>
            <a:endParaRPr lang="en-AU" altLang="zh-CN" dirty="0">
              <a:ea typeface="宋体" panose="02010600030101010101" pitchFamily="2" charset="-122"/>
            </a:endParaRPr>
          </a:p>
        </p:txBody>
      </p:sp>
      <p:sp>
        <p:nvSpPr>
          <p:cNvPr id="192517" name="Rectangle 4"/>
          <p:cNvSpPr>
            <a:spLocks noGrp="1" noChangeArrowheads="1"/>
          </p:cNvSpPr>
          <p:nvPr>
            <p:ph type="body" idx="1"/>
          </p:nvPr>
        </p:nvSpPr>
        <p:spPr>
          <a:xfrm>
            <a:off x="684213" y="1125538"/>
            <a:ext cx="8270875" cy="719137"/>
          </a:xfrm>
        </p:spPr>
        <p:txBody>
          <a:bodyPr/>
          <a:lstStyle/>
          <a:p>
            <a:pPr eaLnBrk="1" hangingPunct="1"/>
            <a:r>
              <a:rPr lang="zh-CN" altLang="en-US" dirty="0">
                <a:ea typeface="宋体" panose="02010600030101010101" pitchFamily="2" charset="-122"/>
              </a:rPr>
              <a:t>一个内层循环的分支误判有两次</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192518" name="Text Box 5"/>
          <p:cNvSpPr txBox="1">
            <a:spLocks noChangeArrowheads="1"/>
          </p:cNvSpPr>
          <p:nvPr/>
        </p:nvSpPr>
        <p:spPr bwMode="auto">
          <a:xfrm>
            <a:off x="1617663" y="1916113"/>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a:latin typeface="Lucida Console" panose="020B0609040504020204" pitchFamily="49" charset="0"/>
                <a:ea typeface="宋体" panose="02010600030101010101" pitchFamily="2" charset="-122"/>
              </a:rPr>
              <a:t>outer: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inner: …</a:t>
            </a:r>
          </a:p>
          <a:p>
            <a:pPr>
              <a:spcBef>
                <a:spcPct val="0"/>
              </a:spcBef>
              <a:buClrTx/>
              <a:buSzTx/>
              <a:buFontTx/>
              <a:buNone/>
            </a:pPr>
            <a:r>
              <a:rPr lang="en-US" altLang="zh-CN" sz="2000">
                <a:latin typeface="Lucida Console" panose="020B0609040504020204" pitchFamily="49" charset="0"/>
                <a:ea typeface="宋体" panose="02010600030101010101" pitchFamily="2" charset="-122"/>
              </a:rPr>
              <a:t>       …</a:t>
            </a:r>
          </a:p>
          <a:p>
            <a:pPr>
              <a:spcBef>
                <a:spcPct val="0"/>
              </a:spcBef>
              <a:buClrTx/>
              <a:buSzTx/>
              <a:buFontTx/>
              <a:buNone/>
            </a:pPr>
            <a:r>
              <a:rPr lang="en-US" altLang="zh-CN" sz="2000">
                <a:latin typeface="Lucida Console" panose="020B0609040504020204" pitchFamily="49" charset="0"/>
                <a:ea typeface="宋体" panose="02010600030101010101" pitchFamily="2" charset="-122"/>
              </a:rPr>
              <a:t>       beq …, …, inner</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beq …, …, outer</a:t>
            </a:r>
            <a:endParaRPr lang="en-AU" altLang="zh-CN" sz="2000">
              <a:latin typeface="Lucida Console" panose="020B0609040504020204" pitchFamily="49" charset="0"/>
              <a:ea typeface="宋体" panose="02010600030101010101" pitchFamily="2" charset="-122"/>
            </a:endParaRPr>
          </a:p>
        </p:txBody>
      </p:sp>
      <p:sp>
        <p:nvSpPr>
          <p:cNvPr id="192519" name="Line 6"/>
          <p:cNvSpPr>
            <a:spLocks noChangeShapeType="1"/>
          </p:cNvSpPr>
          <p:nvPr/>
        </p:nvSpPr>
        <p:spPr bwMode="auto">
          <a:xfrm>
            <a:off x="5219700"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0" name="Line 7"/>
          <p:cNvSpPr>
            <a:spLocks noChangeShapeType="1"/>
          </p:cNvSpPr>
          <p:nvPr/>
        </p:nvSpPr>
        <p:spPr bwMode="auto">
          <a:xfrm flipV="1">
            <a:off x="5580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1" name="Line 8"/>
          <p:cNvSpPr>
            <a:spLocks noChangeShapeType="1"/>
          </p:cNvSpPr>
          <p:nvPr/>
        </p:nvSpPr>
        <p:spPr bwMode="auto">
          <a:xfrm flipH="1">
            <a:off x="4356100"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22" name="Line 9"/>
          <p:cNvSpPr>
            <a:spLocks noChangeShapeType="1"/>
          </p:cNvSpPr>
          <p:nvPr/>
        </p:nvSpPr>
        <p:spPr bwMode="auto">
          <a:xfrm>
            <a:off x="5219700"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3" name="Line 10"/>
          <p:cNvSpPr>
            <a:spLocks noChangeShapeType="1"/>
          </p:cNvSpPr>
          <p:nvPr/>
        </p:nvSpPr>
        <p:spPr bwMode="auto">
          <a:xfrm flipV="1">
            <a:off x="5940425"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4" name="Line 11"/>
          <p:cNvSpPr>
            <a:spLocks noChangeShapeType="1"/>
          </p:cNvSpPr>
          <p:nvPr/>
        </p:nvSpPr>
        <p:spPr bwMode="auto">
          <a:xfrm flipH="1">
            <a:off x="4356100"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25" name="Rectangle 12"/>
          <p:cNvSpPr>
            <a:spLocks noChangeArrowheads="1"/>
          </p:cNvSpPr>
          <p:nvPr/>
        </p:nvSpPr>
        <p:spPr bwMode="auto">
          <a:xfrm>
            <a:off x="684213" y="4364038"/>
            <a:ext cx="777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zh-CN" altLang="en-US" dirty="0">
                <a:ea typeface="宋体" panose="02010600030101010101" pitchFamily="2" charset="-122"/>
              </a:rPr>
              <a:t>内存循环的最后一次迭代将误判（历史纪录为顺序执行）</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因此，经过外层循环迭代后，下一次执行内存循环时，第一次迭代将误判（顺序执行）</a:t>
            </a:r>
            <a:endParaRPr lang="en-AU" altLang="zh-CN" dirty="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38DABCC-DB83-452B-BA1B-269FD916B195}" type="slidenum">
              <a:rPr lang="en-AU" altLang="zh-CN" sz="1400"/>
              <a:pPr>
                <a:spcBef>
                  <a:spcPct val="0"/>
                </a:spcBef>
                <a:buClrTx/>
                <a:buSzTx/>
                <a:buFontTx/>
                <a:buNone/>
              </a:pPr>
              <a:t>117</a:t>
            </a:fld>
            <a:endParaRPr lang="en-AU" altLang="zh-CN" sz="1400"/>
          </a:p>
        </p:txBody>
      </p:sp>
      <p:pic>
        <p:nvPicPr>
          <p:cNvPr id="194563"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2-Bit </a:t>
            </a:r>
            <a:r>
              <a:rPr lang="zh-CN" altLang="en-US" dirty="0">
                <a:ea typeface="宋体" panose="02010600030101010101" pitchFamily="2" charset="-122"/>
              </a:rPr>
              <a:t>预测器</a:t>
            </a:r>
            <a:endParaRPr lang="en-AU" altLang="zh-CN" dirty="0">
              <a:ea typeface="宋体" panose="02010600030101010101" pitchFamily="2" charset="-122"/>
            </a:endParaRPr>
          </a:p>
        </p:txBody>
      </p:sp>
      <p:sp>
        <p:nvSpPr>
          <p:cNvPr id="194565"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连续两次误判才改变预测方向</a:t>
            </a:r>
            <a:endParaRPr lang="en-AU" altLang="zh-CN" dirty="0">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A0C14A6-AA2D-4957-8263-01A589236DFC}" type="slidenum">
              <a:rPr lang="en-AU" altLang="zh-CN" sz="1400"/>
              <a:pPr>
                <a:spcBef>
                  <a:spcPct val="0"/>
                </a:spcBef>
                <a:buClrTx/>
                <a:buSzTx/>
                <a:buFontTx/>
                <a:buNone/>
              </a:pPr>
              <a:t>118</a:t>
            </a:fld>
            <a:endParaRPr lang="en-AU" altLang="zh-CN" sz="1400"/>
          </a:p>
        </p:txBody>
      </p:sp>
      <p:sp>
        <p:nvSpPr>
          <p:cNvPr id="19661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分支目标地址的计算</a:t>
            </a:r>
            <a:endParaRPr lang="en-AU" altLang="zh-CN" dirty="0">
              <a:ea typeface="宋体" panose="02010600030101010101" pitchFamily="2" charset="-122"/>
            </a:endParaRPr>
          </a:p>
        </p:txBody>
      </p:sp>
      <p:sp>
        <p:nvSpPr>
          <p:cNvPr id="19661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及时完成了预测</a:t>
            </a:r>
            <a:r>
              <a:rPr lang="en-US" altLang="zh-CN" dirty="0">
                <a:ea typeface="宋体" panose="02010600030101010101" pitchFamily="2" charset="-122"/>
              </a:rPr>
              <a:t>, </a:t>
            </a:r>
            <a:r>
              <a:rPr lang="zh-CN" altLang="en-US" dirty="0">
                <a:ea typeface="宋体" panose="02010600030101010101" pitchFamily="2" charset="-122"/>
              </a:rPr>
              <a:t>仍然需要计算目标地址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a:t>
            </a:r>
            <a:r>
              <a:rPr lang="en-US" altLang="zh-CN" dirty="0">
                <a:ea typeface="宋体" panose="02010600030101010101" pitchFamily="2" charset="-122"/>
              </a:rPr>
              <a:t>1</a:t>
            </a:r>
            <a:r>
              <a:rPr lang="zh-CN" altLang="en-US" dirty="0">
                <a:ea typeface="宋体" panose="02010600030101010101" pitchFamily="2" charset="-122"/>
              </a:rPr>
              <a:t>个时钟周期用于计算分支目标地址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分支目标缓存</a:t>
            </a:r>
            <a:r>
              <a:rPr lang="zh-CN" altLang="en-US" sz="2400" dirty="0">
                <a:ea typeface="宋体" panose="02010600030101010101" pitchFamily="2" charset="-122"/>
              </a:rPr>
              <a:t>（</a:t>
            </a:r>
            <a:r>
              <a:rPr lang="en-US" altLang="zh-CN" sz="2400" dirty="0">
                <a:ea typeface="宋体" panose="02010600030101010101" pitchFamily="2" charset="-122"/>
              </a:rPr>
              <a:t>BTB, Branch target buffer</a:t>
            </a:r>
            <a:r>
              <a:rPr lang="zh-CN" altLang="en-US" sz="2400" dirty="0">
                <a:ea typeface="宋体" panose="02010600030101010101" pitchFamily="2" charset="-122"/>
              </a:rPr>
              <a:t>）</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缓存了近期使用的目标地址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根据分支指令的</a:t>
            </a:r>
            <a:r>
              <a:rPr lang="en-US" altLang="zh-CN" dirty="0">
                <a:ea typeface="宋体" panose="02010600030101010101" pitchFamily="2" charset="-122"/>
              </a:rPr>
              <a:t>PC</a:t>
            </a:r>
            <a:r>
              <a:rPr lang="zh-CN" altLang="en-US" dirty="0">
                <a:ea typeface="宋体" panose="02010600030101010101" pitchFamily="2" charset="-122"/>
              </a:rPr>
              <a:t>来标识（</a:t>
            </a:r>
            <a:r>
              <a:rPr lang="en-US" altLang="zh-CN" dirty="0">
                <a:ea typeface="宋体" panose="02010600030101010101" pitchFamily="2" charset="-122"/>
              </a:rPr>
              <a:t>indexing</a:t>
            </a:r>
            <a:r>
              <a:rPr lang="zh-CN" altLang="en-US" dirty="0">
                <a:ea typeface="宋体" panose="02010600030101010101" pitchFamily="2" charset="-122"/>
              </a:rPr>
              <a:t>）</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如果</a:t>
            </a:r>
            <a:r>
              <a:rPr lang="en-US" altLang="zh-CN" dirty="0">
                <a:ea typeface="宋体" panose="02010600030101010101" pitchFamily="2" charset="-122"/>
              </a:rPr>
              <a:t>PC</a:t>
            </a:r>
            <a:r>
              <a:rPr lang="zh-CN" altLang="en-US" dirty="0">
                <a:ea typeface="宋体" panose="02010600030101010101" pitchFamily="2" charset="-122"/>
              </a:rPr>
              <a:t>匹配并且预测为分支发生，则直接从</a:t>
            </a:r>
            <a:r>
              <a:rPr lang="en-US" altLang="zh-CN" dirty="0">
                <a:ea typeface="宋体" panose="02010600030101010101" pitchFamily="2" charset="-122"/>
              </a:rPr>
              <a:t>BTB</a:t>
            </a:r>
            <a:r>
              <a:rPr lang="zh-CN" altLang="en-US" dirty="0">
                <a:ea typeface="宋体" panose="02010600030101010101" pitchFamily="2" charset="-122"/>
              </a:rPr>
              <a:t>中取出目标地址而无需计算</a:t>
            </a:r>
            <a:endParaRPr lang="en-AU" altLang="zh-CN" dirty="0">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延迟槽技术</a:t>
            </a:r>
          </a:p>
        </p:txBody>
      </p:sp>
      <p:sp>
        <p:nvSpPr>
          <p:cNvPr id="3" name="内容占位符 2"/>
          <p:cNvSpPr>
            <a:spLocks noGrp="1"/>
          </p:cNvSpPr>
          <p:nvPr>
            <p:ph idx="1"/>
          </p:nvPr>
        </p:nvSpPr>
        <p:spPr>
          <a:xfrm>
            <a:off x="684213" y="1125538"/>
            <a:ext cx="8270875" cy="935310"/>
          </a:xfrm>
        </p:spPr>
        <p:txBody>
          <a:bodyPr/>
          <a:lstStyle/>
          <a:p>
            <a:r>
              <a:rPr lang="zh-CN" altLang="en-US" dirty="0"/>
              <a:t>分支发生在分支指令之后的第二个时钟周期</a:t>
            </a:r>
            <a:endParaRPr lang="en-US" altLang="zh-CN" dirty="0"/>
          </a:p>
          <a:p>
            <a:pPr lvl="1"/>
            <a:r>
              <a:rPr lang="zh-CN" altLang="en-US" dirty="0"/>
              <a:t>中间间隔一个“分支延迟槽”可以执行无关指令</a:t>
            </a:r>
            <a:endParaRPr lang="en-US" altLang="zh-CN" dirty="0"/>
          </a:p>
          <a:p>
            <a:pPr lvl="1"/>
            <a:r>
              <a:rPr lang="zh-CN" altLang="en-US" dirty="0"/>
              <a:t>无关指令：</a:t>
            </a:r>
            <a:endParaRPr lang="en-US" altLang="zh-CN" dirty="0"/>
          </a:p>
          <a:p>
            <a:pPr lvl="2"/>
            <a:r>
              <a:rPr lang="zh-CN" altLang="en-US" dirty="0"/>
              <a:t>前面的指令</a:t>
            </a:r>
            <a:endParaRPr lang="en-US" altLang="zh-CN" dirty="0"/>
          </a:p>
          <a:p>
            <a:pPr lvl="2"/>
            <a:r>
              <a:rPr lang="zh-CN" altLang="en-US" dirty="0"/>
              <a:t>后续指令</a:t>
            </a:r>
            <a:endParaRPr lang="en-US" altLang="zh-CN" dirty="0"/>
          </a:p>
          <a:p>
            <a:pPr lvl="2"/>
            <a:r>
              <a:rPr lang="zh-CN" altLang="en-US" dirty="0"/>
              <a:t>目标处指令</a:t>
            </a:r>
            <a:r>
              <a:rPr lang="en-US" altLang="zh-CN" dirty="0"/>
              <a:t>	</a:t>
            </a:r>
            <a:endParaRPr lang="zh-CN" altLang="en-US" dirty="0"/>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119</a:t>
            </a:fld>
            <a:endParaRPr lang="en-AU" altLang="zh-CN" dirty="0"/>
          </a:p>
        </p:txBody>
      </p:sp>
      <p:pic>
        <p:nvPicPr>
          <p:cNvPr id="5" name="图片 4"/>
          <p:cNvPicPr>
            <a:picLocks noChangeAspect="1"/>
          </p:cNvPicPr>
          <p:nvPr/>
        </p:nvPicPr>
        <p:blipFill>
          <a:blip r:embed="rId3"/>
          <a:stretch>
            <a:fillRect/>
          </a:stretch>
        </p:blipFill>
        <p:spPr>
          <a:xfrm>
            <a:off x="3520495" y="2278336"/>
            <a:ext cx="5448523" cy="4060852"/>
          </a:xfrm>
          <a:prstGeom prst="rect">
            <a:avLst/>
          </a:prstGeom>
        </p:spPr>
      </p:pic>
    </p:spTree>
    <p:extLst>
      <p:ext uri="{BB962C8B-B14F-4D97-AF65-F5344CB8AC3E}">
        <p14:creationId xmlns:p14="http://schemas.microsoft.com/office/powerpoint/2010/main" val="74684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08FC91-E1D6-4818-A006-10B2EB0EA360}" type="slidenum">
              <a:rPr lang="en-AU" altLang="zh-CN" sz="1400"/>
              <a:pPr>
                <a:spcBef>
                  <a:spcPct val="0"/>
                </a:spcBef>
                <a:buClrTx/>
                <a:buSzTx/>
                <a:buFontTx/>
                <a:buNone/>
              </a:pPr>
              <a:t>12</a:t>
            </a:fld>
            <a:endParaRPr lang="en-AU" altLang="zh-CN" sz="1400"/>
          </a:p>
        </p:txBody>
      </p:sp>
      <p:sp>
        <p:nvSpPr>
          <p:cNvPr id="2048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4.2</a:t>
            </a:r>
            <a:r>
              <a:rPr lang="zh-CN" altLang="en-US" dirty="0">
                <a:ea typeface="宋体" panose="02010600030101010101" pitchFamily="2" charset="-122"/>
              </a:rPr>
              <a:t> 逻辑设计基础</a:t>
            </a:r>
            <a:endParaRPr lang="en-AU" altLang="zh-CN" dirty="0">
              <a:ea typeface="宋体" panose="02010600030101010101" pitchFamily="2" charset="-122"/>
            </a:endParaRPr>
          </a:p>
        </p:txBody>
      </p:sp>
      <p:sp>
        <p:nvSpPr>
          <p:cNvPr id="20484"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§4.2 Logic Design Conventions</a:t>
            </a:r>
          </a:p>
        </p:txBody>
      </p:sp>
      <p:sp>
        <p:nvSpPr>
          <p:cNvPr id="20485" name="Rectangle 4"/>
          <p:cNvSpPr>
            <a:spLocks noGrp="1" noChangeArrowheads="1"/>
          </p:cNvSpPr>
          <p:nvPr>
            <p:ph type="body" idx="1"/>
          </p:nvPr>
        </p:nvSpPr>
        <p:spPr/>
        <p:txBody>
          <a:bodyPr/>
          <a:lstStyle/>
          <a:p>
            <a:pPr eaLnBrk="1" hangingPunct="1"/>
            <a:r>
              <a:rPr lang="zh-CN" altLang="en-US" dirty="0">
                <a:ea typeface="宋体" panose="02010600030101010101" pitchFamily="2" charset="-122"/>
              </a:rPr>
              <a:t>信息以二进制方式编码</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低电平</a:t>
            </a:r>
            <a:r>
              <a:rPr lang="en-US" altLang="zh-CN" dirty="0">
                <a:ea typeface="宋体" panose="02010600030101010101" pitchFamily="2" charset="-122"/>
              </a:rPr>
              <a:t>= 0, </a:t>
            </a:r>
            <a:r>
              <a:rPr lang="zh-CN" altLang="en-US" dirty="0">
                <a:ea typeface="宋体" panose="02010600030101010101" pitchFamily="2" charset="-122"/>
              </a:rPr>
              <a:t>高电平</a:t>
            </a:r>
            <a:r>
              <a:rPr lang="en-US" altLang="zh-CN" dirty="0">
                <a:ea typeface="宋体" panose="02010600030101010101" pitchFamily="2" charset="-122"/>
              </a:rPr>
              <a:t> = 1</a:t>
            </a:r>
          </a:p>
          <a:p>
            <a:pPr lvl="1" eaLnBrk="1" hangingPunct="1"/>
            <a:r>
              <a:rPr lang="zh-CN" altLang="en-US" dirty="0">
                <a:ea typeface="宋体" panose="02010600030101010101" pitchFamily="2" charset="-122"/>
              </a:rPr>
              <a:t>一根信号线代表一个</a:t>
            </a:r>
            <a:r>
              <a:rPr lang="en-US" altLang="zh-CN" dirty="0">
                <a:ea typeface="宋体" panose="02010600030101010101" pitchFamily="2" charset="-122"/>
              </a:rPr>
              <a:t>bit</a:t>
            </a:r>
          </a:p>
          <a:p>
            <a:pPr lvl="1" eaLnBrk="1" hangingPunct="1"/>
            <a:r>
              <a:rPr lang="zh-CN" altLang="en-US" dirty="0">
                <a:ea typeface="宋体" panose="02010600030101010101" pitchFamily="2" charset="-122"/>
              </a:rPr>
              <a:t>多</a:t>
            </a:r>
            <a:r>
              <a:rPr lang="en-US" altLang="zh-CN" dirty="0">
                <a:ea typeface="宋体" panose="02010600030101010101" pitchFamily="2" charset="-122"/>
              </a:rPr>
              <a:t>bit</a:t>
            </a:r>
            <a:r>
              <a:rPr lang="zh-CN" altLang="en-US" dirty="0">
                <a:ea typeface="宋体" panose="02010600030101010101" pitchFamily="2" charset="-122"/>
              </a:rPr>
              <a:t>数据需要用多根线表示</a:t>
            </a:r>
            <a:endParaRPr lang="en-US" altLang="zh-CN" dirty="0">
              <a:ea typeface="宋体" panose="02010600030101010101" pitchFamily="2" charset="-122"/>
            </a:endParaRPr>
          </a:p>
          <a:p>
            <a:pPr eaLnBrk="1" hangingPunct="1"/>
            <a:r>
              <a:rPr lang="zh-CN" altLang="en-US" dirty="0">
                <a:ea typeface="宋体" panose="02010600030101010101" pitchFamily="2" charset="-122"/>
              </a:rPr>
              <a:t>组合单元</a:t>
            </a:r>
            <a:r>
              <a:rPr lang="zh-CN" altLang="en-US" sz="2400" dirty="0">
                <a:ea typeface="宋体" panose="02010600030101010101" pitchFamily="2" charset="-122"/>
              </a:rPr>
              <a:t>（</a:t>
            </a:r>
            <a:r>
              <a:rPr lang="en-US" altLang="zh-CN" sz="2400" dirty="0">
                <a:ea typeface="宋体" panose="02010600030101010101" pitchFamily="2" charset="-122"/>
              </a:rPr>
              <a:t>combinational</a:t>
            </a:r>
            <a:r>
              <a:rPr lang="zh-CN" altLang="en-US" sz="2400" dirty="0">
                <a:ea typeface="宋体" panose="02010600030101010101" pitchFamily="2" charset="-122"/>
              </a:rPr>
              <a:t> </a:t>
            </a:r>
            <a:r>
              <a:rPr lang="en-US" altLang="zh-CN" sz="2400" dirty="0">
                <a:ea typeface="宋体" panose="02010600030101010101" pitchFamily="2" charset="-122"/>
              </a:rPr>
              <a:t>elements</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zh-CN" altLang="en-US" dirty="0">
                <a:ea typeface="宋体" panose="02010600030101010101" pitchFamily="2" charset="-122"/>
              </a:rPr>
              <a:t>数据的运算</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输出只取决于输入</a:t>
            </a:r>
            <a:endParaRPr lang="en-US" altLang="zh-CN" dirty="0">
              <a:ea typeface="宋体" panose="02010600030101010101" pitchFamily="2" charset="-122"/>
            </a:endParaRPr>
          </a:p>
          <a:p>
            <a:pPr eaLnBrk="1" hangingPunct="1"/>
            <a:r>
              <a:rPr lang="zh-CN" altLang="en-US" dirty="0">
                <a:ea typeface="宋体" panose="02010600030101010101" pitchFamily="2" charset="-122"/>
              </a:rPr>
              <a:t>状态单元</a:t>
            </a:r>
            <a:r>
              <a:rPr lang="en-US" altLang="zh-CN" dirty="0">
                <a:ea typeface="宋体" panose="02010600030101010101" pitchFamily="2" charset="-122"/>
              </a:rPr>
              <a:t>/</a:t>
            </a:r>
            <a:r>
              <a:rPr lang="zh-CN" altLang="en-US" dirty="0">
                <a:ea typeface="宋体" panose="02010600030101010101" pitchFamily="2" charset="-122"/>
              </a:rPr>
              <a:t>时序单元</a:t>
            </a:r>
            <a:r>
              <a:rPr lang="zh-CN" altLang="en-US" sz="2400" dirty="0">
                <a:ea typeface="宋体" panose="02010600030101010101" pitchFamily="2" charset="-122"/>
              </a:rPr>
              <a:t>（</a:t>
            </a:r>
            <a:r>
              <a:rPr lang="en-US" altLang="zh-CN" sz="2400" dirty="0">
                <a:ea typeface="宋体" panose="02010600030101010101" pitchFamily="2" charset="-122"/>
              </a:rPr>
              <a:t>state/</a:t>
            </a:r>
            <a:r>
              <a:rPr lang="en-US" altLang="zh-CN" sz="2400" dirty="0" err="1">
                <a:ea typeface="宋体" panose="02010600030101010101" pitchFamily="2" charset="-122"/>
              </a:rPr>
              <a:t>sequentialelements</a:t>
            </a:r>
            <a:r>
              <a:rPr lang="en-US" altLang="zh-CN" sz="2400" dirty="0">
                <a:ea typeface="宋体" panose="02010600030101010101" pitchFamily="2" charset="-122"/>
              </a:rPr>
              <a:t>)</a:t>
            </a:r>
          </a:p>
          <a:p>
            <a:pPr lvl="1" eaLnBrk="1" hangingPunct="1"/>
            <a:r>
              <a:rPr lang="en-US" altLang="zh-CN" dirty="0">
                <a:ea typeface="宋体" panose="02010600030101010101" pitchFamily="2" charset="-122"/>
              </a:rPr>
              <a:t> </a:t>
            </a:r>
            <a:r>
              <a:rPr lang="zh-CN" altLang="en-US" dirty="0">
                <a:ea typeface="宋体" panose="02010600030101010101" pitchFamily="2" charset="-122"/>
              </a:rPr>
              <a:t>存储有历史信息</a:t>
            </a:r>
            <a:endParaRPr lang="en-US" altLang="zh-CN" dirty="0">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446385"/>
            <a:ext cx="8259762" cy="461665"/>
          </a:xfrm>
        </p:spPr>
        <p:txBody>
          <a:bodyPr/>
          <a:lstStyle/>
          <a:p>
            <a:endParaRPr lang="zh-CN" altLang="en-US" sz="2400" dirty="0"/>
          </a:p>
        </p:txBody>
      </p:sp>
      <p:sp>
        <p:nvSpPr>
          <p:cNvPr id="3" name="内容占位符 2"/>
          <p:cNvSpPr>
            <a:spLocks noGrp="1"/>
          </p:cNvSpPr>
          <p:nvPr>
            <p:ph idx="1"/>
          </p:nvPr>
        </p:nvSpPr>
        <p:spPr/>
        <p:txBody>
          <a:bodyPr/>
          <a:lstStyle/>
          <a:p>
            <a:r>
              <a:rPr lang="zh-CN" altLang="en-US" dirty="0"/>
              <a:t>竞争预测器（</a:t>
            </a:r>
            <a:r>
              <a:rPr lang="en-US" altLang="zh-CN" dirty="0"/>
              <a:t>tournament branch predictor</a:t>
            </a:r>
            <a:r>
              <a:rPr lang="zh-CN" altLang="en-US" dirty="0"/>
              <a:t>）</a:t>
            </a:r>
            <a:endParaRPr lang="en-US" altLang="zh-CN" dirty="0"/>
          </a:p>
          <a:p>
            <a:pPr lvl="1"/>
            <a:r>
              <a:rPr lang="zh-CN" altLang="en-US" dirty="0"/>
              <a:t>对每个分支使用多个预测器</a:t>
            </a:r>
            <a:endParaRPr lang="en-US" altLang="zh-CN" dirty="0"/>
          </a:p>
          <a:p>
            <a:pPr lvl="1"/>
            <a:r>
              <a:rPr lang="zh-CN" altLang="en-US" dirty="0"/>
              <a:t>记录预测器的准确程度</a:t>
            </a:r>
            <a:endParaRPr lang="en-US" altLang="zh-CN" dirty="0"/>
          </a:p>
          <a:p>
            <a:pPr lvl="1"/>
            <a:r>
              <a:rPr lang="zh-CN" altLang="en-US" dirty="0"/>
              <a:t>选择最准确的作为分支判决</a:t>
            </a:r>
            <a:endParaRPr lang="en-US" altLang="zh-CN" dirty="0"/>
          </a:p>
          <a:p>
            <a:r>
              <a:rPr lang="zh-CN" altLang="en-US" dirty="0"/>
              <a:t>消除分支的指令（</a:t>
            </a:r>
            <a:r>
              <a:rPr lang="en-US" altLang="zh-CN" dirty="0"/>
              <a:t>MIPS</a:t>
            </a:r>
            <a:r>
              <a:rPr lang="zh-CN" altLang="en-US" dirty="0"/>
              <a:t>）</a:t>
            </a:r>
            <a:endParaRPr lang="en-US" altLang="zh-CN" dirty="0"/>
          </a:p>
          <a:p>
            <a:pPr lvl="1"/>
            <a:r>
              <a:rPr lang="en-US" altLang="zh-CN" dirty="0" err="1"/>
              <a:t>movn</a:t>
            </a:r>
            <a:r>
              <a:rPr lang="zh-CN" altLang="en-US" dirty="0"/>
              <a:t> </a:t>
            </a:r>
            <a:r>
              <a:rPr lang="en-US" altLang="zh-CN" dirty="0"/>
              <a:t>(move</a:t>
            </a:r>
            <a:r>
              <a:rPr lang="zh-CN" altLang="en-US" dirty="0"/>
              <a:t> </a:t>
            </a:r>
            <a:r>
              <a:rPr lang="en-US" altLang="zh-CN" dirty="0"/>
              <a:t>if</a:t>
            </a:r>
            <a:r>
              <a:rPr lang="zh-CN" altLang="en-US" dirty="0"/>
              <a:t> </a:t>
            </a:r>
            <a:r>
              <a:rPr lang="en-US" altLang="zh-CN" dirty="0"/>
              <a:t>not</a:t>
            </a:r>
            <a:r>
              <a:rPr lang="zh-CN" altLang="en-US" dirty="0"/>
              <a:t> </a:t>
            </a:r>
            <a:r>
              <a:rPr lang="en-US" altLang="zh-CN" dirty="0"/>
              <a:t>zero)</a:t>
            </a:r>
          </a:p>
          <a:p>
            <a:pPr lvl="1"/>
            <a:r>
              <a:rPr lang="en-US" altLang="zh-CN" dirty="0" err="1"/>
              <a:t>movz</a:t>
            </a:r>
            <a:r>
              <a:rPr lang="en-US" altLang="zh-CN" dirty="0"/>
              <a:t> (move if zero)</a:t>
            </a:r>
            <a:r>
              <a:rPr lang="zh-CN" altLang="en-US" dirty="0"/>
              <a:t> </a:t>
            </a:r>
            <a:endParaRPr lang="en-US" altLang="zh-CN" dirty="0"/>
          </a:p>
          <a:p>
            <a:pPr lvl="1"/>
            <a:r>
              <a:rPr lang="en-US" altLang="zh-CN" dirty="0" err="1"/>
              <a:t>slt</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120</a:t>
            </a:fld>
            <a:endParaRPr lang="en-AU" altLang="zh-CN"/>
          </a:p>
        </p:txBody>
      </p:sp>
    </p:spTree>
    <p:extLst>
      <p:ext uri="{BB962C8B-B14F-4D97-AF65-F5344CB8AC3E}">
        <p14:creationId xmlns:p14="http://schemas.microsoft.com/office/powerpoint/2010/main" val="12134452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流水线全图</a:t>
            </a: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121</a:t>
            </a:fld>
            <a:endParaRPr lang="en-AU" altLang="zh-CN"/>
          </a:p>
        </p:txBody>
      </p:sp>
      <p:pic>
        <p:nvPicPr>
          <p:cNvPr id="5" name="图片 4"/>
          <p:cNvPicPr>
            <a:picLocks noChangeAspect="1"/>
          </p:cNvPicPr>
          <p:nvPr/>
        </p:nvPicPr>
        <p:blipFill>
          <a:blip r:embed="rId3"/>
          <a:stretch>
            <a:fillRect/>
          </a:stretch>
        </p:blipFill>
        <p:spPr>
          <a:xfrm>
            <a:off x="262175" y="1096242"/>
            <a:ext cx="8658100" cy="5285507"/>
          </a:xfrm>
          <a:prstGeom prst="rect">
            <a:avLst/>
          </a:prstGeom>
        </p:spPr>
      </p:pic>
      <p:sp>
        <p:nvSpPr>
          <p:cNvPr id="6" name="文本框 5"/>
          <p:cNvSpPr txBox="1"/>
          <p:nvPr/>
        </p:nvSpPr>
        <p:spPr>
          <a:xfrm>
            <a:off x="262175" y="5085184"/>
            <a:ext cx="2247731" cy="1323439"/>
          </a:xfrm>
          <a:prstGeom prst="rect">
            <a:avLst/>
          </a:prstGeom>
          <a:noFill/>
        </p:spPr>
        <p:txBody>
          <a:bodyPr wrap="none" rtlCol="0">
            <a:spAutoFit/>
          </a:bodyPr>
          <a:lstStyle/>
          <a:p>
            <a:r>
              <a:rPr lang="zh-CN" altLang="en-US" dirty="0">
                <a:solidFill>
                  <a:srgbClr val="C00000"/>
                </a:solidFill>
              </a:rPr>
              <a:t>非流水基础之上增加：</a:t>
            </a:r>
            <a:endParaRPr lang="en-US" altLang="zh-CN" dirty="0">
              <a:solidFill>
                <a:srgbClr val="C00000"/>
              </a:solidFill>
            </a:endParaRPr>
          </a:p>
          <a:p>
            <a:r>
              <a:rPr lang="en-US" altLang="zh-CN" dirty="0">
                <a:solidFill>
                  <a:srgbClr val="C00000"/>
                </a:solidFill>
              </a:rPr>
              <a:t>1</a:t>
            </a:r>
            <a:r>
              <a:rPr lang="zh-CN" altLang="en-US" dirty="0">
                <a:solidFill>
                  <a:srgbClr val="C00000"/>
                </a:solidFill>
              </a:rPr>
              <a:t>）流水线寄存器</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）旁路电路</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）冒险电路</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）分支预测及撤销</a:t>
            </a:r>
          </a:p>
        </p:txBody>
      </p:sp>
    </p:spTree>
    <p:extLst>
      <p:ext uri="{BB962C8B-B14F-4D97-AF65-F5344CB8AC3E}">
        <p14:creationId xmlns:p14="http://schemas.microsoft.com/office/powerpoint/2010/main" val="1920357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B7EE37D-E1E0-42E5-B2B9-2656601443B6}" type="slidenum">
              <a:rPr lang="en-AU" altLang="zh-CN" sz="1400"/>
              <a:pPr>
                <a:spcBef>
                  <a:spcPct val="0"/>
                </a:spcBef>
                <a:buClrTx/>
                <a:buSzTx/>
                <a:buFontTx/>
                <a:buNone/>
              </a:pPr>
              <a:t>122</a:t>
            </a:fld>
            <a:endParaRPr lang="en-AU" altLang="zh-CN" sz="1400"/>
          </a:p>
        </p:txBody>
      </p:sp>
      <p:sp>
        <p:nvSpPr>
          <p:cNvPr id="19865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4.9 </a:t>
            </a:r>
            <a:r>
              <a:rPr lang="zh-CN" altLang="en-US" dirty="0">
                <a:ea typeface="宋体" panose="02010600030101010101" pitchFamily="2" charset="-122"/>
              </a:rPr>
              <a:t>异常与中断</a:t>
            </a:r>
            <a:endParaRPr lang="en-AU" altLang="zh-CN" dirty="0">
              <a:ea typeface="宋体" panose="02010600030101010101" pitchFamily="2" charset="-122"/>
            </a:endParaRPr>
          </a:p>
        </p:txBody>
      </p:sp>
      <p:sp>
        <p:nvSpPr>
          <p:cNvPr id="19866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异常事件的出现将打断原来正常执行的指令流</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不同</a:t>
            </a:r>
            <a:r>
              <a:rPr lang="en-US" altLang="zh-CN" sz="2400" dirty="0">
                <a:ea typeface="宋体" panose="02010600030101010101" pitchFamily="2" charset="-122"/>
              </a:rPr>
              <a:t>ISA</a:t>
            </a:r>
            <a:r>
              <a:rPr lang="zh-CN" altLang="en-US" sz="2400" dirty="0">
                <a:ea typeface="宋体" panose="02010600030101010101" pitchFamily="2" charset="-122"/>
              </a:rPr>
              <a:t>的机器术语上略有不同</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异常</a:t>
            </a:r>
            <a:r>
              <a:rPr lang="en-US" altLang="zh-CN" sz="2800" dirty="0">
                <a:ea typeface="宋体" panose="02010600030101010101" pitchFamily="2" charset="-122"/>
              </a:rPr>
              <a:t>Exception</a:t>
            </a:r>
          </a:p>
          <a:p>
            <a:pPr lvl="1" eaLnBrk="1" hangingPunct="1"/>
            <a:r>
              <a:rPr lang="zh-CN" altLang="en-US" sz="2400" dirty="0">
                <a:ea typeface="宋体" panose="02010600030101010101" pitchFamily="2" charset="-122"/>
              </a:rPr>
              <a:t>源于</a:t>
            </a:r>
            <a:r>
              <a:rPr lang="en-US" altLang="zh-CN" sz="2400" dirty="0">
                <a:ea typeface="宋体" panose="02010600030101010101" pitchFamily="2" charset="-122"/>
              </a:rPr>
              <a:t>CPU</a:t>
            </a:r>
            <a:r>
              <a:rPr lang="zh-CN" altLang="en-US" sz="2400" dirty="0">
                <a:ea typeface="宋体" panose="02010600030101010101" pitchFamily="2" charset="-122"/>
              </a:rPr>
              <a:t>内部事件</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例如</a:t>
            </a:r>
            <a:r>
              <a:rPr lang="en-US" altLang="zh-CN" sz="2000" dirty="0">
                <a:ea typeface="宋体" panose="02010600030101010101" pitchFamily="2" charset="-122"/>
              </a:rPr>
              <a:t>, </a:t>
            </a:r>
            <a:r>
              <a:rPr lang="zh-CN" altLang="en-US" sz="2000" dirty="0">
                <a:ea typeface="宋体" panose="02010600030101010101" pitchFamily="2" charset="-122"/>
              </a:rPr>
              <a:t>无效指令</a:t>
            </a:r>
            <a:r>
              <a:rPr lang="en-US" altLang="zh-CN" sz="2000" dirty="0">
                <a:ea typeface="宋体" panose="02010600030101010101" pitchFamily="2" charset="-122"/>
              </a:rPr>
              <a:t>, </a:t>
            </a:r>
            <a:r>
              <a:rPr lang="zh-CN" altLang="en-US" sz="2000" dirty="0">
                <a:ea typeface="宋体" panose="02010600030101010101" pitchFamily="2" charset="-122"/>
              </a:rPr>
              <a:t>溢出</a:t>
            </a:r>
            <a:r>
              <a:rPr lang="en-US" altLang="zh-CN" sz="2000" dirty="0">
                <a:ea typeface="宋体" panose="02010600030101010101" pitchFamily="2" charset="-122"/>
              </a:rPr>
              <a:t>, </a:t>
            </a:r>
            <a:r>
              <a:rPr lang="zh-CN" altLang="en-US" sz="2000" dirty="0">
                <a:ea typeface="宋体" panose="02010600030101010101" pitchFamily="2" charset="-122"/>
              </a:rPr>
              <a:t>系统调用指令</a:t>
            </a:r>
            <a:r>
              <a:rPr lang="en-US" altLang="zh-CN" sz="2000" dirty="0">
                <a:ea typeface="宋体" panose="02010600030101010101" pitchFamily="2" charset="-122"/>
              </a:rPr>
              <a:t>, …</a:t>
            </a:r>
          </a:p>
          <a:p>
            <a:pPr eaLnBrk="1" hangingPunct="1"/>
            <a:r>
              <a:rPr lang="zh-CN" altLang="en-US" sz="2800" dirty="0">
                <a:ea typeface="宋体" panose="02010600030101010101" pitchFamily="2" charset="-122"/>
              </a:rPr>
              <a:t>中断</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源于外部</a:t>
            </a:r>
            <a:r>
              <a:rPr lang="en-US" altLang="zh-CN" sz="2400" dirty="0">
                <a:ea typeface="宋体" panose="02010600030101010101" pitchFamily="2" charset="-122"/>
              </a:rPr>
              <a:t>I/O </a:t>
            </a:r>
            <a:r>
              <a:rPr lang="zh-CN" altLang="en-US" sz="2400" dirty="0">
                <a:ea typeface="宋体" panose="02010600030101010101" pitchFamily="2" charset="-122"/>
              </a:rPr>
              <a:t>控制器</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既能正确处理异常与中断，又尽可能不引起性能下降，是非常复杂的事情</a:t>
            </a:r>
            <a:endParaRPr lang="en-AU" altLang="zh-CN" sz="2800" dirty="0">
              <a:ea typeface="宋体" panose="02010600030101010101" pitchFamily="2" charset="-122"/>
            </a:endParaRPr>
          </a:p>
        </p:txBody>
      </p:sp>
      <p:sp>
        <p:nvSpPr>
          <p:cNvPr id="198661"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§4.9 Exceptions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AU" altLang="zh-CN"/>
              <a:t>Chapter 4 — The Processor — </a:t>
            </a:r>
            <a:fld id="{C864C6AC-598F-4A68-B9F3-23A11D28311E}" type="slidenum">
              <a:rPr lang="en-AU" altLang="zh-CN" smtClean="0"/>
              <a:pPr>
                <a:defRPr/>
              </a:pPr>
              <a:t>123</a:t>
            </a:fld>
            <a:endParaRPr lang="en-AU" altLang="zh-CN"/>
          </a:p>
        </p:txBody>
      </p:sp>
      <p:pic>
        <p:nvPicPr>
          <p:cNvPr id="3" name="图片 2"/>
          <p:cNvPicPr>
            <a:picLocks noChangeAspect="1"/>
          </p:cNvPicPr>
          <p:nvPr/>
        </p:nvPicPr>
        <p:blipFill>
          <a:blip r:embed="rId3"/>
          <a:stretch>
            <a:fillRect/>
          </a:stretch>
        </p:blipFill>
        <p:spPr>
          <a:xfrm>
            <a:off x="683568" y="3068960"/>
            <a:ext cx="7880573" cy="1641232"/>
          </a:xfrm>
          <a:prstGeom prst="rect">
            <a:avLst/>
          </a:prstGeom>
        </p:spPr>
      </p:pic>
      <p:sp>
        <p:nvSpPr>
          <p:cNvPr id="4" name="文本框 3"/>
          <p:cNvSpPr txBox="1"/>
          <p:nvPr/>
        </p:nvSpPr>
        <p:spPr>
          <a:xfrm>
            <a:off x="899592" y="1817683"/>
            <a:ext cx="2592288" cy="830997"/>
          </a:xfrm>
          <a:prstGeom prst="rect">
            <a:avLst/>
          </a:prstGeom>
          <a:noFill/>
        </p:spPr>
        <p:txBody>
          <a:bodyPr wrap="square" rtlCol="0">
            <a:spAutoFit/>
          </a:bodyPr>
          <a:lstStyle/>
          <a:p>
            <a:r>
              <a:rPr lang="zh-CN" altLang="en-US" dirty="0"/>
              <a:t>注意区分：</a:t>
            </a:r>
            <a:endParaRPr lang="en-US" altLang="zh-CN" dirty="0"/>
          </a:p>
          <a:p>
            <a:r>
              <a:rPr lang="en-US" altLang="zh-CN" dirty="0"/>
              <a:t>	1</a:t>
            </a:r>
            <a:r>
              <a:rPr lang="zh-CN" altLang="en-US" dirty="0"/>
              <a:t>内部外部</a:t>
            </a:r>
            <a:endParaRPr lang="en-US" altLang="zh-CN" dirty="0"/>
          </a:p>
          <a:p>
            <a:r>
              <a:rPr lang="en-US" altLang="zh-CN" dirty="0"/>
              <a:t>	2</a:t>
            </a:r>
            <a:r>
              <a:rPr lang="zh-CN" altLang="en-US" dirty="0"/>
              <a:t>同步异步</a:t>
            </a:r>
            <a:endParaRPr lang="en-US" altLang="zh-CN" dirty="0"/>
          </a:p>
        </p:txBody>
      </p:sp>
    </p:spTree>
    <p:extLst>
      <p:ext uri="{BB962C8B-B14F-4D97-AF65-F5344CB8AC3E}">
        <p14:creationId xmlns:p14="http://schemas.microsoft.com/office/powerpoint/2010/main" val="3696828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D31C716-31C1-4DBB-8682-9CC29D7E4266}" type="slidenum">
              <a:rPr lang="en-AU" altLang="zh-CN" sz="1400"/>
              <a:pPr>
                <a:spcBef>
                  <a:spcPct val="0"/>
                </a:spcBef>
                <a:buClrTx/>
                <a:buSzTx/>
                <a:buFontTx/>
                <a:buNone/>
              </a:pPr>
              <a:t>124</a:t>
            </a:fld>
            <a:endParaRPr lang="en-AU" altLang="zh-CN" sz="1400"/>
          </a:p>
        </p:txBody>
      </p:sp>
      <p:sp>
        <p:nvSpPr>
          <p:cNvPr id="2007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异常处理</a:t>
            </a:r>
            <a:endParaRPr lang="en-AU" altLang="zh-CN" dirty="0">
              <a:ea typeface="宋体" panose="02010600030101010101" pitchFamily="2" charset="-122"/>
            </a:endParaRPr>
          </a:p>
        </p:txBody>
      </p:sp>
      <p:sp>
        <p:nvSpPr>
          <p:cNvPr id="200708" name="Rectangle 3"/>
          <p:cNvSpPr>
            <a:spLocks noGrp="1" noChangeArrowheads="1"/>
          </p:cNvSpPr>
          <p:nvPr>
            <p:ph type="body" idx="1"/>
          </p:nvPr>
        </p:nvSpPr>
        <p:spPr/>
        <p:txBody>
          <a:bodyPr/>
          <a:lstStyle/>
          <a:p>
            <a:pPr eaLnBrk="1" hangingPunct="1">
              <a:lnSpc>
                <a:spcPct val="90000"/>
              </a:lnSpc>
            </a:pPr>
            <a:r>
              <a:rPr lang="en-US" altLang="zh-CN" sz="2800" dirty="0">
                <a:ea typeface="宋体" panose="02010600030101010101" pitchFamily="2" charset="-122"/>
              </a:rPr>
              <a:t>MIPS</a:t>
            </a:r>
            <a:r>
              <a:rPr lang="zh-CN" altLang="en-US" sz="2800" dirty="0">
                <a:ea typeface="宋体" panose="02010600030101010101" pitchFamily="2" charset="-122"/>
              </a:rPr>
              <a:t>的异常由</a:t>
            </a:r>
            <a:r>
              <a:rPr lang="en-US" altLang="zh-CN" sz="2800" dirty="0">
                <a:solidFill>
                  <a:srgbClr val="FF0000"/>
                </a:solidFill>
                <a:ea typeface="宋体" panose="02010600030101010101" pitchFamily="2" charset="-122"/>
              </a:rPr>
              <a:t>CP0</a:t>
            </a:r>
            <a:r>
              <a:rPr lang="zh-CN" altLang="en-US" sz="2000" dirty="0">
                <a:ea typeface="宋体" panose="02010600030101010101" pitchFamily="2" charset="-122"/>
              </a:rPr>
              <a:t> </a:t>
            </a:r>
            <a:r>
              <a:rPr lang="en-US" altLang="zh-CN" sz="2000" dirty="0">
                <a:ea typeface="宋体" panose="02010600030101010101" pitchFamily="2" charset="-122"/>
              </a:rPr>
              <a:t>(System Control</a:t>
            </a:r>
            <a:r>
              <a:rPr lang="zh-CN" altLang="en-US" sz="2000" dirty="0">
                <a:ea typeface="宋体" panose="02010600030101010101" pitchFamily="2" charset="-122"/>
              </a:rPr>
              <a:t> </a:t>
            </a:r>
            <a:r>
              <a:rPr lang="en-US" altLang="zh-CN" sz="2000" dirty="0">
                <a:ea typeface="宋体" panose="02010600030101010101" pitchFamily="2" charset="-122"/>
              </a:rPr>
              <a:t>Coprocessor )</a:t>
            </a:r>
            <a:r>
              <a:rPr lang="zh-CN" altLang="en-US" sz="2800" dirty="0">
                <a:ea typeface="宋体" panose="02010600030101010101" pitchFamily="2" charset="-122"/>
              </a:rPr>
              <a:t>处理</a:t>
            </a:r>
            <a:endParaRPr lang="en-US" altLang="zh-CN" sz="2800" dirty="0">
              <a:ea typeface="宋体" panose="02010600030101010101" pitchFamily="2" charset="-122"/>
            </a:endParaRPr>
          </a:p>
          <a:p>
            <a:pPr eaLnBrk="1" hangingPunct="1">
              <a:lnSpc>
                <a:spcPct val="90000"/>
              </a:lnSpc>
            </a:pP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需要保存引起异常（或被打断）的指令</a:t>
            </a:r>
            <a:r>
              <a:rPr lang="en-US" altLang="zh-CN" sz="2800" dirty="0">
                <a:ea typeface="宋体" panose="02010600030101010101" pitchFamily="2" charset="-122"/>
              </a:rPr>
              <a:t> PC</a:t>
            </a:r>
          </a:p>
          <a:p>
            <a:pPr lvl="1" eaLnBrk="1" hangingPunct="1">
              <a:lnSpc>
                <a:spcPct val="90000"/>
              </a:lnSpc>
            </a:pPr>
            <a:r>
              <a:rPr lang="en-US" altLang="zh-CN" sz="2400" dirty="0">
                <a:ea typeface="宋体" panose="02010600030101010101" pitchFamily="2" charset="-122"/>
              </a:rPr>
              <a:t>MIPS</a:t>
            </a:r>
            <a:r>
              <a:rPr lang="zh-CN" altLang="en-US" sz="2400" dirty="0">
                <a:ea typeface="宋体" panose="02010600030101010101" pitchFamily="2" charset="-122"/>
              </a:rPr>
              <a:t>保存在</a:t>
            </a:r>
            <a:r>
              <a:rPr lang="en-US" altLang="zh-CN" sz="2400" dirty="0">
                <a:solidFill>
                  <a:srgbClr val="FF0000"/>
                </a:solidFill>
                <a:ea typeface="宋体" panose="02010600030101010101" pitchFamily="2" charset="-122"/>
              </a:rPr>
              <a:t>EPC</a:t>
            </a:r>
            <a:r>
              <a:rPr lang="zh-CN" altLang="en-US" sz="2400" dirty="0">
                <a:ea typeface="宋体" panose="02010600030101010101" pitchFamily="2" charset="-122"/>
              </a:rPr>
              <a:t>（</a:t>
            </a:r>
            <a:r>
              <a:rPr lang="en-US" altLang="zh-CN" sz="2400" dirty="0">
                <a:ea typeface="宋体" panose="02010600030101010101" pitchFamily="2" charset="-122"/>
              </a:rPr>
              <a:t>Exception Program Counter )</a:t>
            </a:r>
          </a:p>
          <a:p>
            <a:pPr eaLnBrk="1" hangingPunct="1">
              <a:lnSpc>
                <a:spcPct val="90000"/>
              </a:lnSpc>
            </a:pPr>
            <a:r>
              <a:rPr lang="zh-CN" altLang="en-US" sz="2800" dirty="0">
                <a:ea typeface="宋体" panose="02010600030101010101" pitchFamily="2" charset="-122"/>
              </a:rPr>
              <a:t>记录引起异常的原因</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MIPS</a:t>
            </a:r>
            <a:r>
              <a:rPr lang="zh-CN" altLang="en-US" sz="2400" dirty="0">
                <a:ea typeface="宋体" panose="02010600030101010101" pitchFamily="2" charset="-122"/>
              </a:rPr>
              <a:t>有状态寄存器：</a:t>
            </a:r>
            <a:r>
              <a:rPr lang="en-US" altLang="zh-CN" sz="2400" dirty="0">
                <a:ea typeface="宋体" panose="02010600030101010101" pitchFamily="2" charset="-122"/>
              </a:rPr>
              <a:t>Cause register</a:t>
            </a:r>
          </a:p>
          <a:p>
            <a:pPr lvl="1" eaLnBrk="1" hangingPunct="1">
              <a:lnSpc>
                <a:spcPct val="90000"/>
              </a:lnSpc>
            </a:pPr>
            <a:r>
              <a:rPr lang="zh-CN" altLang="en-US" sz="2400" dirty="0">
                <a:ea typeface="宋体" panose="02010600030101010101" pitchFamily="2" charset="-122"/>
              </a:rPr>
              <a:t>我们这里假设只有一位：</a:t>
            </a:r>
            <a:endParaRPr lang="en-US" altLang="zh-CN" sz="2400" dirty="0">
              <a:ea typeface="宋体" panose="02010600030101010101" pitchFamily="2" charset="-122"/>
            </a:endParaRPr>
          </a:p>
          <a:p>
            <a:pPr lvl="2" eaLnBrk="1" hangingPunct="1">
              <a:lnSpc>
                <a:spcPct val="90000"/>
              </a:lnSpc>
            </a:pPr>
            <a:r>
              <a:rPr lang="en-US" altLang="zh-CN" sz="2000" dirty="0">
                <a:ea typeface="宋体" panose="02010600030101010101" pitchFamily="2" charset="-122"/>
              </a:rPr>
              <a:t>0 </a:t>
            </a:r>
            <a:r>
              <a:rPr lang="zh-CN" altLang="en-US" sz="2000" dirty="0">
                <a:ea typeface="宋体" panose="02010600030101010101" pitchFamily="2" charset="-122"/>
              </a:rPr>
              <a:t>表示无效（未定义）指令</a:t>
            </a:r>
            <a:r>
              <a:rPr lang="en-US" altLang="zh-CN" sz="2000" dirty="0">
                <a:ea typeface="宋体" panose="02010600030101010101" pitchFamily="2" charset="-122"/>
              </a:rPr>
              <a:t>, 1 </a:t>
            </a:r>
            <a:r>
              <a:rPr lang="zh-CN" altLang="en-US" sz="2000" dirty="0">
                <a:ea typeface="宋体" panose="02010600030101010101" pitchFamily="2" charset="-122"/>
              </a:rPr>
              <a:t>表示溢出</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跳转到异常处理入口代码，其地址：</a:t>
            </a:r>
            <a:endParaRPr lang="en-US" altLang="zh-CN" sz="2800" dirty="0">
              <a:ea typeface="宋体" panose="02010600030101010101" pitchFamily="2" charset="-122"/>
            </a:endParaRPr>
          </a:p>
          <a:p>
            <a:pPr lvl="2" eaLnBrk="1" hangingPunct="1">
              <a:lnSpc>
                <a:spcPct val="90000"/>
              </a:lnSpc>
            </a:pPr>
            <a:r>
              <a:rPr lang="en-US" altLang="zh-CN" dirty="0">
                <a:ea typeface="宋体" panose="02010600030101010101" pitchFamily="2" charset="-122"/>
              </a:rPr>
              <a:t>0x8000 00180</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88958A0-5861-4A5B-BD9B-738A623DA045}" type="slidenum">
              <a:rPr lang="en-AU" altLang="zh-CN" sz="1400"/>
              <a:pPr>
                <a:spcBef>
                  <a:spcPct val="0"/>
                </a:spcBef>
                <a:buClrTx/>
                <a:buSzTx/>
                <a:buFontTx/>
                <a:buNone/>
              </a:pPr>
              <a:t>125</a:t>
            </a:fld>
            <a:endParaRPr lang="en-AU" altLang="zh-CN" sz="1400"/>
          </a:p>
        </p:txBody>
      </p:sp>
      <p:sp>
        <p:nvSpPr>
          <p:cNvPr id="20275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其他机制</a:t>
            </a:r>
            <a:endParaRPr lang="en-AU" altLang="zh-CN" dirty="0">
              <a:ea typeface="宋体" panose="02010600030101010101" pitchFamily="2" charset="-122"/>
            </a:endParaRPr>
          </a:p>
        </p:txBody>
      </p:sp>
      <p:sp>
        <p:nvSpPr>
          <p:cNvPr id="202756"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向量中断 </a:t>
            </a:r>
            <a:r>
              <a:rPr lang="zh-CN" altLang="en-US" sz="2400" dirty="0">
                <a:ea typeface="宋体" panose="02010600030101010101" pitchFamily="2" charset="-122"/>
              </a:rPr>
              <a:t>（</a:t>
            </a:r>
            <a:r>
              <a:rPr lang="en-US" altLang="zh-CN" sz="2400" dirty="0">
                <a:ea typeface="宋体" panose="02010600030101010101" pitchFamily="2" charset="-122"/>
              </a:rPr>
              <a:t>Vectored Interrupts</a:t>
            </a:r>
            <a:r>
              <a:rPr lang="zh-CN" altLang="en-US" sz="2400" dirty="0">
                <a:ea typeface="宋体" panose="02010600030101010101" pitchFamily="2" charset="-122"/>
              </a:rPr>
              <a:t>）</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处理程序的入口代码根据原因不同而不同</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例如</a:t>
            </a:r>
            <a:r>
              <a:rPr lang="en-US" altLang="zh-CN" dirty="0">
                <a:ea typeface="宋体" panose="02010600030101010101" pitchFamily="2" charset="-122"/>
              </a:rPr>
              <a:t>:</a:t>
            </a:r>
          </a:p>
          <a:p>
            <a:pPr lvl="1" eaLnBrk="1" hangingPunct="1">
              <a:lnSpc>
                <a:spcPct val="90000"/>
              </a:lnSpc>
            </a:pPr>
            <a:r>
              <a:rPr lang="zh-CN" altLang="en-US" dirty="0">
                <a:ea typeface="宋体" panose="02010600030101010101" pitchFamily="2" charset="-122"/>
              </a:rPr>
              <a:t>无效指令</a:t>
            </a:r>
            <a:r>
              <a:rPr lang="en-US" altLang="zh-CN" dirty="0">
                <a:ea typeface="宋体" panose="02010600030101010101" pitchFamily="2" charset="-122"/>
              </a:rPr>
              <a:t>:		C000 0000</a:t>
            </a:r>
          </a:p>
          <a:p>
            <a:pPr lvl="1" eaLnBrk="1" hangingPunct="1">
              <a:lnSpc>
                <a:spcPct val="90000"/>
              </a:lnSpc>
            </a:pPr>
            <a:r>
              <a:rPr lang="zh-CN" altLang="en-US" dirty="0">
                <a:ea typeface="宋体" panose="02010600030101010101" pitchFamily="2" charset="-122"/>
              </a:rPr>
              <a:t>溢出</a:t>
            </a:r>
            <a:r>
              <a:rPr lang="en-US" altLang="zh-CN" dirty="0">
                <a:ea typeface="宋体" panose="02010600030101010101" pitchFamily="2" charset="-122"/>
              </a:rPr>
              <a:t>:			C000 0020</a:t>
            </a:r>
          </a:p>
          <a:p>
            <a:pPr lvl="1" eaLnBrk="1" hangingPunct="1">
              <a:lnSpc>
                <a:spcPct val="90000"/>
              </a:lnSpc>
            </a:pPr>
            <a:r>
              <a:rPr lang="en-US" altLang="zh-CN" dirty="0">
                <a:ea typeface="宋体" panose="02010600030101010101" pitchFamily="2" charset="-122"/>
              </a:rPr>
              <a:t>…:			C000 0040</a:t>
            </a:r>
          </a:p>
          <a:p>
            <a:pPr eaLnBrk="1" hangingPunct="1">
              <a:lnSpc>
                <a:spcPct val="90000"/>
              </a:lnSpc>
            </a:pPr>
            <a:r>
              <a:rPr lang="zh-CN" altLang="en-US" dirty="0">
                <a:ea typeface="宋体" panose="02010600030101010101" pitchFamily="2" charset="-122"/>
              </a:rPr>
              <a:t>入口处的代码安排：</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直接处理中断事件</a:t>
            </a:r>
            <a:r>
              <a:rPr lang="en-US" altLang="zh-CN" dirty="0">
                <a:ea typeface="宋体" panose="02010600030101010101" pitchFamily="2" charset="-122"/>
              </a:rPr>
              <a:t>, </a:t>
            </a:r>
            <a:r>
              <a:rPr lang="zh-CN" altLang="en-US" dirty="0">
                <a:ea typeface="宋体" panose="02010600030101010101" pitchFamily="2" charset="-122"/>
              </a:rPr>
              <a:t>或</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跳转到具体处理代码</a:t>
            </a:r>
            <a:endParaRPr lang="en-AU" altLang="zh-CN" dirty="0">
              <a:ea typeface="宋体" panose="02010600030101010101" pitchFamily="2" charset="-122"/>
            </a:endParaRPr>
          </a:p>
          <a:p>
            <a:pPr lvl="2" eaLnBrk="1" hangingPunct="1">
              <a:lnSpc>
                <a:spcPct val="90000"/>
              </a:lnSpc>
            </a:pPr>
            <a:r>
              <a:rPr lang="zh-CN" altLang="en-US" sz="2000" dirty="0">
                <a:ea typeface="宋体" panose="02010600030101010101" pitchFamily="2" charset="-122"/>
              </a:rPr>
              <a:t>例如</a:t>
            </a:r>
            <a:r>
              <a:rPr lang="en-US" altLang="zh-CN" sz="2000" dirty="0" err="1">
                <a:ea typeface="宋体" panose="02010600030101010101" pitchFamily="2" charset="-122"/>
              </a:rPr>
              <a:t>linux</a:t>
            </a:r>
            <a:r>
              <a:rPr lang="en-US" altLang="zh-CN" sz="2000" dirty="0">
                <a:ea typeface="宋体" panose="02010600030101010101" pitchFamily="2" charset="-122"/>
              </a:rPr>
              <a:t>——</a:t>
            </a:r>
            <a:r>
              <a:rPr lang="zh-CN" altLang="en-US" sz="2000" dirty="0">
                <a:ea typeface="宋体" panose="02010600030101010101" pitchFamily="2" charset="-122"/>
              </a:rPr>
              <a:t>将中断号压入栈后跳转到公共入口，处理完公共入口后再分发到具体的中断服务例程</a:t>
            </a:r>
            <a:endParaRPr lang="en-US" altLang="zh-CN" sz="2000" dirty="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E6031F0-6BCB-43D2-915D-84ACD4BEB451}" type="slidenum">
              <a:rPr lang="en-AU" altLang="zh-CN" sz="1400"/>
              <a:pPr>
                <a:spcBef>
                  <a:spcPct val="0"/>
                </a:spcBef>
                <a:buClrTx/>
                <a:buSzTx/>
                <a:buFontTx/>
                <a:buNone/>
              </a:pPr>
              <a:t>126</a:t>
            </a:fld>
            <a:endParaRPr lang="en-AU" altLang="zh-CN" sz="1400"/>
          </a:p>
        </p:txBody>
      </p:sp>
      <p:sp>
        <p:nvSpPr>
          <p:cNvPr id="20480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处理操作</a:t>
            </a:r>
            <a:endParaRPr lang="en-AU" altLang="zh-CN" dirty="0">
              <a:ea typeface="宋体" panose="02010600030101010101" pitchFamily="2" charset="-122"/>
            </a:endParaRPr>
          </a:p>
        </p:txBody>
      </p:sp>
      <p:sp>
        <p:nvSpPr>
          <p:cNvPr id="20480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读出异常的原因</a:t>
            </a:r>
            <a:r>
              <a:rPr lang="en-US" altLang="zh-CN" dirty="0">
                <a:ea typeface="宋体" panose="02010600030101010101" pitchFamily="2" charset="-122"/>
              </a:rPr>
              <a:t>, </a:t>
            </a:r>
            <a:r>
              <a:rPr lang="zh-CN" altLang="en-US" dirty="0">
                <a:ea typeface="宋体" panose="02010600030101010101" pitchFamily="2" charset="-122"/>
              </a:rPr>
              <a:t>跳转到相应的处理代码</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确定所需的处理</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如果问题可以解决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解决问题</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返回到</a:t>
            </a:r>
            <a:r>
              <a:rPr lang="en-US" altLang="zh-CN" dirty="0">
                <a:ea typeface="宋体" panose="02010600030101010101" pitchFamily="2" charset="-122"/>
              </a:rPr>
              <a:t>EPC</a:t>
            </a:r>
            <a:r>
              <a:rPr lang="zh-CN" altLang="en-US" dirty="0">
                <a:ea typeface="宋体" panose="02010600030101010101" pitchFamily="2" charset="-122"/>
              </a:rPr>
              <a:t>指出的被中断指令</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否则</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终止程序</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报告</a:t>
            </a:r>
            <a:r>
              <a:rPr lang="en-US" altLang="zh-CN" dirty="0">
                <a:ea typeface="宋体" panose="02010600030101010101" pitchFamily="2" charset="-122"/>
              </a:rPr>
              <a:t>EPC, cause, …</a:t>
            </a:r>
            <a:endParaRPr lang="en-AU" altLang="zh-CN" dirty="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E7C98A8-A3C3-443F-84C4-CB562E616304}" type="slidenum">
              <a:rPr lang="en-AU" altLang="zh-CN" sz="1400"/>
              <a:pPr>
                <a:spcBef>
                  <a:spcPct val="0"/>
                </a:spcBef>
                <a:buClrTx/>
                <a:buSzTx/>
                <a:buFontTx/>
                <a:buNone/>
              </a:pPr>
              <a:t>127</a:t>
            </a:fld>
            <a:endParaRPr lang="en-AU" altLang="zh-CN" sz="1400"/>
          </a:p>
        </p:txBody>
      </p:sp>
      <p:sp>
        <p:nvSpPr>
          <p:cNvPr id="2068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流水线中的异常处理</a:t>
            </a:r>
            <a:endParaRPr lang="en-AU" altLang="zh-CN" dirty="0">
              <a:ea typeface="宋体" panose="02010600030101010101" pitchFamily="2" charset="-122"/>
            </a:endParaRPr>
          </a:p>
        </p:txBody>
      </p:sp>
      <p:sp>
        <p:nvSpPr>
          <p:cNvPr id="206852"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等效于某种形式的控制冒险（分支冒险）</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考察</a:t>
            </a:r>
            <a:r>
              <a:rPr lang="en-US" altLang="zh-CN" dirty="0">
                <a:solidFill>
                  <a:srgbClr val="FF0000"/>
                </a:solidFill>
                <a:ea typeface="宋体" panose="02010600030101010101" pitchFamily="2" charset="-122"/>
              </a:rPr>
              <a:t>EX</a:t>
            </a:r>
            <a:r>
              <a:rPr lang="zh-CN" altLang="en-US" dirty="0">
                <a:ea typeface="宋体" panose="02010600030101010101" pitchFamily="2" charset="-122"/>
              </a:rPr>
              <a:t>阶段的</a:t>
            </a:r>
            <a:r>
              <a:rPr lang="en-US" altLang="zh-CN" dirty="0">
                <a:ea typeface="宋体" panose="02010600030101010101" pitchFamily="2" charset="-122"/>
              </a:rPr>
              <a:t>add</a:t>
            </a:r>
            <a:r>
              <a:rPr lang="zh-CN" altLang="en-US" dirty="0">
                <a:ea typeface="宋体" panose="02010600030101010101" pitchFamily="2" charset="-122"/>
              </a:rPr>
              <a:t>指令发出的异常</a:t>
            </a:r>
            <a:endParaRPr lang="en-US" altLang="zh-CN" dirty="0">
              <a:ea typeface="宋体" panose="02010600030101010101" pitchFamily="2" charset="-122"/>
            </a:endParaRPr>
          </a:p>
          <a:p>
            <a:pPr lvl="1" eaLnBrk="1" hangingPunct="1">
              <a:lnSpc>
                <a:spcPct val="90000"/>
              </a:lnSpc>
              <a:buFont typeface="Wingdings" panose="05000000000000000000" pitchFamily="2" charset="2"/>
              <a:buNone/>
            </a:pPr>
            <a:r>
              <a:rPr lang="en-US" altLang="zh-CN" dirty="0">
                <a:latin typeface="Lucida Console" panose="020B0609040504020204" pitchFamily="49" charset="0"/>
                <a:ea typeface="宋体" panose="02010600030101010101" pitchFamily="2" charset="-122"/>
              </a:rPr>
              <a:t>add $1, $2, $1</a:t>
            </a:r>
          </a:p>
          <a:p>
            <a:pPr lvl="1" eaLnBrk="1" hangingPunct="1">
              <a:lnSpc>
                <a:spcPct val="90000"/>
              </a:lnSpc>
            </a:pPr>
            <a:r>
              <a:rPr lang="zh-CN" altLang="en-US" dirty="0">
                <a:ea typeface="宋体" panose="02010600030101010101" pitchFamily="2" charset="-122"/>
              </a:rPr>
              <a:t>阻止</a:t>
            </a:r>
            <a:r>
              <a:rPr lang="en-US" altLang="zh-CN" dirty="0">
                <a:ea typeface="宋体" panose="02010600030101010101" pitchFamily="2" charset="-122"/>
              </a:rPr>
              <a:t>$1</a:t>
            </a:r>
            <a:r>
              <a:rPr lang="zh-CN" altLang="en-US" dirty="0">
                <a:ea typeface="宋体" panose="02010600030101010101" pitchFamily="2" charset="-122"/>
              </a:rPr>
              <a:t>的更新</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继续完成前面的指令</a:t>
            </a:r>
            <a:r>
              <a:rPr lang="en-US" altLang="zh-CN" dirty="0">
                <a:ea typeface="宋体" panose="02010600030101010101" pitchFamily="2" charset="-122"/>
              </a:rPr>
              <a:t>(</a:t>
            </a:r>
            <a:r>
              <a:rPr lang="zh-CN" altLang="en-US" dirty="0">
                <a:ea typeface="宋体" panose="02010600030101010101" pitchFamily="2" charset="-122"/>
              </a:rPr>
              <a:t>已经处于</a:t>
            </a:r>
            <a:r>
              <a:rPr lang="en-US" altLang="zh-CN" dirty="0">
                <a:ea typeface="宋体" panose="02010600030101010101" pitchFamily="2" charset="-122"/>
              </a:rPr>
              <a:t>MEM</a:t>
            </a:r>
            <a:r>
              <a:rPr lang="zh-CN" altLang="en-US" dirty="0">
                <a:ea typeface="宋体" panose="02010600030101010101" pitchFamily="2" charset="-122"/>
              </a:rPr>
              <a:t>或</a:t>
            </a:r>
            <a:r>
              <a:rPr lang="en-US" altLang="zh-CN" dirty="0">
                <a:ea typeface="宋体" panose="02010600030101010101" pitchFamily="2" charset="-122"/>
              </a:rPr>
              <a:t>WB)</a:t>
            </a:r>
          </a:p>
          <a:p>
            <a:pPr lvl="1" eaLnBrk="1" hangingPunct="1">
              <a:lnSpc>
                <a:spcPct val="90000"/>
              </a:lnSpc>
            </a:pPr>
            <a:r>
              <a:rPr lang="zh-CN" altLang="en-US" dirty="0">
                <a:ea typeface="宋体" panose="02010600030101010101" pitchFamily="2" charset="-122"/>
              </a:rPr>
              <a:t>将</a:t>
            </a:r>
            <a:r>
              <a:rPr lang="en-US" altLang="zh-CN" dirty="0">
                <a:latin typeface="Lucida Console" panose="020B0609040504020204" pitchFamily="49" charset="0"/>
                <a:ea typeface="宋体" panose="02010600030101010101" pitchFamily="2" charset="-122"/>
              </a:rPr>
              <a:t>add</a:t>
            </a:r>
            <a:r>
              <a:rPr lang="zh-CN" altLang="en-US" dirty="0">
                <a:latin typeface="Lucida Console" panose="020B0609040504020204" pitchFamily="49" charset="0"/>
                <a:ea typeface="宋体" panose="02010600030101010101" pitchFamily="2" charset="-122"/>
              </a:rPr>
              <a:t>及后续指令撤销</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保存</a:t>
            </a:r>
            <a:r>
              <a:rPr lang="en-US" altLang="zh-CN" dirty="0">
                <a:ea typeface="宋体" panose="02010600030101010101" pitchFamily="2" charset="-122"/>
              </a:rPr>
              <a:t>EPC</a:t>
            </a:r>
            <a:r>
              <a:rPr lang="zh-CN" altLang="en-US" dirty="0">
                <a:ea typeface="宋体" panose="02010600030101010101" pitchFamily="2" charset="-122"/>
              </a:rPr>
              <a:t>和设置</a:t>
            </a:r>
            <a:r>
              <a:rPr lang="en-US" altLang="zh-CN" dirty="0">
                <a:ea typeface="宋体" panose="02010600030101010101" pitchFamily="2" charset="-122"/>
              </a:rPr>
              <a:t>Cause</a:t>
            </a:r>
            <a:r>
              <a:rPr lang="zh-CN" altLang="en-US" dirty="0">
                <a:ea typeface="宋体" panose="02010600030101010101" pitchFamily="2" charset="-122"/>
              </a:rPr>
              <a:t>寄存器的值</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将控制权转交给处理程序</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类似于分支指令中的错误预测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使用类似的硬件技术</a:t>
            </a:r>
            <a:endParaRPr lang="en-AU" altLang="zh-CN" dirty="0">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指令撤销</a:t>
            </a:r>
            <a:endParaRPr lang="en-US" altLang="zh-CN" dirty="0"/>
          </a:p>
          <a:p>
            <a:pPr lvl="1"/>
            <a:r>
              <a:rPr lang="en-US" altLang="zh-CN" dirty="0"/>
              <a:t>IF</a:t>
            </a:r>
            <a:r>
              <a:rPr lang="zh-CN" altLang="en-US" dirty="0"/>
              <a:t>级已经有</a:t>
            </a:r>
            <a:r>
              <a:rPr lang="en-US" altLang="zh-CN" dirty="0"/>
              <a:t>IF-flush</a:t>
            </a:r>
          </a:p>
          <a:p>
            <a:pPr lvl="1"/>
            <a:r>
              <a:rPr lang="en-US" altLang="zh-CN" dirty="0"/>
              <a:t>ID</a:t>
            </a:r>
            <a:r>
              <a:rPr lang="zh-CN" altLang="en-US" dirty="0"/>
              <a:t>级已有（阻塞用的）全</a:t>
            </a:r>
            <a:r>
              <a:rPr lang="en-US" altLang="zh-CN" dirty="0"/>
              <a:t>0</a:t>
            </a:r>
            <a:r>
              <a:rPr lang="zh-CN" altLang="en-US" dirty="0"/>
              <a:t>的控制信号，新增</a:t>
            </a:r>
            <a:r>
              <a:rPr lang="en-US" altLang="zh-CN" dirty="0"/>
              <a:t>ID-Flush </a:t>
            </a:r>
            <a:r>
              <a:rPr lang="zh-CN" altLang="en-US" dirty="0"/>
              <a:t>（与原有信号）</a:t>
            </a:r>
            <a:endParaRPr lang="en-US" altLang="zh-CN" dirty="0"/>
          </a:p>
          <a:p>
            <a:pPr lvl="1"/>
            <a:r>
              <a:rPr lang="en-US" altLang="zh-CN" dirty="0"/>
              <a:t>EX</a:t>
            </a:r>
            <a:r>
              <a:rPr lang="zh-CN" altLang="en-US" dirty="0"/>
              <a:t>新增</a:t>
            </a:r>
            <a:r>
              <a:rPr lang="en-US" altLang="zh-CN" dirty="0"/>
              <a:t>EX-Flush</a:t>
            </a:r>
          </a:p>
          <a:p>
            <a:pPr lvl="1"/>
            <a:r>
              <a:rPr lang="zh-CN" altLang="en-US" dirty="0"/>
              <a:t>此例子异常不会在</a:t>
            </a:r>
            <a:r>
              <a:rPr lang="en-US" altLang="zh-CN" dirty="0"/>
              <a:t>MEM</a:t>
            </a:r>
            <a:r>
              <a:rPr lang="zh-CN" altLang="en-US" dirty="0"/>
              <a:t>和</a:t>
            </a:r>
            <a:r>
              <a:rPr lang="en-US" altLang="zh-CN" dirty="0"/>
              <a:t>WB</a:t>
            </a:r>
            <a:r>
              <a:rPr lang="zh-CN" altLang="en-US" dirty="0"/>
              <a:t>产生，无须后续的撤销动作</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128</a:t>
            </a:fld>
            <a:endParaRPr lang="en-AU" altLang="zh-CN"/>
          </a:p>
        </p:txBody>
      </p:sp>
    </p:spTree>
    <p:extLst>
      <p:ext uri="{BB962C8B-B14F-4D97-AF65-F5344CB8AC3E}">
        <p14:creationId xmlns:p14="http://schemas.microsoft.com/office/powerpoint/2010/main" val="13767121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E424A18-F644-4BEB-B896-0CE9C19413DA}" type="slidenum">
              <a:rPr lang="en-AU" altLang="zh-CN" sz="1400"/>
              <a:pPr>
                <a:spcBef>
                  <a:spcPct val="0"/>
                </a:spcBef>
                <a:buClrTx/>
                <a:buSzTx/>
                <a:buFontTx/>
                <a:buNone/>
              </a:pPr>
              <a:t>129</a:t>
            </a:fld>
            <a:endParaRPr lang="en-AU" altLang="zh-CN" sz="1400"/>
          </a:p>
        </p:txBody>
      </p:sp>
      <p:pic>
        <p:nvPicPr>
          <p:cNvPr id="208899" name="Picture 5" descr="f04-6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235868"/>
            <a:ext cx="8567427" cy="514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带有异常处理的流水线</a:t>
            </a:r>
            <a:endParaRPr lang="en-AU" altLang="zh-CN" dirty="0">
              <a:ea typeface="宋体" panose="02010600030101010101" pitchFamily="2" charset="-122"/>
            </a:endParaRPr>
          </a:p>
        </p:txBody>
      </p:sp>
      <p:sp>
        <p:nvSpPr>
          <p:cNvPr id="2" name="椭圆 1"/>
          <p:cNvSpPr/>
          <p:nvPr/>
        </p:nvSpPr>
        <p:spPr bwMode="auto">
          <a:xfrm>
            <a:off x="107504" y="4077072"/>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flipV="1">
            <a:off x="765085" y="1340768"/>
            <a:ext cx="648072" cy="216024"/>
          </a:xfrm>
          <a:prstGeom prst="ellipse">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flipV="1">
            <a:off x="3995936" y="1554415"/>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flipV="1">
            <a:off x="6012160" y="1221287"/>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1169819-DD96-4FA9-B74F-196900E1A0B9}" type="slidenum">
              <a:rPr lang="en-AU" altLang="zh-CN" sz="1400"/>
              <a:pPr>
                <a:spcBef>
                  <a:spcPct val="0"/>
                </a:spcBef>
                <a:buClrTx/>
                <a:buSzTx/>
                <a:buFontTx/>
                <a:buNone/>
              </a:pPr>
              <a:t>13</a:t>
            </a:fld>
            <a:endParaRPr lang="en-AU" altLang="zh-CN" sz="1400"/>
          </a:p>
        </p:txBody>
      </p:sp>
      <p:sp>
        <p:nvSpPr>
          <p:cNvPr id="225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组合单元</a:t>
            </a:r>
            <a:endParaRPr lang="en-AU" altLang="zh-CN" dirty="0">
              <a:ea typeface="宋体" panose="02010600030101010101" pitchFamily="2" charset="-122"/>
            </a:endParaRPr>
          </a:p>
        </p:txBody>
      </p:sp>
      <p:sp>
        <p:nvSpPr>
          <p:cNvPr id="22532" name="Rectangle 3"/>
          <p:cNvSpPr>
            <a:spLocks noGrp="1" noChangeArrowheads="1"/>
          </p:cNvSpPr>
          <p:nvPr>
            <p:ph type="body" idx="1"/>
          </p:nvPr>
        </p:nvSpPr>
        <p:spPr>
          <a:xfrm>
            <a:off x="684213" y="1412875"/>
            <a:ext cx="3440113" cy="1295400"/>
          </a:xfrm>
        </p:spPr>
        <p:txBody>
          <a:bodyPr/>
          <a:lstStyle/>
          <a:p>
            <a:pPr eaLnBrk="1" hangingPunct="1"/>
            <a:r>
              <a:rPr lang="en-US" altLang="zh-CN" dirty="0">
                <a:ea typeface="宋体" panose="02010600030101010101" pitchFamily="2" charset="-122"/>
              </a:rPr>
              <a:t>AND-gate </a:t>
            </a:r>
            <a:r>
              <a:rPr lang="zh-CN" altLang="en-US" dirty="0">
                <a:ea typeface="宋体" panose="02010600030101010101" pitchFamily="2" charset="-122"/>
              </a:rPr>
              <a:t>与门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A &amp; B</a:t>
            </a:r>
          </a:p>
        </p:txBody>
      </p:sp>
      <p:grpSp>
        <p:nvGrpSpPr>
          <p:cNvPr id="22533" name="Group 4"/>
          <p:cNvGrpSpPr>
            <a:grpSpLocks/>
          </p:cNvGrpSpPr>
          <p:nvPr/>
        </p:nvGrpSpPr>
        <p:grpSpPr bwMode="auto">
          <a:xfrm>
            <a:off x="1258888" y="2641600"/>
            <a:ext cx="1560512" cy="655638"/>
            <a:chOff x="249" y="2299"/>
            <a:chExt cx="983" cy="413"/>
          </a:xfrm>
        </p:grpSpPr>
        <p:grpSp>
          <p:nvGrpSpPr>
            <p:cNvPr id="22585" name="Group 5"/>
            <p:cNvGrpSpPr>
              <a:grpSpLocks/>
            </p:cNvGrpSpPr>
            <p:nvPr/>
          </p:nvGrpSpPr>
          <p:grpSpPr bwMode="auto">
            <a:xfrm>
              <a:off x="476" y="2387"/>
              <a:ext cx="544" cy="273"/>
              <a:chOff x="431" y="1888"/>
              <a:chExt cx="544" cy="273"/>
            </a:xfrm>
          </p:grpSpPr>
          <p:sp>
            <p:nvSpPr>
              <p:cNvPr id="22589" name="Arc 6"/>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90" name="Line 7"/>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1" name="Line 8"/>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2" name="Line 9"/>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3" name="Line 10"/>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4" name="Line 11"/>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5" name="Line 12"/>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86" name="Text Box 13"/>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87" name="Text Box 14"/>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88" name="Text Box 15"/>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grpSp>
      <p:grpSp>
        <p:nvGrpSpPr>
          <p:cNvPr id="22534" name="Group 16"/>
          <p:cNvGrpSpPr>
            <a:grpSpLocks/>
          </p:cNvGrpSpPr>
          <p:nvPr/>
        </p:nvGrpSpPr>
        <p:grpSpPr bwMode="auto">
          <a:xfrm>
            <a:off x="1547813" y="4868863"/>
            <a:ext cx="1416050" cy="1308100"/>
            <a:chOff x="113" y="2840"/>
            <a:chExt cx="892" cy="824"/>
          </a:xfrm>
        </p:grpSpPr>
        <p:sp>
          <p:nvSpPr>
            <p:cNvPr id="22570" name="Line 17"/>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1" name="Line 18"/>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2" name="Line 19"/>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3" name="Text Box 20"/>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I0</a:t>
              </a:r>
              <a:endParaRPr lang="en-AU" altLang="zh-CN" sz="1800">
                <a:ea typeface="宋体" panose="02010600030101010101" pitchFamily="2" charset="-122"/>
              </a:endParaRPr>
            </a:p>
          </p:txBody>
        </p:sp>
        <p:sp>
          <p:nvSpPr>
            <p:cNvPr id="22574" name="Text Box 21"/>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I1</a:t>
              </a:r>
              <a:endParaRPr lang="en-AU" altLang="zh-CN" sz="1800">
                <a:ea typeface="宋体" panose="02010600030101010101" pitchFamily="2" charset="-122"/>
              </a:endParaRPr>
            </a:p>
          </p:txBody>
        </p:sp>
        <p:sp>
          <p:nvSpPr>
            <p:cNvPr id="22575" name="Text Box 22"/>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76" name="Line 23"/>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7" name="Arc 24"/>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78" name="Arc 25"/>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79" name="Arc 26"/>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80" name="Arc 27"/>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81" name="Line 28"/>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2" name="Text Box 29"/>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a:t>
              </a:r>
              <a:br>
                <a:rPr lang="en-US" altLang="zh-CN" sz="1400">
                  <a:ea typeface="宋体" panose="02010600030101010101" pitchFamily="2" charset="-122"/>
                </a:rPr>
              </a:br>
              <a:r>
                <a:rPr lang="en-US" altLang="zh-CN" sz="1400">
                  <a:ea typeface="宋体" panose="02010600030101010101" pitchFamily="2" charset="-122"/>
                </a:rPr>
                <a:t>u</a:t>
              </a:r>
              <a:br>
                <a:rPr lang="en-US" altLang="zh-CN" sz="1400">
                  <a:ea typeface="宋体" panose="02010600030101010101" pitchFamily="2" charset="-122"/>
                </a:rPr>
              </a:br>
              <a:r>
                <a:rPr lang="en-US" altLang="zh-CN" sz="1400">
                  <a:ea typeface="宋体" panose="02010600030101010101" pitchFamily="2" charset="-122"/>
                </a:rPr>
                <a:t>x</a:t>
              </a:r>
              <a:endParaRPr lang="en-AU" altLang="zh-CN" sz="1400">
                <a:ea typeface="宋体" panose="02010600030101010101" pitchFamily="2" charset="-122"/>
              </a:endParaRPr>
            </a:p>
          </p:txBody>
        </p:sp>
        <p:sp>
          <p:nvSpPr>
            <p:cNvPr id="22583" name="Line 30"/>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4" name="Text Box 31"/>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S</a:t>
              </a:r>
              <a:endParaRPr lang="en-AU" altLang="zh-CN" sz="1800">
                <a:ea typeface="宋体" panose="02010600030101010101" pitchFamily="2" charset="-122"/>
              </a:endParaRPr>
            </a:p>
          </p:txBody>
        </p:sp>
      </p:grpSp>
      <p:sp>
        <p:nvSpPr>
          <p:cNvPr id="22535" name="Rectangle 32"/>
          <p:cNvSpPr>
            <a:spLocks noChangeArrowheads="1"/>
          </p:cNvSpPr>
          <p:nvPr/>
        </p:nvSpPr>
        <p:spPr bwMode="auto">
          <a:xfrm>
            <a:off x="684213" y="3644900"/>
            <a:ext cx="3815779"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Multiplexer</a:t>
            </a:r>
            <a:r>
              <a:rPr lang="zh-CN" altLang="en-US" dirty="0">
                <a:ea typeface="宋体" panose="02010600030101010101" pitchFamily="2" charset="-122"/>
              </a:rPr>
              <a:t>复选器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S ? I1 : I0</a:t>
            </a:r>
            <a:endParaRPr lang="en-AU" altLang="zh-CN" dirty="0">
              <a:ea typeface="宋体" panose="02010600030101010101" pitchFamily="2" charset="-122"/>
            </a:endParaRPr>
          </a:p>
        </p:txBody>
      </p:sp>
      <p:grpSp>
        <p:nvGrpSpPr>
          <p:cNvPr id="22536" name="Group 33"/>
          <p:cNvGrpSpPr>
            <a:grpSpLocks/>
          </p:cNvGrpSpPr>
          <p:nvPr/>
        </p:nvGrpSpPr>
        <p:grpSpPr bwMode="auto">
          <a:xfrm>
            <a:off x="7092950" y="1484313"/>
            <a:ext cx="1604963" cy="1012825"/>
            <a:chOff x="1111" y="2659"/>
            <a:chExt cx="1011" cy="638"/>
          </a:xfrm>
        </p:grpSpPr>
        <p:sp>
          <p:nvSpPr>
            <p:cNvPr id="22556" name="Line 34"/>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7" name="Line 35"/>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8" name="Line 36"/>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9" name="Text Box 37"/>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60" name="Text Box 38"/>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61" name="Text Box 39"/>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62" name="Line 40"/>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Line 41"/>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4" name="Line 42"/>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43"/>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44"/>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Line 45"/>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8" name="Line 46"/>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Text Box 47"/>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t>
              </a:r>
              <a:endParaRPr lang="en-AU" altLang="zh-CN" sz="1800">
                <a:ea typeface="宋体" panose="02010600030101010101" pitchFamily="2" charset="-122"/>
              </a:endParaRPr>
            </a:p>
          </p:txBody>
        </p:sp>
      </p:grpSp>
      <p:grpSp>
        <p:nvGrpSpPr>
          <p:cNvPr id="22537" name="Group 48"/>
          <p:cNvGrpSpPr>
            <a:grpSpLocks/>
          </p:cNvGrpSpPr>
          <p:nvPr/>
        </p:nvGrpSpPr>
        <p:grpSpPr bwMode="auto">
          <a:xfrm>
            <a:off x="5627905" y="4747428"/>
            <a:ext cx="1676400" cy="1595438"/>
            <a:chOff x="2699" y="2750"/>
            <a:chExt cx="1056" cy="1005"/>
          </a:xfrm>
        </p:grpSpPr>
        <p:sp>
          <p:nvSpPr>
            <p:cNvPr id="22540" name="Line 49"/>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1" name="Line 50"/>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2" name="Line 51"/>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3" name="Text Box 52"/>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44" name="Text Box 53"/>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45" name="Text Box 54"/>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46" name="Line 55"/>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7" name="Line 56"/>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57"/>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58"/>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Line 59"/>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60"/>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61"/>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Text Box 62"/>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ALU</a:t>
              </a:r>
              <a:endParaRPr lang="en-AU" altLang="zh-CN" sz="1800">
                <a:ea typeface="宋体" panose="02010600030101010101" pitchFamily="2" charset="-122"/>
              </a:endParaRPr>
            </a:p>
          </p:txBody>
        </p:sp>
        <p:sp>
          <p:nvSpPr>
            <p:cNvPr id="22554" name="Line 63"/>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Text Box 64"/>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F</a:t>
              </a:r>
              <a:endParaRPr lang="en-AU" altLang="zh-CN" sz="1800">
                <a:ea typeface="宋体" panose="02010600030101010101" pitchFamily="2" charset="-122"/>
              </a:endParaRPr>
            </a:p>
          </p:txBody>
        </p:sp>
      </p:grpSp>
      <p:sp>
        <p:nvSpPr>
          <p:cNvPr id="22538" name="Rectangle 65"/>
          <p:cNvSpPr>
            <a:spLocks noChangeArrowheads="1"/>
          </p:cNvSpPr>
          <p:nvPr/>
        </p:nvSpPr>
        <p:spPr bwMode="auto">
          <a:xfrm>
            <a:off x="421163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Adder</a:t>
            </a:r>
            <a:r>
              <a:rPr lang="zh-CN" altLang="en-US" dirty="0">
                <a:ea typeface="宋体" panose="02010600030101010101" pitchFamily="2" charset="-122"/>
              </a:rPr>
              <a:t>加法器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A + B</a:t>
            </a:r>
          </a:p>
        </p:txBody>
      </p:sp>
      <p:sp>
        <p:nvSpPr>
          <p:cNvPr id="22539" name="Rectangle 66"/>
          <p:cNvSpPr>
            <a:spLocks noChangeArrowheads="1"/>
          </p:cNvSpPr>
          <p:nvPr/>
        </p:nvSpPr>
        <p:spPr bwMode="auto">
          <a:xfrm>
            <a:off x="4211638" y="3047197"/>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Arithmetic/Logic Unit</a:t>
            </a:r>
          </a:p>
          <a:p>
            <a:pPr eaLnBrk="1" hangingPunct="1"/>
            <a:r>
              <a:rPr lang="zh-CN" altLang="en-US" dirty="0">
                <a:ea typeface="宋体" panose="02010600030101010101" pitchFamily="2" charset="-122"/>
              </a:rPr>
              <a:t>算术逻辑单元</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F(A, B)</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734ED5F-8CA5-4FEA-95A9-954556FF30D9}" type="slidenum">
              <a:rPr lang="en-AU" altLang="zh-CN" sz="1400"/>
              <a:pPr>
                <a:spcBef>
                  <a:spcPct val="0"/>
                </a:spcBef>
                <a:buClrTx/>
                <a:buSzTx/>
                <a:buFontTx/>
                <a:buNone/>
              </a:pPr>
              <a:t>130</a:t>
            </a:fld>
            <a:endParaRPr lang="en-AU" altLang="zh-CN" sz="1400"/>
          </a:p>
        </p:txBody>
      </p:sp>
      <p:sp>
        <p:nvSpPr>
          <p:cNvPr id="21094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异常的属性</a:t>
            </a:r>
            <a:endParaRPr lang="en-AU" altLang="zh-CN" dirty="0">
              <a:ea typeface="宋体" panose="02010600030101010101" pitchFamily="2" charset="-122"/>
            </a:endParaRPr>
          </a:p>
        </p:txBody>
      </p:sp>
      <p:sp>
        <p:nvSpPr>
          <p:cNvPr id="21094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可恢复的异常</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流水线将撤销该指令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执行异常处理程序</a:t>
            </a:r>
            <a:r>
              <a:rPr lang="en-US" altLang="zh-CN" dirty="0">
                <a:ea typeface="宋体" panose="02010600030101010101" pitchFamily="2" charset="-122"/>
              </a:rPr>
              <a:t>, </a:t>
            </a:r>
            <a:r>
              <a:rPr lang="zh-CN" altLang="en-US" dirty="0">
                <a:ea typeface="宋体" panose="02010600030101010101" pitchFamily="2" charset="-122"/>
              </a:rPr>
              <a:t>然后返回到该指令</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重新取指，从头执行</a:t>
            </a:r>
            <a:endParaRPr lang="en-US" altLang="zh-CN" dirty="0">
              <a:ea typeface="宋体" panose="02010600030101010101" pitchFamily="2" charset="-122"/>
            </a:endParaRPr>
          </a:p>
          <a:p>
            <a:pPr eaLnBrk="1" hangingPunct="1"/>
            <a:r>
              <a:rPr lang="zh-CN" altLang="en-US" dirty="0">
                <a:ea typeface="宋体" panose="02010600030101010101" pitchFamily="2" charset="-122"/>
              </a:rPr>
              <a:t>该指令的</a:t>
            </a:r>
            <a:r>
              <a:rPr lang="en-US" altLang="zh-CN" dirty="0">
                <a:ea typeface="宋体" panose="02010600030101010101" pitchFamily="2" charset="-122"/>
              </a:rPr>
              <a:t>PC</a:t>
            </a:r>
            <a:r>
              <a:rPr lang="zh-CN" altLang="en-US" dirty="0">
                <a:ea typeface="宋体" panose="02010600030101010101" pitchFamily="2" charset="-122"/>
              </a:rPr>
              <a:t>保存在</a:t>
            </a:r>
            <a:r>
              <a:rPr lang="en-US" altLang="zh-CN" dirty="0">
                <a:ea typeface="宋体" panose="02010600030101010101" pitchFamily="2" charset="-122"/>
              </a:rPr>
              <a:t>EPC</a:t>
            </a:r>
          </a:p>
          <a:p>
            <a:pPr lvl="1" eaLnBrk="1" hangingPunct="1"/>
            <a:r>
              <a:rPr lang="zh-CN" altLang="en-US" dirty="0">
                <a:ea typeface="宋体" panose="02010600030101010101" pitchFamily="2" charset="-122"/>
              </a:rPr>
              <a:t>用于识别引起异常的指令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实际保存的是</a:t>
            </a:r>
            <a:r>
              <a:rPr lang="en-US" altLang="zh-CN" dirty="0">
                <a:ea typeface="宋体" panose="02010600030101010101" pitchFamily="2" charset="-122"/>
              </a:rPr>
              <a:t> PC + 4</a:t>
            </a:r>
          </a:p>
          <a:p>
            <a:pPr lvl="2" eaLnBrk="1" hangingPunct="1"/>
            <a:r>
              <a:rPr lang="zh-CN" altLang="en-US" dirty="0">
                <a:ea typeface="宋体" panose="02010600030101010101" pitchFamily="2" charset="-122"/>
              </a:rPr>
              <a:t>返回执行时需要做</a:t>
            </a:r>
            <a:r>
              <a:rPr lang="en-US" altLang="zh-CN" dirty="0">
                <a:ea typeface="宋体" panose="02010600030101010101" pitchFamily="2" charset="-122"/>
              </a:rPr>
              <a:t>-4</a:t>
            </a:r>
            <a:r>
              <a:rPr lang="zh-CN" altLang="en-US" dirty="0">
                <a:ea typeface="宋体" panose="02010600030101010101" pitchFamily="2" charset="-122"/>
              </a:rPr>
              <a:t>的调整</a:t>
            </a:r>
            <a:endParaRPr lang="en-AU" altLang="zh-CN" dirty="0">
              <a:ea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B515268-A78F-4F7E-A646-2615FF491A5B}" type="slidenum">
              <a:rPr lang="en-AU" altLang="zh-CN" sz="1400"/>
              <a:pPr>
                <a:spcBef>
                  <a:spcPct val="0"/>
                </a:spcBef>
                <a:buClrTx/>
                <a:buSzTx/>
                <a:buFontTx/>
                <a:buNone/>
              </a:pPr>
              <a:t>131</a:t>
            </a:fld>
            <a:endParaRPr lang="en-AU" altLang="zh-CN" sz="1400"/>
          </a:p>
        </p:txBody>
      </p:sp>
      <p:sp>
        <p:nvSpPr>
          <p:cNvPr id="2129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异常的例子</a:t>
            </a:r>
            <a:endParaRPr lang="en-AU" altLang="zh-CN" dirty="0">
              <a:ea typeface="宋体" panose="02010600030101010101" pitchFamily="2" charset="-122"/>
            </a:endParaRPr>
          </a:p>
        </p:txBody>
      </p:sp>
      <p:sp>
        <p:nvSpPr>
          <p:cNvPr id="212996" name="Rectangle 3"/>
          <p:cNvSpPr>
            <a:spLocks noGrp="1" noChangeArrowheads="1"/>
          </p:cNvSpPr>
          <p:nvPr>
            <p:ph type="body" idx="1"/>
          </p:nvPr>
        </p:nvSpPr>
        <p:spPr/>
        <p:txBody>
          <a:bodyPr/>
          <a:lstStyle/>
          <a:p>
            <a:pPr eaLnBrk="1" hangingPunct="1">
              <a:lnSpc>
                <a:spcPct val="90000"/>
              </a:lnSpc>
            </a:pPr>
            <a:r>
              <a:rPr lang="en-US" altLang="zh-CN" sz="2800" dirty="0">
                <a:ea typeface="宋体" panose="02010600030101010101" pitchFamily="2" charset="-122"/>
              </a:rPr>
              <a:t>Exception on </a:t>
            </a:r>
            <a:r>
              <a:rPr lang="en-US" altLang="zh-CN" sz="2800" dirty="0">
                <a:solidFill>
                  <a:schemeClr val="hlink"/>
                </a:solidFill>
                <a:latin typeface="Lucida Console" panose="020B0609040504020204" pitchFamily="49" charset="0"/>
                <a:ea typeface="宋体" panose="02010600030101010101" pitchFamily="2" charset="-122"/>
              </a:rPr>
              <a:t>add</a:t>
            </a:r>
            <a:r>
              <a:rPr lang="en-US" altLang="zh-CN" sz="2800" dirty="0">
                <a:ea typeface="宋体" panose="02010600030101010101" pitchFamily="2" charset="-122"/>
              </a:rPr>
              <a:t> in</a:t>
            </a:r>
          </a:p>
          <a:p>
            <a:pPr lvl="1" eaLnBrk="1" hangingPunct="1">
              <a:lnSpc>
                <a:spcPct val="90000"/>
              </a:lnSpc>
              <a:buFont typeface="Wingdings" panose="05000000000000000000" pitchFamily="2" charset="2"/>
              <a:buNone/>
            </a:pPr>
            <a:r>
              <a:rPr lang="en-AU" altLang="zh-CN" sz="2400" dirty="0">
                <a:latin typeface="Lucida Console" panose="020B0609040504020204" pitchFamily="49" charset="0"/>
                <a:ea typeface="宋体" panose="02010600030101010101" pitchFamily="2" charset="-122"/>
              </a:rPr>
              <a:t>	40	sub  $11, $2, $4</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44	and  $12, $2, $5</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48	or   $13, $2, $6</a:t>
            </a:r>
            <a:br>
              <a:rPr lang="en-AU" altLang="zh-CN" sz="2400" dirty="0">
                <a:latin typeface="Lucida Console" panose="020B0609040504020204" pitchFamily="49" charset="0"/>
                <a:ea typeface="宋体" panose="02010600030101010101" pitchFamily="2" charset="-122"/>
              </a:rPr>
            </a:br>
            <a:r>
              <a:rPr lang="en-AU" altLang="zh-CN" sz="2400" dirty="0">
                <a:solidFill>
                  <a:schemeClr val="hlink"/>
                </a:solidFill>
                <a:latin typeface="Lucida Console" panose="020B0609040504020204" pitchFamily="49" charset="0"/>
                <a:ea typeface="宋体" panose="02010600030101010101" pitchFamily="2" charset="-122"/>
              </a:rPr>
              <a:t>4C	add  $1,  $2, $1</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50	</a:t>
            </a:r>
            <a:r>
              <a:rPr lang="en-AU" altLang="zh-CN" sz="2400" dirty="0" err="1">
                <a:latin typeface="Lucida Console" panose="020B0609040504020204" pitchFamily="49" charset="0"/>
                <a:ea typeface="宋体" panose="02010600030101010101" pitchFamily="2" charset="-122"/>
              </a:rPr>
              <a:t>slt</a:t>
            </a:r>
            <a:r>
              <a:rPr lang="en-AU" altLang="zh-CN" sz="2400" dirty="0">
                <a:latin typeface="Lucida Console" panose="020B0609040504020204" pitchFamily="49" charset="0"/>
                <a:ea typeface="宋体" panose="02010600030101010101" pitchFamily="2" charset="-122"/>
              </a:rPr>
              <a:t>  $15, $6, $7</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54	</a:t>
            </a:r>
            <a:r>
              <a:rPr lang="en-AU" altLang="zh-CN" sz="2400" dirty="0" err="1">
                <a:latin typeface="Lucida Console" panose="020B0609040504020204" pitchFamily="49" charset="0"/>
                <a:ea typeface="宋体" panose="02010600030101010101" pitchFamily="2" charset="-122"/>
              </a:rPr>
              <a:t>lw</a:t>
            </a:r>
            <a:r>
              <a:rPr lang="en-AU" altLang="zh-CN" sz="2400" dirty="0">
                <a:latin typeface="Lucida Console" panose="020B0609040504020204" pitchFamily="49" charset="0"/>
                <a:ea typeface="宋体" panose="02010600030101010101" pitchFamily="2" charset="-122"/>
              </a:rPr>
              <a:t>   $16, 50($7)</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a:t>
            </a:r>
          </a:p>
          <a:p>
            <a:pPr eaLnBrk="1" hangingPunct="1">
              <a:lnSpc>
                <a:spcPct val="90000"/>
              </a:lnSpc>
            </a:pPr>
            <a:r>
              <a:rPr lang="en-US" altLang="zh-CN" sz="2800" dirty="0">
                <a:ea typeface="宋体" panose="02010600030101010101" pitchFamily="2" charset="-122"/>
              </a:rPr>
              <a:t>Handler</a:t>
            </a:r>
          </a:p>
          <a:p>
            <a:pPr lvl="1" eaLnBrk="1" hangingPunct="1">
              <a:lnSpc>
                <a:spcPct val="90000"/>
              </a:lnSpc>
              <a:buFont typeface="Wingdings" panose="05000000000000000000" pitchFamily="2" charset="2"/>
              <a:buNone/>
            </a:pPr>
            <a:r>
              <a:rPr lang="en-AU" altLang="zh-CN" sz="2400" dirty="0">
                <a:latin typeface="Lucida Console" panose="020B0609040504020204" pitchFamily="49" charset="0"/>
                <a:ea typeface="宋体" panose="02010600030101010101" pitchFamily="2" charset="-122"/>
              </a:rPr>
              <a:t>	80000180	</a:t>
            </a:r>
            <a:r>
              <a:rPr lang="en-AU" altLang="zh-CN" sz="2400" dirty="0" err="1">
                <a:latin typeface="Lucida Console" panose="020B0609040504020204" pitchFamily="49" charset="0"/>
                <a:ea typeface="宋体" panose="02010600030101010101" pitchFamily="2" charset="-122"/>
              </a:rPr>
              <a:t>sw</a:t>
            </a:r>
            <a:r>
              <a:rPr lang="en-AU" altLang="zh-CN" sz="2400" dirty="0">
                <a:latin typeface="Lucida Console" panose="020B0609040504020204" pitchFamily="49" charset="0"/>
                <a:ea typeface="宋体" panose="02010600030101010101" pitchFamily="2" charset="-122"/>
              </a:rPr>
              <a:t>   $25, 1000($0)</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80000184	</a:t>
            </a:r>
            <a:r>
              <a:rPr lang="en-AU" altLang="zh-CN" sz="2400" dirty="0" err="1">
                <a:latin typeface="Lucida Console" panose="020B0609040504020204" pitchFamily="49" charset="0"/>
                <a:ea typeface="宋体" panose="02010600030101010101" pitchFamily="2" charset="-122"/>
              </a:rPr>
              <a:t>sw</a:t>
            </a:r>
            <a:r>
              <a:rPr lang="en-AU" altLang="zh-CN" sz="2400" dirty="0">
                <a:latin typeface="Lucida Console" panose="020B0609040504020204" pitchFamily="49" charset="0"/>
                <a:ea typeface="宋体" panose="02010600030101010101" pitchFamily="2" charset="-122"/>
              </a:rPr>
              <a:t>   $26, 1004($0)</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DBF53C0-8FD6-4750-98A8-E878034F74A8}" type="slidenum">
              <a:rPr lang="en-AU" altLang="zh-CN" sz="1400"/>
              <a:pPr>
                <a:spcBef>
                  <a:spcPct val="0"/>
                </a:spcBef>
                <a:buClrTx/>
                <a:buSzTx/>
                <a:buFontTx/>
                <a:buNone/>
              </a:pPr>
              <a:t>132</a:t>
            </a:fld>
            <a:endParaRPr lang="en-AU" altLang="zh-CN" sz="1400"/>
          </a:p>
        </p:txBody>
      </p:sp>
      <p:pic>
        <p:nvPicPr>
          <p:cNvPr id="215043" name="Picture 7" descr="f04-67-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31187"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异常例子</a:t>
            </a:r>
            <a:r>
              <a:rPr lang="zh-CN" altLang="en-US" sz="3200" dirty="0">
                <a:ea typeface="宋体" panose="02010600030101010101" pitchFamily="2" charset="-122"/>
              </a:rPr>
              <a:t>（</a:t>
            </a:r>
            <a:r>
              <a:rPr lang="en-US" altLang="zh-CN" sz="3200" dirty="0">
                <a:ea typeface="宋体" panose="02010600030101010101" pitchFamily="2" charset="-122"/>
              </a:rPr>
              <a:t>add</a:t>
            </a:r>
            <a:r>
              <a:rPr lang="zh-CN" altLang="en-US" sz="3200" dirty="0">
                <a:ea typeface="宋体" panose="02010600030101010101" pitchFamily="2" charset="-122"/>
              </a:rPr>
              <a:t>在</a:t>
            </a:r>
            <a:r>
              <a:rPr lang="en-US" altLang="zh-CN" sz="3200" dirty="0">
                <a:ea typeface="宋体" panose="02010600030101010101" pitchFamily="2" charset="-122"/>
              </a:rPr>
              <a:t>EX</a:t>
            </a:r>
            <a:r>
              <a:rPr lang="zh-CN" altLang="en-US" sz="3200" dirty="0">
                <a:ea typeface="宋体" panose="02010600030101010101" pitchFamily="2" charset="-122"/>
              </a:rPr>
              <a:t>引发异常）</a:t>
            </a:r>
            <a:endParaRPr lang="en-AU" altLang="zh-CN" sz="3200" dirty="0">
              <a:ea typeface="宋体" panose="02010600030101010101" pitchFamily="2" charset="-122"/>
            </a:endParaRPr>
          </a:p>
        </p:txBody>
      </p:sp>
      <p:sp>
        <p:nvSpPr>
          <p:cNvPr id="2" name="椭圆 1"/>
          <p:cNvSpPr/>
          <p:nvPr/>
        </p:nvSpPr>
        <p:spPr bwMode="auto">
          <a:xfrm>
            <a:off x="5508104" y="2780928"/>
            <a:ext cx="504056" cy="504056"/>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9F22453-0D0C-4489-9BDE-0F05DAE030B2}" type="slidenum">
              <a:rPr lang="en-AU" altLang="zh-CN" sz="1400"/>
              <a:pPr>
                <a:spcBef>
                  <a:spcPct val="0"/>
                </a:spcBef>
                <a:buClrTx/>
                <a:buSzTx/>
                <a:buFontTx/>
                <a:buNone/>
              </a:pPr>
              <a:t>133</a:t>
            </a:fld>
            <a:endParaRPr lang="en-AU" altLang="zh-CN" sz="1400"/>
          </a:p>
        </p:txBody>
      </p:sp>
      <p:pic>
        <p:nvPicPr>
          <p:cNvPr id="217091" name="Picture 7" descr="f04-67-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59762"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2"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异常例子</a:t>
            </a:r>
            <a:r>
              <a:rPr lang="zh-CN" altLang="en-US" sz="2800" dirty="0">
                <a:ea typeface="宋体" panose="02010600030101010101" pitchFamily="2" charset="-122"/>
              </a:rPr>
              <a:t>（撤销指令并转到处理程序入口）</a:t>
            </a:r>
            <a:endParaRPr lang="en-AU" altLang="zh-CN" sz="2800" dirty="0">
              <a:ea typeface="宋体" panose="02010600030101010101" pitchFamily="2" charset="-122"/>
            </a:endParaRPr>
          </a:p>
        </p:txBody>
      </p:sp>
      <p:sp>
        <p:nvSpPr>
          <p:cNvPr id="2" name="椭圆 1"/>
          <p:cNvSpPr/>
          <p:nvPr/>
        </p:nvSpPr>
        <p:spPr bwMode="auto">
          <a:xfrm>
            <a:off x="467544" y="3933056"/>
            <a:ext cx="576064"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752007" y="4384431"/>
            <a:ext cx="1029901" cy="1969477"/>
          </a:xfrm>
          <a:custGeom>
            <a:avLst/>
            <a:gdLst>
              <a:gd name="connsiteX0" fmla="*/ 9993 w 1029901"/>
              <a:gd name="connsiteY0" fmla="*/ 0 h 1969477"/>
              <a:gd name="connsiteX1" fmla="*/ 92055 w 1029901"/>
              <a:gd name="connsiteY1" fmla="*/ 562707 h 1969477"/>
              <a:gd name="connsiteX2" fmla="*/ 678208 w 1029901"/>
              <a:gd name="connsiteY2" fmla="*/ 1184031 h 1969477"/>
              <a:gd name="connsiteX3" fmla="*/ 1029901 w 1029901"/>
              <a:gd name="connsiteY3" fmla="*/ 1969477 h 1969477"/>
            </a:gdLst>
            <a:ahLst/>
            <a:cxnLst>
              <a:cxn ang="0">
                <a:pos x="connsiteX0" y="connsiteY0"/>
              </a:cxn>
              <a:cxn ang="0">
                <a:pos x="connsiteX1" y="connsiteY1"/>
              </a:cxn>
              <a:cxn ang="0">
                <a:pos x="connsiteX2" y="connsiteY2"/>
              </a:cxn>
              <a:cxn ang="0">
                <a:pos x="connsiteX3" y="connsiteY3"/>
              </a:cxn>
            </a:cxnLst>
            <a:rect l="l" t="t" r="r" b="b"/>
            <a:pathLst>
              <a:path w="1029901" h="1969477">
                <a:moveTo>
                  <a:pt x="9993" y="0"/>
                </a:moveTo>
                <a:cubicBezTo>
                  <a:pt x="-4661" y="182684"/>
                  <a:pt x="-19314" y="365369"/>
                  <a:pt x="92055" y="562707"/>
                </a:cubicBezTo>
                <a:cubicBezTo>
                  <a:pt x="203424" y="760045"/>
                  <a:pt x="521900" y="949569"/>
                  <a:pt x="678208" y="1184031"/>
                </a:cubicBezTo>
                <a:cubicBezTo>
                  <a:pt x="834516" y="1418493"/>
                  <a:pt x="932208" y="1693985"/>
                  <a:pt x="1029901" y="1969477"/>
                </a:cubicBezTo>
              </a:path>
            </a:pathLst>
          </a:custGeom>
          <a:noFill/>
          <a:ln w="9525"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51520" y="6309041"/>
            <a:ext cx="4083169" cy="338554"/>
          </a:xfrm>
          <a:prstGeom prst="rect">
            <a:avLst/>
          </a:prstGeom>
          <a:noFill/>
        </p:spPr>
        <p:txBody>
          <a:bodyPr wrap="none" rtlCol="0">
            <a:spAutoFit/>
          </a:bodyPr>
          <a:lstStyle/>
          <a:p>
            <a:r>
              <a:rPr lang="zh-CN" altLang="en-US" dirty="0"/>
              <a:t>下一时钟周期将读入处理程序入口处的指令</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542DEBB-4931-4761-9C0C-E9F61B16CF02}" type="slidenum">
              <a:rPr lang="en-AU" altLang="zh-CN" sz="1400"/>
              <a:pPr>
                <a:spcBef>
                  <a:spcPct val="0"/>
                </a:spcBef>
                <a:buClrTx/>
                <a:buSzTx/>
                <a:buFontTx/>
                <a:buNone/>
              </a:pPr>
              <a:t>134</a:t>
            </a:fld>
            <a:endParaRPr lang="en-AU" altLang="zh-CN" sz="1400"/>
          </a:p>
        </p:txBody>
      </p:sp>
      <p:sp>
        <p:nvSpPr>
          <p:cNvPr id="21913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同时多个异常</a:t>
            </a:r>
            <a:endParaRPr lang="en-AU" altLang="zh-CN" dirty="0">
              <a:ea typeface="宋体" panose="02010600030101010101" pitchFamily="2" charset="-122"/>
            </a:endParaRPr>
          </a:p>
        </p:txBody>
      </p:sp>
      <p:sp>
        <p:nvSpPr>
          <p:cNvPr id="21914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流水线中有多条指令</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可能在一个时钟周期内引起多个异常</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简单处理方法</a:t>
            </a:r>
            <a:r>
              <a:rPr lang="en-US" altLang="zh-CN" sz="2800" dirty="0">
                <a:ea typeface="宋体" panose="02010600030101010101" pitchFamily="2" charset="-122"/>
              </a:rPr>
              <a:t>: </a:t>
            </a:r>
            <a:r>
              <a:rPr lang="zh-CN" altLang="en-US" sz="2800" dirty="0">
                <a:ea typeface="宋体" panose="02010600030101010101" pitchFamily="2" charset="-122"/>
              </a:rPr>
              <a:t>从最早的指令开始处理</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将后续指令全部撤销</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称为“精确”异常</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复杂的流水中</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一个时钟周期发射多条指令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指令乱序执行</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维护“精确异常”非常困难，</a:t>
            </a:r>
            <a:r>
              <a:rPr lang="en-US" altLang="zh-CN" sz="2400" dirty="0">
                <a:ea typeface="宋体" panose="02010600030101010101" pitchFamily="2" charset="-122"/>
              </a:rPr>
              <a:t>MIPS</a:t>
            </a:r>
            <a:r>
              <a:rPr lang="zh-CN" altLang="en-US" sz="2400" dirty="0">
                <a:ea typeface="宋体" panose="02010600030101010101" pitchFamily="2" charset="-122"/>
              </a:rPr>
              <a:t>及主流</a:t>
            </a:r>
            <a:r>
              <a:rPr lang="en-US" altLang="zh-CN" sz="2400" dirty="0">
                <a:ea typeface="宋体" panose="02010600030101010101" pitchFamily="2" charset="-122"/>
              </a:rPr>
              <a:t>CPU</a:t>
            </a:r>
            <a:r>
              <a:rPr lang="zh-CN" altLang="en-US" sz="2400" dirty="0">
                <a:ea typeface="宋体" panose="02010600030101010101" pitchFamily="2" charset="-122"/>
              </a:rPr>
              <a:t>都要设法实现</a:t>
            </a:r>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5375412-1B83-463C-AD8F-38461A504901}" type="slidenum">
              <a:rPr lang="en-AU" altLang="zh-CN" sz="1400"/>
              <a:pPr>
                <a:spcBef>
                  <a:spcPct val="0"/>
                </a:spcBef>
                <a:buClrTx/>
                <a:buSzTx/>
                <a:buFontTx/>
                <a:buNone/>
              </a:pPr>
              <a:t>135</a:t>
            </a:fld>
            <a:endParaRPr lang="en-AU" altLang="zh-CN" sz="1400" dirty="0"/>
          </a:p>
        </p:txBody>
      </p:sp>
      <p:sp>
        <p:nvSpPr>
          <p:cNvPr id="22118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“非精确”异常</a:t>
            </a:r>
            <a:endParaRPr lang="en-AU" altLang="zh-CN" dirty="0">
              <a:ea typeface="宋体" panose="02010600030101010101" pitchFamily="2" charset="-122"/>
            </a:endParaRPr>
          </a:p>
        </p:txBody>
      </p:sp>
      <p:sp>
        <p:nvSpPr>
          <p:cNvPr id="22118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直接终止流水线并保存状态</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包括异常原因</a:t>
            </a:r>
            <a:r>
              <a:rPr lang="en-US" altLang="zh-CN" sz="2400" dirty="0">
                <a:ea typeface="宋体" panose="02010600030101010101" pitchFamily="2" charset="-122"/>
              </a:rPr>
              <a:t>cause</a:t>
            </a:r>
            <a:r>
              <a:rPr lang="zh-CN" altLang="en-US" sz="2400" dirty="0">
                <a:ea typeface="宋体" panose="02010600030101010101" pitchFamily="2" charset="-122"/>
              </a:rPr>
              <a:t>寄存器</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由处理程序负责：</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找出发生异常的指令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找出哪些些指令需要完成或者撤销</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可能需要“手动”完成</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简化硬件</a:t>
            </a:r>
            <a:r>
              <a:rPr lang="en-US" altLang="zh-CN" sz="2800" dirty="0">
                <a:ea typeface="宋体" panose="02010600030101010101" pitchFamily="2" charset="-122"/>
              </a:rPr>
              <a:t>, </a:t>
            </a:r>
            <a:r>
              <a:rPr lang="zh-CN" altLang="en-US" sz="2800" dirty="0">
                <a:ea typeface="宋体" panose="02010600030101010101" pitchFamily="2" charset="-122"/>
              </a:rPr>
              <a:t>但需要更复杂、难设计的软件</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对于复杂的多发射、乱序流水线是不可行的</a:t>
            </a:r>
            <a:endParaRPr lang="en-AU" altLang="zh-CN" sz="2800" dirty="0">
              <a:ea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22E1CF2-8516-4556-B451-6D6FF110AC83}" type="slidenum">
              <a:rPr lang="en-AU" altLang="zh-CN" sz="1400"/>
              <a:pPr>
                <a:spcBef>
                  <a:spcPct val="0"/>
                </a:spcBef>
                <a:buClrTx/>
                <a:buSzTx/>
                <a:buFontTx/>
                <a:buNone/>
              </a:pPr>
              <a:t>136</a:t>
            </a:fld>
            <a:endParaRPr lang="en-AU" altLang="zh-CN" sz="1400" dirty="0"/>
          </a:p>
        </p:txBody>
      </p:sp>
      <p:sp>
        <p:nvSpPr>
          <p:cNvPr id="223235" name="Rectangle 2"/>
          <p:cNvSpPr>
            <a:spLocks noGrp="1" noChangeArrowheads="1"/>
          </p:cNvSpPr>
          <p:nvPr>
            <p:ph type="title"/>
          </p:nvPr>
        </p:nvSpPr>
        <p:spPr>
          <a:xfrm>
            <a:off x="684213" y="261719"/>
            <a:ext cx="8259762" cy="646331"/>
          </a:xfrm>
        </p:spPr>
        <p:txBody>
          <a:bodyPr/>
          <a:lstStyle/>
          <a:p>
            <a:pPr eaLnBrk="1" hangingPunct="1"/>
            <a:r>
              <a:rPr lang="zh-CN" altLang="en-US" sz="3600" dirty="0">
                <a:ea typeface="宋体" panose="02010600030101010101" pitchFamily="2" charset="-122"/>
              </a:rPr>
              <a:t>指令级并行</a:t>
            </a:r>
            <a:r>
              <a:rPr lang="en-US" altLang="zh-CN" sz="3600" dirty="0">
                <a:ea typeface="宋体" panose="02010600030101010101" pitchFamily="2" charset="-122"/>
              </a:rPr>
              <a:t>(ILP)</a:t>
            </a:r>
            <a:endParaRPr lang="en-AU" altLang="zh-CN" sz="3600" dirty="0">
              <a:ea typeface="宋体" panose="02010600030101010101" pitchFamily="2" charset="-122"/>
            </a:endParaRPr>
          </a:p>
        </p:txBody>
      </p:sp>
      <p:sp>
        <p:nvSpPr>
          <p:cNvPr id="223236" name="Rectangle 3"/>
          <p:cNvSpPr>
            <a:spLocks noGrp="1" noChangeArrowheads="1"/>
          </p:cNvSpPr>
          <p:nvPr>
            <p:ph type="body" idx="1"/>
          </p:nvPr>
        </p:nvSpPr>
        <p:spPr/>
        <p:txBody>
          <a:bodyPr/>
          <a:lstStyle/>
          <a:p>
            <a:pPr eaLnBrk="1" hangingPunct="1">
              <a:lnSpc>
                <a:spcPct val="90000"/>
              </a:lnSpc>
            </a:pPr>
            <a:r>
              <a:rPr lang="zh-CN" altLang="en-US" sz="2800" dirty="0">
                <a:ea typeface="宋体" panose="02010600030101010101" pitchFamily="2" charset="-122"/>
              </a:rPr>
              <a:t>流水线</a:t>
            </a:r>
            <a:r>
              <a:rPr lang="en-US" altLang="zh-CN" sz="2800" dirty="0">
                <a:ea typeface="宋体" panose="02010600030101010101" pitchFamily="2" charset="-122"/>
              </a:rPr>
              <a:t>: </a:t>
            </a:r>
            <a:r>
              <a:rPr lang="zh-CN" altLang="en-US" sz="2800" dirty="0">
                <a:ea typeface="宋体" panose="02010600030101010101" pitchFamily="2" charset="-122"/>
              </a:rPr>
              <a:t>多条指令并行执行</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提高</a:t>
            </a:r>
            <a:r>
              <a:rPr lang="en-US" altLang="zh-CN" sz="2800" dirty="0">
                <a:ea typeface="宋体" panose="02010600030101010101" pitchFamily="2" charset="-122"/>
              </a:rPr>
              <a:t>ILP</a:t>
            </a:r>
            <a:r>
              <a:rPr lang="zh-CN" altLang="en-US" sz="2800" dirty="0">
                <a:ea typeface="宋体" panose="02010600030101010101" pitchFamily="2" charset="-122"/>
              </a:rPr>
              <a:t>方法</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1</a:t>
            </a:r>
            <a:r>
              <a:rPr lang="zh-CN" altLang="en-US" sz="2400" dirty="0">
                <a:ea typeface="宋体" panose="02010600030101010101" pitchFamily="2" charset="-122"/>
              </a:rPr>
              <a:t>）更深的流水线</a:t>
            </a:r>
            <a:endParaRPr lang="en-US" altLang="zh-CN" sz="2400" dirty="0">
              <a:ea typeface="宋体" panose="02010600030101010101" pitchFamily="2" charset="-122"/>
            </a:endParaRPr>
          </a:p>
          <a:p>
            <a:pPr lvl="2" eaLnBrk="1" hangingPunct="1">
              <a:lnSpc>
                <a:spcPct val="90000"/>
              </a:lnSpc>
            </a:pPr>
            <a:r>
              <a:rPr lang="zh-CN" altLang="en-US" sz="2000" dirty="0">
                <a:ea typeface="宋体" panose="02010600030101010101" pitchFamily="2" charset="-122"/>
              </a:rPr>
              <a:t>每级完成更少的工作</a:t>
            </a:r>
            <a:r>
              <a:rPr lang="en-US" altLang="zh-CN" sz="2000" dirty="0">
                <a:ea typeface="宋体" panose="02010600030101010101" pitchFamily="2" charset="-122"/>
                <a:sym typeface="Symbol" panose="05050102010706020507" pitchFamily="18" charset="2"/>
              </a:rPr>
              <a:t></a:t>
            </a:r>
            <a:r>
              <a:rPr lang="zh-CN" altLang="en-US" sz="2000" dirty="0">
                <a:ea typeface="宋体" panose="02010600030101010101" pitchFamily="2" charset="-122"/>
                <a:sym typeface="Symbol" panose="05050102010706020507" pitchFamily="18" charset="2"/>
              </a:rPr>
              <a:t>更短的时钟周期</a:t>
            </a:r>
            <a:endParaRPr lang="en-US" altLang="zh-CN" sz="2000" dirty="0">
              <a:ea typeface="宋体" panose="02010600030101010101" pitchFamily="2" charset="-122"/>
              <a:sym typeface="Symbol" panose="05050102010706020507" pitchFamily="18" charset="2"/>
            </a:endParaRPr>
          </a:p>
          <a:p>
            <a:pPr lvl="1" eaLnBrk="1" hangingPunct="1">
              <a:lnSpc>
                <a:spcPct val="90000"/>
              </a:lnSpc>
            </a:pPr>
            <a:r>
              <a:rPr lang="en-US" altLang="zh-CN" sz="2400" dirty="0">
                <a:ea typeface="宋体" panose="02010600030101010101" pitchFamily="2" charset="-122"/>
                <a:sym typeface="Symbol" panose="05050102010706020507" pitchFamily="18" charset="2"/>
              </a:rPr>
              <a:t>2</a:t>
            </a:r>
            <a:r>
              <a:rPr lang="zh-CN" altLang="en-US" sz="2400" dirty="0">
                <a:ea typeface="宋体" panose="02010600030101010101" pitchFamily="2" charset="-122"/>
                <a:sym typeface="Symbol" panose="05050102010706020507" pitchFamily="18" charset="2"/>
              </a:rPr>
              <a:t>）</a:t>
            </a:r>
            <a:r>
              <a:rPr lang="zh-CN" altLang="en-US" sz="2400" dirty="0">
                <a:solidFill>
                  <a:srgbClr val="FF0000"/>
                </a:solidFill>
                <a:ea typeface="宋体" panose="02010600030101010101" pitchFamily="2" charset="-122"/>
                <a:sym typeface="Symbol" panose="05050102010706020507" pitchFamily="18" charset="2"/>
              </a:rPr>
              <a:t>多发射</a:t>
            </a:r>
            <a:endParaRPr lang="en-US" altLang="zh-CN" sz="2400" dirty="0">
              <a:solidFill>
                <a:srgbClr val="FF0000"/>
              </a:solidFill>
              <a:ea typeface="宋体" panose="02010600030101010101" pitchFamily="2" charset="-122"/>
              <a:sym typeface="Symbol" panose="05050102010706020507" pitchFamily="18" charset="2"/>
            </a:endParaRPr>
          </a:p>
          <a:p>
            <a:pPr lvl="2" eaLnBrk="1" hangingPunct="1">
              <a:lnSpc>
                <a:spcPct val="90000"/>
              </a:lnSpc>
            </a:pPr>
            <a:r>
              <a:rPr lang="zh-CN" altLang="en-US" sz="2000" dirty="0">
                <a:ea typeface="宋体" panose="02010600030101010101" pitchFamily="2" charset="-122"/>
                <a:sym typeface="Symbol" panose="05050102010706020507" pitchFamily="18" charset="2"/>
              </a:rPr>
              <a:t>重复设制多个流水线的级</a:t>
            </a:r>
            <a:r>
              <a:rPr lang="en-US" altLang="zh-CN" sz="2000" dirty="0">
                <a:ea typeface="宋体" panose="02010600030101010101" pitchFamily="2" charset="-122"/>
                <a:sym typeface="Symbol" panose="05050102010706020507" pitchFamily="18" charset="2"/>
              </a:rPr>
              <a:t>  </a:t>
            </a:r>
            <a:r>
              <a:rPr lang="zh-CN" altLang="en-US" sz="2000" dirty="0">
                <a:ea typeface="宋体" panose="02010600030101010101" pitchFamily="2" charset="-122"/>
                <a:sym typeface="Symbol" panose="05050102010706020507" pitchFamily="18" charset="2"/>
              </a:rPr>
              <a:t>多条流水线</a:t>
            </a:r>
            <a:endParaRPr lang="en-US" altLang="zh-CN" sz="2000" dirty="0">
              <a:ea typeface="宋体" panose="02010600030101010101" pitchFamily="2" charset="-122"/>
              <a:sym typeface="Symbol" panose="05050102010706020507" pitchFamily="18" charset="2"/>
            </a:endParaRPr>
          </a:p>
          <a:p>
            <a:pPr lvl="2" eaLnBrk="1" hangingPunct="1">
              <a:lnSpc>
                <a:spcPct val="90000"/>
              </a:lnSpc>
            </a:pPr>
            <a:r>
              <a:rPr lang="zh-CN" altLang="en-US" sz="2000" dirty="0">
                <a:ea typeface="宋体" panose="02010600030101010101" pitchFamily="2" charset="-122"/>
                <a:sym typeface="Symbol" panose="05050102010706020507" pitchFamily="18" charset="2"/>
              </a:rPr>
              <a:t>每个时钟周期启动多条指令</a:t>
            </a:r>
            <a:endParaRPr lang="en-US" altLang="zh-CN" sz="2000" dirty="0">
              <a:ea typeface="宋体" panose="02010600030101010101" pitchFamily="2" charset="-122"/>
              <a:sym typeface="Symbol" panose="05050102010706020507" pitchFamily="18" charset="2"/>
            </a:endParaRPr>
          </a:p>
          <a:p>
            <a:pPr lvl="2" eaLnBrk="1" hangingPunct="1">
              <a:lnSpc>
                <a:spcPct val="90000"/>
              </a:lnSpc>
            </a:pPr>
            <a:r>
              <a:rPr lang="en-US" altLang="zh-CN" sz="2000" dirty="0">
                <a:solidFill>
                  <a:srgbClr val="FF0000"/>
                </a:solidFill>
                <a:ea typeface="宋体" panose="02010600030101010101" pitchFamily="2" charset="-122"/>
                <a:sym typeface="Symbol" panose="05050102010706020507" pitchFamily="18" charset="2"/>
              </a:rPr>
              <a:t>CPI &lt; 1</a:t>
            </a:r>
            <a:r>
              <a:rPr lang="en-US" altLang="zh-CN" sz="2000" dirty="0">
                <a:ea typeface="宋体" panose="02010600030101010101" pitchFamily="2" charset="-122"/>
                <a:sym typeface="Symbol" panose="05050102010706020507" pitchFamily="18" charset="2"/>
              </a:rPr>
              <a:t>, </a:t>
            </a:r>
            <a:r>
              <a:rPr lang="zh-CN" altLang="en-US" sz="2000" dirty="0">
                <a:ea typeface="宋体" panose="02010600030101010101" pitchFamily="2" charset="-122"/>
                <a:sym typeface="Symbol" panose="05050102010706020507" pitchFamily="18" charset="2"/>
              </a:rPr>
              <a:t>因此使用</a:t>
            </a:r>
            <a:r>
              <a:rPr lang="en-US" altLang="zh-CN" sz="2000" dirty="0">
                <a:ea typeface="宋体" panose="02010600030101010101" pitchFamily="2" charset="-122"/>
                <a:sym typeface="Symbol" panose="05050102010706020507" pitchFamily="18" charset="2"/>
              </a:rPr>
              <a:t>IPC</a:t>
            </a:r>
            <a:r>
              <a:rPr lang="zh-CN" altLang="en-US" sz="2000" dirty="0">
                <a:ea typeface="宋体" panose="02010600030101010101" pitchFamily="2" charset="-122"/>
                <a:sym typeface="Symbol" panose="05050102010706020507" pitchFamily="18" charset="2"/>
              </a:rPr>
              <a:t> </a:t>
            </a:r>
            <a:r>
              <a:rPr lang="en-US" altLang="zh-CN" sz="2000" dirty="0">
                <a:ea typeface="宋体" panose="02010600030101010101" pitchFamily="2" charset="-122"/>
                <a:sym typeface="Symbol" panose="05050102010706020507" pitchFamily="18" charset="2"/>
              </a:rPr>
              <a:t>(Instructions Per Cycle )</a:t>
            </a:r>
          </a:p>
          <a:p>
            <a:pPr lvl="2" eaLnBrk="1" hangingPunct="1">
              <a:lnSpc>
                <a:spcPct val="90000"/>
              </a:lnSpc>
            </a:pPr>
            <a:r>
              <a:rPr lang="zh-CN" altLang="en-US" sz="2000" dirty="0">
                <a:ea typeface="宋体" panose="02010600030101010101" pitchFamily="2" charset="-122"/>
                <a:sym typeface="Symbol" panose="05050102010706020507" pitchFamily="18" charset="2"/>
              </a:rPr>
              <a:t>例如</a:t>
            </a:r>
            <a:r>
              <a:rPr lang="en-US" altLang="zh-CN" sz="2000" dirty="0">
                <a:ea typeface="宋体" panose="02010600030101010101" pitchFamily="2" charset="-122"/>
                <a:sym typeface="Symbol" panose="05050102010706020507" pitchFamily="18" charset="2"/>
              </a:rPr>
              <a:t>, 4GHz 4-</a:t>
            </a:r>
            <a:r>
              <a:rPr lang="zh-CN" altLang="en-US" sz="2000" dirty="0">
                <a:ea typeface="宋体" panose="02010600030101010101" pitchFamily="2" charset="-122"/>
                <a:sym typeface="Symbol" panose="05050102010706020507" pitchFamily="18" charset="2"/>
              </a:rPr>
              <a:t>发射</a:t>
            </a:r>
            <a:endParaRPr lang="en-US" altLang="zh-CN" sz="2000" dirty="0">
              <a:ea typeface="宋体" panose="02010600030101010101" pitchFamily="2" charset="-122"/>
              <a:sym typeface="Symbol" panose="05050102010706020507" pitchFamily="18" charset="2"/>
            </a:endParaRPr>
          </a:p>
          <a:p>
            <a:pPr lvl="3" eaLnBrk="1" hangingPunct="1">
              <a:lnSpc>
                <a:spcPct val="90000"/>
              </a:lnSpc>
            </a:pPr>
            <a:r>
              <a:rPr lang="en-US" altLang="zh-CN" sz="1800" dirty="0">
                <a:ea typeface="宋体" panose="02010600030101010101" pitchFamily="2" charset="-122"/>
                <a:sym typeface="Symbol" panose="05050102010706020507" pitchFamily="18" charset="2"/>
              </a:rPr>
              <a:t>16Billion</a:t>
            </a:r>
            <a:r>
              <a:rPr lang="zh-CN" altLang="en-US" sz="1800" dirty="0">
                <a:ea typeface="宋体" panose="02010600030101010101" pitchFamily="2" charset="-122"/>
                <a:sym typeface="Symbol" panose="05050102010706020507" pitchFamily="18" charset="2"/>
              </a:rPr>
              <a:t> </a:t>
            </a:r>
            <a:r>
              <a:rPr lang="en-US" altLang="zh-CN" sz="1800" dirty="0">
                <a:ea typeface="宋体" panose="02010600030101010101" pitchFamily="2" charset="-122"/>
                <a:sym typeface="Symbol" panose="05050102010706020507" pitchFamily="18" charset="2"/>
              </a:rPr>
              <a:t>IPS, </a:t>
            </a:r>
            <a:r>
              <a:rPr lang="zh-CN" altLang="en-US" sz="1800" dirty="0">
                <a:ea typeface="宋体" panose="02010600030101010101" pitchFamily="2" charset="-122"/>
                <a:sym typeface="Symbol" panose="05050102010706020507" pitchFamily="18" charset="2"/>
              </a:rPr>
              <a:t>峰值</a:t>
            </a:r>
            <a:r>
              <a:rPr lang="en-US" altLang="zh-CN" sz="1800" dirty="0">
                <a:ea typeface="宋体" panose="02010600030101010101" pitchFamily="2" charset="-122"/>
                <a:sym typeface="Symbol" panose="05050102010706020507" pitchFamily="18" charset="2"/>
              </a:rPr>
              <a:t> CPI = 0.25, </a:t>
            </a:r>
            <a:r>
              <a:rPr lang="zh-CN" altLang="en-US" sz="1800" dirty="0">
                <a:ea typeface="宋体" panose="02010600030101010101" pitchFamily="2" charset="-122"/>
                <a:sym typeface="Symbol" panose="05050102010706020507" pitchFamily="18" charset="2"/>
              </a:rPr>
              <a:t>峰值</a:t>
            </a:r>
            <a:r>
              <a:rPr lang="en-US" altLang="zh-CN" sz="1800" dirty="0">
                <a:ea typeface="宋体" panose="02010600030101010101" pitchFamily="2" charset="-122"/>
                <a:sym typeface="Symbol" panose="05050102010706020507" pitchFamily="18" charset="2"/>
              </a:rPr>
              <a:t> IPC = 4</a:t>
            </a:r>
          </a:p>
          <a:p>
            <a:pPr lvl="2" eaLnBrk="1" hangingPunct="1">
              <a:lnSpc>
                <a:spcPct val="90000"/>
              </a:lnSpc>
            </a:pPr>
            <a:r>
              <a:rPr lang="zh-CN" altLang="en-US" sz="2000" dirty="0">
                <a:ea typeface="宋体" panose="02010600030101010101" pitchFamily="2" charset="-122"/>
                <a:sym typeface="Symbol" panose="05050102010706020507" pitchFamily="18" charset="2"/>
              </a:rPr>
              <a:t>由于数据依赖关系，制约了多发射的应用</a:t>
            </a:r>
            <a:endParaRPr lang="en-US" altLang="zh-CN" sz="2000" dirty="0">
              <a:ea typeface="宋体" panose="02010600030101010101" pitchFamily="2" charset="-122"/>
              <a:sym typeface="Symbol" panose="05050102010706020507" pitchFamily="18" charset="2"/>
            </a:endParaRPr>
          </a:p>
        </p:txBody>
      </p:sp>
      <p:sp>
        <p:nvSpPr>
          <p:cNvPr id="223237" name="Text Box 4"/>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§4.10 </a:t>
            </a:r>
            <a:r>
              <a:rPr lang="en-AU" altLang="zh-CN" sz="1800">
                <a:solidFill>
                  <a:schemeClr val="folHlink"/>
                </a:solidFill>
                <a:ea typeface="宋体" panose="02010600030101010101" pitchFamily="2" charset="-122"/>
              </a:rPr>
              <a:t>Parallelism via Instructions</a:t>
            </a:r>
            <a:endParaRPr lang="en-US" altLang="zh-CN" sz="1800">
              <a:solidFill>
                <a:schemeClr val="folHlink"/>
              </a:solidFill>
              <a:ea typeface="宋体" panose="02010600030101010101"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5B72320-9726-415F-AD7F-D4B16D2A09FC}" type="slidenum">
              <a:rPr lang="en-AU" altLang="zh-CN" sz="1400"/>
              <a:pPr>
                <a:spcBef>
                  <a:spcPct val="0"/>
                </a:spcBef>
                <a:buClrTx/>
                <a:buSzTx/>
                <a:buFontTx/>
                <a:buNone/>
              </a:pPr>
              <a:t>137</a:t>
            </a:fld>
            <a:endParaRPr lang="en-AU" altLang="zh-CN" sz="1400"/>
          </a:p>
        </p:txBody>
      </p:sp>
      <p:sp>
        <p:nvSpPr>
          <p:cNvPr id="22528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多发射</a:t>
            </a:r>
            <a:endParaRPr lang="en-AU" altLang="zh-CN" dirty="0">
              <a:ea typeface="宋体" panose="02010600030101010101" pitchFamily="2" charset="-122"/>
            </a:endParaRPr>
          </a:p>
        </p:txBody>
      </p:sp>
      <p:sp>
        <p:nvSpPr>
          <p:cNvPr id="225284" name="Rectangle 3"/>
          <p:cNvSpPr>
            <a:spLocks noGrp="1" noChangeArrowheads="1"/>
          </p:cNvSpPr>
          <p:nvPr>
            <p:ph type="body" idx="1"/>
          </p:nvPr>
        </p:nvSpPr>
        <p:spPr/>
        <p:txBody>
          <a:bodyPr/>
          <a:lstStyle/>
          <a:p>
            <a:pPr eaLnBrk="1" hangingPunct="1"/>
            <a:r>
              <a:rPr lang="zh-CN" altLang="en-US" sz="2800" b="1" dirty="0">
                <a:solidFill>
                  <a:srgbClr val="FF0000"/>
                </a:solidFill>
                <a:ea typeface="宋体" panose="02010600030101010101" pitchFamily="2" charset="-122"/>
              </a:rPr>
              <a:t>静态</a:t>
            </a:r>
            <a:r>
              <a:rPr lang="zh-CN" altLang="en-US" sz="2800" dirty="0">
                <a:ea typeface="宋体" panose="02010600030101010101" pitchFamily="2" charset="-122"/>
              </a:rPr>
              <a:t>多发射</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编译器对指令进行划分成可同时发射的指令组</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将它们组合成</a:t>
            </a:r>
            <a:r>
              <a:rPr lang="zh-CN" altLang="en-US" sz="2400" dirty="0">
                <a:solidFill>
                  <a:srgbClr val="FF0000"/>
                </a:solidFill>
                <a:ea typeface="宋体" panose="02010600030101010101" pitchFamily="2" charset="-122"/>
              </a:rPr>
              <a:t>发射槽</a:t>
            </a:r>
            <a:r>
              <a:rPr lang="en-US" altLang="zh-CN" sz="2400" dirty="0">
                <a:ea typeface="宋体" panose="02010600030101010101" pitchFamily="2" charset="-122"/>
              </a:rPr>
              <a:t> “issue slots”</a:t>
            </a:r>
          </a:p>
          <a:p>
            <a:pPr lvl="1" eaLnBrk="1" hangingPunct="1"/>
            <a:r>
              <a:rPr lang="zh-CN" altLang="en-US" sz="2400" dirty="0">
                <a:ea typeface="宋体" panose="02010600030101010101" pitchFamily="2" charset="-122"/>
              </a:rPr>
              <a:t>编译器需要检测和避免冒险</a:t>
            </a:r>
            <a:endParaRPr lang="en-US" altLang="zh-CN" sz="2400" dirty="0">
              <a:ea typeface="宋体" panose="02010600030101010101" pitchFamily="2" charset="-122"/>
            </a:endParaRPr>
          </a:p>
          <a:p>
            <a:pPr eaLnBrk="1" hangingPunct="1"/>
            <a:r>
              <a:rPr lang="zh-CN" altLang="en-US" sz="2800" b="1" dirty="0">
                <a:solidFill>
                  <a:srgbClr val="FF0000"/>
                </a:solidFill>
                <a:ea typeface="宋体" panose="02010600030101010101" pitchFamily="2" charset="-122"/>
              </a:rPr>
              <a:t>动态</a:t>
            </a:r>
            <a:r>
              <a:rPr lang="zh-CN" altLang="en-US" sz="2800" dirty="0">
                <a:ea typeface="宋体" panose="02010600030101010101" pitchFamily="2" charset="-122"/>
              </a:rPr>
              <a:t>多发射</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CPU</a:t>
            </a:r>
            <a:r>
              <a:rPr lang="zh-CN" altLang="en-US" sz="2400" dirty="0">
                <a:ea typeface="宋体" panose="02010600030101010101" pitchFamily="2" charset="-122"/>
              </a:rPr>
              <a:t>检查指令流，选择可在同一周期发射的指令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编译器可以通过重新排列指令起到协助作用</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CPU </a:t>
            </a:r>
            <a:r>
              <a:rPr lang="zh-CN" altLang="en-US" sz="2400" dirty="0">
                <a:ea typeface="宋体" panose="02010600030101010101" pitchFamily="2" charset="-122"/>
              </a:rPr>
              <a:t>在运行时通过硬件解决冒险问题</a:t>
            </a:r>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共性问题：</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1</a:t>
            </a:r>
            <a:r>
              <a:rPr lang="zh-CN" altLang="en-US" sz="2000" dirty="0">
                <a:ea typeface="宋体" panose="02010600030101010101" pitchFamily="2" charset="-122"/>
              </a:rPr>
              <a:t>）哪些指令可以一起发射？</a:t>
            </a:r>
            <a:endParaRPr lang="en-US" altLang="zh-CN" sz="2000" dirty="0">
              <a:ea typeface="宋体" panose="02010600030101010101" pitchFamily="2" charset="-122"/>
            </a:endParaRPr>
          </a:p>
          <a:p>
            <a:pPr lvl="2" eaLnBrk="1" hangingPunct="1"/>
            <a:r>
              <a:rPr lang="en-US" altLang="zh-CN" sz="2000" dirty="0">
                <a:ea typeface="宋体" panose="02010600030101010101" pitchFamily="2" charset="-122"/>
              </a:rPr>
              <a:t>2</a:t>
            </a:r>
            <a:r>
              <a:rPr lang="zh-CN" altLang="en-US" sz="2000" dirty="0">
                <a:ea typeface="宋体" panose="02010600030101010101" pitchFamily="2" charset="-122"/>
              </a:rPr>
              <a:t>）数据冒险和控制冒险的处理</a:t>
            </a:r>
            <a:endParaRPr lang="en-AU" altLang="zh-CN" sz="2000" dirty="0">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C32C322-558E-4E27-B8C3-6B41940BB01A}" type="slidenum">
              <a:rPr lang="en-AU" altLang="zh-CN" sz="1400"/>
              <a:pPr>
                <a:spcBef>
                  <a:spcPct val="0"/>
                </a:spcBef>
                <a:buClrTx/>
                <a:buSzTx/>
                <a:buFontTx/>
                <a:buNone/>
              </a:pPr>
              <a:t>138</a:t>
            </a:fld>
            <a:endParaRPr lang="en-AU" altLang="zh-CN" sz="1400"/>
          </a:p>
        </p:txBody>
      </p:sp>
      <p:sp>
        <p:nvSpPr>
          <p:cNvPr id="2273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推测</a:t>
            </a:r>
            <a:endParaRPr lang="en-AU" altLang="zh-CN" dirty="0">
              <a:ea typeface="宋体" panose="02010600030101010101" pitchFamily="2" charset="-122"/>
            </a:endParaRPr>
          </a:p>
        </p:txBody>
      </p:sp>
      <p:sp>
        <p:nvSpPr>
          <p:cNvPr id="227332"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a:t>
            </a:r>
            <a:r>
              <a:rPr lang="zh-CN" altLang="en-US" sz="2800" dirty="0">
                <a:ea typeface="宋体" panose="02010600030101010101" pitchFamily="2" charset="-122"/>
              </a:rPr>
              <a:t>推测</a:t>
            </a:r>
            <a:r>
              <a:rPr lang="en-US" altLang="zh-CN" sz="2800" dirty="0">
                <a:ea typeface="宋体" panose="02010600030101010101" pitchFamily="2" charset="-122"/>
              </a:rPr>
              <a:t>” </a:t>
            </a:r>
            <a:r>
              <a:rPr lang="zh-CN" altLang="en-US" sz="2800" dirty="0">
                <a:ea typeface="宋体" panose="02010600030101010101" pitchFamily="2" charset="-122"/>
              </a:rPr>
              <a:t>一条指令的操作</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尽快启动操作</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并随后检查推测是否正确</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如果正确</a:t>
            </a:r>
            <a:r>
              <a:rPr lang="en-US" altLang="zh-CN" sz="2000" dirty="0">
                <a:ea typeface="宋体" panose="02010600030101010101" pitchFamily="2" charset="-122"/>
              </a:rPr>
              <a:t>, </a:t>
            </a:r>
            <a:r>
              <a:rPr lang="zh-CN" altLang="en-US" sz="2000" dirty="0">
                <a:ea typeface="宋体" panose="02010600030101010101" pitchFamily="2" charset="-122"/>
              </a:rPr>
              <a:t>继续完成操作</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如果不正确</a:t>
            </a:r>
            <a:r>
              <a:rPr lang="en-US" altLang="zh-CN" sz="2000" dirty="0">
                <a:ea typeface="宋体" panose="02010600030101010101" pitchFamily="2" charset="-122"/>
              </a:rPr>
              <a:t>, </a:t>
            </a:r>
            <a:r>
              <a:rPr lang="zh-CN" altLang="en-US" sz="2000" dirty="0">
                <a:ea typeface="宋体" panose="02010600030101010101" pitchFamily="2" charset="-122"/>
              </a:rPr>
              <a:t>“回退”</a:t>
            </a:r>
            <a:r>
              <a:rPr lang="zh-CN" altLang="en-US" sz="2000" b="1" dirty="0">
                <a:solidFill>
                  <a:srgbClr val="FF0000"/>
                </a:solidFill>
                <a:ea typeface="宋体" panose="02010600030101010101" pitchFamily="2" charset="-122"/>
              </a:rPr>
              <a:t>撤销</a:t>
            </a:r>
            <a:r>
              <a:rPr lang="zh-CN" altLang="en-US" sz="2000" dirty="0">
                <a:ea typeface="宋体" panose="02010600030101010101" pitchFamily="2" charset="-122"/>
              </a:rPr>
              <a:t>已进行的操作，并执行正确的操作</a:t>
            </a:r>
            <a:endParaRPr lang="en-US" altLang="zh-CN" sz="2000" dirty="0">
              <a:ea typeface="宋体" panose="02010600030101010101" pitchFamily="2" charset="-122"/>
            </a:endParaRPr>
          </a:p>
          <a:p>
            <a:pPr eaLnBrk="1" hangingPunct="1"/>
            <a:r>
              <a:rPr lang="en-US" altLang="zh-CN" sz="2800" dirty="0">
                <a:ea typeface="宋体" panose="02010600030101010101" pitchFamily="2" charset="-122"/>
              </a:rPr>
              <a:t>Common to static and dynamic multiple issue</a:t>
            </a:r>
          </a:p>
          <a:p>
            <a:pPr eaLnBrk="1" hangingPunct="1"/>
            <a:r>
              <a:rPr lang="zh-CN" altLang="en-US" sz="2800" dirty="0">
                <a:ea typeface="宋体" panose="02010600030101010101" pitchFamily="2" charset="-122"/>
              </a:rPr>
              <a:t>例子</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推测分支结果</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如果错误，需要“回退”撤销操作</a:t>
            </a:r>
            <a:endParaRPr lang="en-US" altLang="zh-CN" sz="2000" dirty="0">
              <a:ea typeface="宋体" panose="02010600030101010101" pitchFamily="2" charset="-122"/>
            </a:endParaRPr>
          </a:p>
          <a:p>
            <a:pPr lvl="1" eaLnBrk="1" hangingPunct="1"/>
            <a:r>
              <a:rPr lang="en-US" altLang="zh-CN" sz="2400" dirty="0">
                <a:ea typeface="宋体" panose="02010600030101010101" pitchFamily="2" charset="-122"/>
              </a:rPr>
              <a:t>Load</a:t>
            </a:r>
            <a:r>
              <a:rPr lang="zh-CN" altLang="en-US" sz="2400" dirty="0">
                <a:ea typeface="宋体" panose="02010600030101010101" pitchFamily="2" charset="-122"/>
              </a:rPr>
              <a:t>的推测执行（紧跟在</a:t>
            </a:r>
            <a:r>
              <a:rPr lang="en-US" altLang="zh-CN" sz="2400" dirty="0">
                <a:ea typeface="宋体" panose="02010600030101010101" pitchFamily="2" charset="-122"/>
              </a:rPr>
              <a:t>store</a:t>
            </a:r>
            <a:r>
              <a:rPr lang="zh-CN" altLang="en-US" sz="2400" dirty="0">
                <a:ea typeface="宋体" panose="02010600030101010101" pitchFamily="2" charset="-122"/>
              </a:rPr>
              <a:t>之后）</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如果该地址单元被修改更新，则需要撤销重做</a:t>
            </a:r>
            <a:endParaRPr lang="en-AU" altLang="zh-CN" sz="2000" dirty="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94B979-8F60-4D7E-8098-7C2C578AF465}" type="slidenum">
              <a:rPr lang="en-AU" altLang="zh-CN" sz="1400"/>
              <a:pPr>
                <a:spcBef>
                  <a:spcPct val="0"/>
                </a:spcBef>
                <a:buClrTx/>
                <a:buSzTx/>
                <a:buFontTx/>
                <a:buNone/>
              </a:pPr>
              <a:t>139</a:t>
            </a:fld>
            <a:endParaRPr lang="en-AU" altLang="zh-CN" sz="1400"/>
          </a:p>
        </p:txBody>
      </p:sp>
      <p:sp>
        <p:nvSpPr>
          <p:cNvPr id="22937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软件</a:t>
            </a:r>
            <a:r>
              <a:rPr lang="en-US" altLang="zh-CN" sz="4000" dirty="0">
                <a:ea typeface="宋体" panose="02010600030101010101" pitchFamily="2" charset="-122"/>
              </a:rPr>
              <a:t>/</a:t>
            </a:r>
            <a:r>
              <a:rPr lang="zh-CN" altLang="en-US" sz="4000" dirty="0">
                <a:ea typeface="宋体" panose="02010600030101010101" pitchFamily="2" charset="-122"/>
              </a:rPr>
              <a:t>硬件</a:t>
            </a:r>
            <a:r>
              <a:rPr lang="en-US" altLang="zh-CN" sz="4000" dirty="0">
                <a:ea typeface="宋体" panose="02010600030101010101" pitchFamily="2" charset="-122"/>
              </a:rPr>
              <a:t> </a:t>
            </a:r>
            <a:r>
              <a:rPr lang="zh-CN" altLang="en-US" sz="4000" dirty="0">
                <a:ea typeface="宋体" panose="02010600030101010101" pitchFamily="2" charset="-122"/>
              </a:rPr>
              <a:t>推测</a:t>
            </a:r>
            <a:endParaRPr lang="en-AU" altLang="zh-CN" sz="4000" dirty="0">
              <a:ea typeface="宋体" panose="02010600030101010101" pitchFamily="2" charset="-122"/>
            </a:endParaRPr>
          </a:p>
        </p:txBody>
      </p:sp>
      <p:sp>
        <p:nvSpPr>
          <p:cNvPr id="22938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编译器对执行进行重新排序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将</a:t>
            </a:r>
            <a:r>
              <a:rPr lang="en-US" altLang="zh-CN" dirty="0">
                <a:ea typeface="宋体" panose="02010600030101010101" pitchFamily="2" charset="-122"/>
              </a:rPr>
              <a:t>load</a:t>
            </a:r>
            <a:r>
              <a:rPr lang="zh-CN" altLang="en-US" dirty="0">
                <a:ea typeface="宋体" panose="02010600030101010101" pitchFamily="2" charset="-122"/>
              </a:rPr>
              <a:t>移到分支指令之前，或</a:t>
            </a:r>
            <a:r>
              <a:rPr lang="en-US" altLang="zh-CN" dirty="0">
                <a:ea typeface="宋体" panose="02010600030101010101" pitchFamily="2" charset="-122"/>
              </a:rPr>
              <a:t>load</a:t>
            </a:r>
            <a:r>
              <a:rPr lang="zh-CN" altLang="en-US" dirty="0">
                <a:ea typeface="宋体" panose="02010600030101010101" pitchFamily="2" charset="-122"/>
              </a:rPr>
              <a:t>提前到</a:t>
            </a:r>
            <a:r>
              <a:rPr lang="en-US" altLang="zh-CN" dirty="0">
                <a:ea typeface="宋体" panose="02010600030101010101" pitchFamily="2" charset="-122"/>
              </a:rPr>
              <a:t>store</a:t>
            </a:r>
            <a:r>
              <a:rPr lang="zh-CN" altLang="en-US" dirty="0">
                <a:ea typeface="宋体" panose="02010600030101010101" pitchFamily="2" charset="-122"/>
              </a:rPr>
              <a:t>之前</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可以包含一些“检修”指令以便从错误的猜测中恢复过来</a:t>
            </a:r>
            <a:endParaRPr lang="en-US" altLang="zh-CN" dirty="0">
              <a:ea typeface="宋体" panose="02010600030101010101" pitchFamily="2" charset="-122"/>
            </a:endParaRPr>
          </a:p>
          <a:p>
            <a:pPr eaLnBrk="1" hangingPunct="1"/>
            <a:r>
              <a:rPr lang="zh-CN" altLang="en-US" dirty="0">
                <a:ea typeface="宋体" panose="02010600030101010101" pitchFamily="2" charset="-122"/>
              </a:rPr>
              <a:t>硬件可以也可以超前执行指令</a:t>
            </a:r>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缓存</a:t>
            </a:r>
            <a:r>
              <a:rPr lang="zh-CN" altLang="en-US" dirty="0">
                <a:ea typeface="宋体" panose="02010600030101010101" pitchFamily="2" charset="-122"/>
              </a:rPr>
              <a:t>这些指令的结果，直到确定它们需要执行才让结果生效</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错误的推测结果将被丢弃</a:t>
            </a:r>
            <a:endParaRPr lang="en-AU" altLang="zh-CN"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76D3C51-A532-4E2A-B561-09558C5584D8}" type="slidenum">
              <a:rPr lang="en-AU" altLang="zh-CN" sz="1400"/>
              <a:pPr>
                <a:spcBef>
                  <a:spcPct val="0"/>
                </a:spcBef>
                <a:buClrTx/>
                <a:buSzTx/>
                <a:buFontTx/>
                <a:buNone/>
              </a:pPr>
              <a:t>14</a:t>
            </a:fld>
            <a:endParaRPr lang="en-AU" altLang="zh-CN" sz="1400"/>
          </a:p>
        </p:txBody>
      </p:sp>
      <p:sp>
        <p:nvSpPr>
          <p:cNvPr id="2457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时序（状态）单元</a:t>
            </a:r>
            <a:endParaRPr lang="en-AU" altLang="zh-CN" dirty="0">
              <a:ea typeface="宋体" panose="02010600030101010101" pitchFamily="2" charset="-122"/>
            </a:endParaRPr>
          </a:p>
        </p:txBody>
      </p:sp>
      <p:sp>
        <p:nvSpPr>
          <p:cNvPr id="24580" name="Rectangle 3"/>
          <p:cNvSpPr>
            <a:spLocks noGrp="1" noChangeArrowheads="1"/>
          </p:cNvSpPr>
          <p:nvPr>
            <p:ph type="body" idx="1"/>
          </p:nvPr>
        </p:nvSpPr>
        <p:spPr>
          <a:xfrm>
            <a:off x="684213" y="1125538"/>
            <a:ext cx="8270875" cy="2765425"/>
          </a:xfrm>
        </p:spPr>
        <p:txBody>
          <a:bodyPr/>
          <a:lstStyle/>
          <a:p>
            <a:pPr eaLnBrk="1" hangingPunct="1"/>
            <a:r>
              <a:rPr lang="zh-CN" altLang="en-US" dirty="0">
                <a:ea typeface="宋体" panose="02010600030101010101" pitchFamily="2" charset="-122"/>
              </a:rPr>
              <a:t>寄存器</a:t>
            </a:r>
            <a:r>
              <a:rPr lang="en-US" altLang="zh-CN" dirty="0">
                <a:ea typeface="宋体" panose="02010600030101010101" pitchFamily="2" charset="-122"/>
              </a:rPr>
              <a:t>Register: </a:t>
            </a:r>
            <a:r>
              <a:rPr lang="zh-CN" altLang="en-US" dirty="0">
                <a:ea typeface="宋体" panose="02010600030101010101" pitchFamily="2" charset="-122"/>
              </a:rPr>
              <a:t>用于存储数据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用时钟信号确定何时输入数据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边沿触发</a:t>
            </a:r>
            <a:r>
              <a:rPr lang="en-US" altLang="zh-CN" dirty="0">
                <a:ea typeface="宋体" panose="02010600030101010101" pitchFamily="2" charset="-122"/>
              </a:rPr>
              <a:t>Edge-triggered: </a:t>
            </a:r>
            <a:r>
              <a:rPr lang="zh-CN" altLang="en-US" dirty="0">
                <a:ea typeface="宋体" panose="02010600030101010101" pitchFamily="2" charset="-122"/>
              </a:rPr>
              <a:t>数据在</a:t>
            </a:r>
            <a:r>
              <a:rPr lang="en-US" altLang="zh-CN" dirty="0">
                <a:ea typeface="宋体" panose="02010600030101010101" pitchFamily="2" charset="-122"/>
              </a:rPr>
              <a:t> </a:t>
            </a:r>
            <a:r>
              <a:rPr lang="en-US" altLang="zh-CN" dirty="0" err="1">
                <a:ea typeface="宋体" panose="02010600030101010101" pitchFamily="2" charset="-122"/>
              </a:rPr>
              <a:t>Clk</a:t>
            </a:r>
            <a:r>
              <a:rPr lang="zh-CN" altLang="en-US" dirty="0">
                <a:ea typeface="宋体" panose="02010600030101010101" pitchFamily="2" charset="-122"/>
              </a:rPr>
              <a:t>变化沿输入（</a:t>
            </a:r>
            <a:r>
              <a:rPr lang="en-US" altLang="zh-CN" dirty="0">
                <a:ea typeface="宋体" panose="02010600030101010101" pitchFamily="2" charset="-122"/>
              </a:rPr>
              <a:t> 0 -&gt;1</a:t>
            </a:r>
            <a:r>
              <a:rPr lang="zh-CN" altLang="en-US" dirty="0">
                <a:ea typeface="宋体" panose="02010600030101010101" pitchFamily="2" charset="-122"/>
              </a:rPr>
              <a:t>或</a:t>
            </a:r>
            <a:r>
              <a:rPr lang="en-US" altLang="zh-CN" dirty="0">
                <a:ea typeface="宋体" panose="02010600030101010101" pitchFamily="2" charset="-122"/>
              </a:rPr>
              <a:t>1-&gt;0</a:t>
            </a:r>
            <a:r>
              <a:rPr lang="zh-CN" altLang="en-US" dirty="0">
                <a:ea typeface="宋体" panose="02010600030101010101" pitchFamily="2" charset="-122"/>
              </a:rPr>
              <a:t>）</a:t>
            </a:r>
            <a:endParaRPr lang="en-AU" altLang="zh-CN" dirty="0">
              <a:ea typeface="宋体" panose="02010600030101010101" pitchFamily="2" charset="-122"/>
            </a:endParaRPr>
          </a:p>
        </p:txBody>
      </p:sp>
      <p:grpSp>
        <p:nvGrpSpPr>
          <p:cNvPr id="24581" name="Group 4"/>
          <p:cNvGrpSpPr>
            <a:grpSpLocks/>
          </p:cNvGrpSpPr>
          <p:nvPr/>
        </p:nvGrpSpPr>
        <p:grpSpPr bwMode="auto">
          <a:xfrm>
            <a:off x="755650" y="4365625"/>
            <a:ext cx="2090738" cy="1223963"/>
            <a:chOff x="657" y="2296"/>
            <a:chExt cx="1317" cy="771"/>
          </a:xfrm>
        </p:grpSpPr>
        <p:sp>
          <p:nvSpPr>
            <p:cNvPr id="24612"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4613"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4"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5"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6"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D</a:t>
              </a:r>
              <a:endParaRPr lang="en-AU" altLang="zh-CN" sz="1800">
                <a:ea typeface="宋体" panose="02010600030101010101" pitchFamily="2" charset="-122"/>
              </a:endParaRPr>
            </a:p>
          </p:txBody>
        </p:sp>
        <p:sp>
          <p:nvSpPr>
            <p:cNvPr id="24617"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Clk</a:t>
              </a:r>
              <a:endParaRPr lang="en-AU" altLang="zh-CN" sz="1800">
                <a:ea typeface="宋体" panose="02010600030101010101" pitchFamily="2" charset="-122"/>
              </a:endParaRPr>
            </a:p>
          </p:txBody>
        </p:sp>
        <p:sp>
          <p:nvSpPr>
            <p:cNvPr id="24618"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Q</a:t>
              </a:r>
              <a:endParaRPr lang="en-AU" altLang="zh-CN" sz="1800">
                <a:ea typeface="宋体" panose="02010600030101010101" pitchFamily="2" charset="-122"/>
              </a:endParaRPr>
            </a:p>
          </p:txBody>
        </p:sp>
        <p:sp>
          <p:nvSpPr>
            <p:cNvPr id="24619"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0"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582" name="Group 44"/>
          <p:cNvGrpSpPr>
            <a:grpSpLocks/>
          </p:cNvGrpSpPr>
          <p:nvPr/>
        </p:nvGrpSpPr>
        <p:grpSpPr bwMode="auto">
          <a:xfrm>
            <a:off x="3419475" y="4005263"/>
            <a:ext cx="4775200" cy="1800225"/>
            <a:chOff x="2154" y="2523"/>
            <a:chExt cx="3008" cy="1134"/>
          </a:xfrm>
        </p:grpSpPr>
        <p:sp>
          <p:nvSpPr>
            <p:cNvPr id="24583"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4"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6"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2"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5"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6"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Clk</a:t>
              </a:r>
              <a:endParaRPr lang="en-AU" altLang="zh-CN" sz="1600">
                <a:ea typeface="宋体" panose="02010600030101010101" pitchFamily="2" charset="-122"/>
              </a:endParaRPr>
            </a:p>
          </p:txBody>
        </p:sp>
        <p:sp>
          <p:nvSpPr>
            <p:cNvPr id="24597"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D</a:t>
              </a:r>
              <a:endParaRPr lang="en-AU" altLang="zh-CN" sz="1600">
                <a:ea typeface="宋体" panose="02010600030101010101" pitchFamily="2" charset="-122"/>
              </a:endParaRPr>
            </a:p>
          </p:txBody>
        </p:sp>
        <p:sp>
          <p:nvSpPr>
            <p:cNvPr id="24598"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Q</a:t>
              </a:r>
              <a:endParaRPr lang="en-AU" altLang="zh-CN" sz="1600">
                <a:ea typeface="宋体" panose="02010600030101010101" pitchFamily="2" charset="-122"/>
              </a:endParaRPr>
            </a:p>
          </p:txBody>
        </p:sp>
        <p:sp>
          <p:nvSpPr>
            <p:cNvPr id="24599"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4600"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4601"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4602"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4603"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4604"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5"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6"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4607"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4608"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9"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1"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486658B-33AE-41E0-B6B4-C20E5277E3C2}" type="slidenum">
              <a:rPr lang="en-AU" altLang="zh-CN" sz="1400"/>
              <a:pPr>
                <a:spcBef>
                  <a:spcPct val="0"/>
                </a:spcBef>
                <a:buClrTx/>
                <a:buSzTx/>
                <a:buFontTx/>
                <a:buNone/>
              </a:pPr>
              <a:t>140</a:t>
            </a:fld>
            <a:endParaRPr lang="en-AU" altLang="zh-CN" sz="1400"/>
          </a:p>
        </p:txBody>
      </p:sp>
      <p:sp>
        <p:nvSpPr>
          <p:cNvPr id="2314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推测与异常</a:t>
            </a:r>
            <a:endParaRPr lang="en-AU" altLang="zh-CN" dirty="0">
              <a:ea typeface="宋体" panose="02010600030101010101" pitchFamily="2" charset="-122"/>
            </a:endParaRPr>
          </a:p>
        </p:txBody>
      </p:sp>
      <p:sp>
        <p:nvSpPr>
          <p:cNvPr id="231428"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推测中发生的异常怎么办？</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推测执行</a:t>
            </a:r>
            <a:r>
              <a:rPr lang="en-US" altLang="zh-CN" dirty="0">
                <a:ea typeface="宋体" panose="02010600030101010101" pitchFamily="2" charset="-122"/>
              </a:rPr>
              <a:t>load</a:t>
            </a:r>
            <a:r>
              <a:rPr lang="zh-CN" altLang="en-US" dirty="0">
                <a:ea typeface="宋体" panose="02010600030101010101" pitchFamily="2" charset="-122"/>
              </a:rPr>
              <a:t>指令，提前到空指针检查之前</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静态推测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给</a:t>
            </a:r>
            <a:r>
              <a:rPr lang="en-US" altLang="zh-CN" dirty="0">
                <a:ea typeface="宋体" panose="02010600030101010101" pitchFamily="2" charset="-122"/>
              </a:rPr>
              <a:t>ISA</a:t>
            </a:r>
            <a:r>
              <a:rPr lang="zh-CN" altLang="en-US" dirty="0">
                <a:ea typeface="宋体" panose="02010600030101010101" pitchFamily="2" charset="-122"/>
              </a:rPr>
              <a:t>增加推迟异常处理的功能</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动态推测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可以缓存异常，直到指令完成</a:t>
            </a:r>
            <a:r>
              <a:rPr lang="en-US" altLang="zh-CN" dirty="0">
                <a:ea typeface="宋体" panose="02010600030101010101" pitchFamily="2" charset="-122"/>
              </a:rPr>
              <a:t> (</a:t>
            </a:r>
            <a:r>
              <a:rPr lang="zh-CN" altLang="en-US" dirty="0">
                <a:ea typeface="宋体" panose="02010600030101010101" pitchFamily="2" charset="-122"/>
              </a:rPr>
              <a:t>也可能不需要</a:t>
            </a:r>
            <a:r>
              <a:rPr lang="en-US" altLang="zh-CN" dirty="0">
                <a:ea typeface="宋体" panose="02010600030101010101" pitchFamily="2" charset="-122"/>
              </a:rPr>
              <a:t>)</a:t>
            </a:r>
            <a:endParaRPr lang="en-AU" altLang="zh-CN" dirty="0">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9F86867-AF41-4BD4-A8EA-155702E5D8B6}" type="slidenum">
              <a:rPr lang="en-AU" altLang="zh-CN" sz="1400"/>
              <a:pPr>
                <a:spcBef>
                  <a:spcPct val="0"/>
                </a:spcBef>
                <a:buClrTx/>
                <a:buSzTx/>
                <a:buFontTx/>
                <a:buNone/>
              </a:pPr>
              <a:t>141</a:t>
            </a:fld>
            <a:endParaRPr lang="en-AU" altLang="zh-CN" sz="1400"/>
          </a:p>
        </p:txBody>
      </p:sp>
      <p:sp>
        <p:nvSpPr>
          <p:cNvPr id="2334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静态多发射</a:t>
            </a:r>
            <a:endParaRPr lang="en-AU" altLang="zh-CN" dirty="0">
              <a:ea typeface="宋体" panose="02010600030101010101" pitchFamily="2" charset="-122"/>
            </a:endParaRPr>
          </a:p>
        </p:txBody>
      </p:sp>
      <p:sp>
        <p:nvSpPr>
          <p:cNvPr id="233476"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编译器将执行组合成发射包</a:t>
            </a:r>
            <a:r>
              <a:rPr lang="en-US" altLang="zh-CN" dirty="0">
                <a:ea typeface="宋体" panose="02010600030101010101" pitchFamily="2" charset="-122"/>
              </a:rPr>
              <a:t> “issue packets”</a:t>
            </a:r>
          </a:p>
          <a:p>
            <a:pPr lvl="1" eaLnBrk="1" hangingPunct="1"/>
            <a:r>
              <a:rPr lang="zh-CN" altLang="en-US" dirty="0">
                <a:ea typeface="宋体" panose="02010600030101010101" pitchFamily="2" charset="-122"/>
              </a:rPr>
              <a:t>即一组可以在同一个时钟周期发射的指令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取决于所需要的流水线资源（不能引起冲突）</a:t>
            </a:r>
            <a:endParaRPr lang="en-US" altLang="zh-CN" dirty="0">
              <a:ea typeface="宋体" panose="02010600030101010101" pitchFamily="2" charset="-122"/>
            </a:endParaRPr>
          </a:p>
          <a:p>
            <a:pPr eaLnBrk="1" hangingPunct="1"/>
            <a:r>
              <a:rPr lang="zh-CN" altLang="en-US" dirty="0">
                <a:ea typeface="宋体" panose="02010600030101010101" pitchFamily="2" charset="-122"/>
              </a:rPr>
              <a:t>将发射包想象成一个非常长的指令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指出了多个可同时执行的操作</a:t>
            </a:r>
            <a:endParaRPr lang="en-US" altLang="zh-CN" dirty="0">
              <a:ea typeface="宋体" panose="02010600030101010101" pitchFamily="2" charset="-122"/>
            </a:endParaRPr>
          </a:p>
          <a:p>
            <a:pPr lvl="1" eaLnBrk="1" hangingPunct="1"/>
            <a:r>
              <a:rPr lang="en-US" altLang="zh-CN" dirty="0">
                <a:ea typeface="宋体" panose="02010600030101010101" pitchFamily="2" charset="-122"/>
                <a:sym typeface="Symbol" panose="05050102010706020507" pitchFamily="18" charset="2"/>
              </a:rPr>
              <a:t> </a:t>
            </a:r>
            <a:r>
              <a:rPr lang="zh-CN" altLang="en-US" dirty="0">
                <a:ea typeface="宋体" panose="02010600030101010101" pitchFamily="2" charset="-122"/>
                <a:sym typeface="Symbol" panose="05050102010706020507" pitchFamily="18" charset="2"/>
              </a:rPr>
              <a:t>引出了“超常指令字”</a:t>
            </a:r>
            <a:r>
              <a:rPr lang="en-US" altLang="zh-CN" dirty="0">
                <a:ea typeface="宋体" panose="02010600030101010101" pitchFamily="2" charset="-122"/>
                <a:sym typeface="Symbol" panose="05050102010706020507" pitchFamily="18" charset="2"/>
              </a:rPr>
              <a:t> (</a:t>
            </a:r>
            <a:r>
              <a:rPr lang="en-US" altLang="zh-CN" dirty="0">
                <a:solidFill>
                  <a:srgbClr val="FF0000"/>
                </a:solidFill>
                <a:ea typeface="宋体" panose="02010600030101010101" pitchFamily="2" charset="-122"/>
              </a:rPr>
              <a:t>VLIW</a:t>
            </a:r>
            <a:r>
              <a:rPr lang="en-US" altLang="zh-CN" dirty="0">
                <a:ea typeface="宋体" panose="02010600030101010101" pitchFamily="2" charset="-122"/>
              </a:rPr>
              <a:t>)</a:t>
            </a:r>
            <a:r>
              <a:rPr lang="zh-CN" altLang="en-US" dirty="0">
                <a:ea typeface="宋体" panose="02010600030101010101" pitchFamily="2" charset="-122"/>
                <a:sym typeface="Symbol" panose="05050102010706020507" pitchFamily="18" charset="2"/>
              </a:rPr>
              <a:t>的概念</a:t>
            </a:r>
            <a:endParaRPr lang="en-US" altLang="zh-CN" dirty="0">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3724888-4881-461E-B9BD-62CD0A86E0E8}" type="slidenum">
              <a:rPr lang="en-AU" altLang="zh-CN" sz="1400"/>
              <a:pPr>
                <a:spcBef>
                  <a:spcPct val="0"/>
                </a:spcBef>
                <a:buClrTx/>
                <a:buSzTx/>
                <a:buFontTx/>
                <a:buNone/>
              </a:pPr>
              <a:t>142</a:t>
            </a:fld>
            <a:endParaRPr lang="en-AU" altLang="zh-CN" sz="1400"/>
          </a:p>
        </p:txBody>
      </p:sp>
      <p:sp>
        <p:nvSpPr>
          <p:cNvPr id="23552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静态多发射的调度</a:t>
            </a:r>
            <a:endParaRPr lang="en-AU" altLang="zh-CN" sz="4000" dirty="0">
              <a:ea typeface="宋体" panose="02010600030101010101" pitchFamily="2" charset="-122"/>
            </a:endParaRPr>
          </a:p>
        </p:txBody>
      </p:sp>
      <p:sp>
        <p:nvSpPr>
          <p:cNvPr id="23552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编译器负责消除部分或全部的冒险</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将执行重新排列成发射包</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发射包内</a:t>
            </a:r>
            <a:r>
              <a:rPr lang="zh-CN" altLang="en-US" b="1" dirty="0">
                <a:solidFill>
                  <a:srgbClr val="FF0000"/>
                </a:solidFill>
                <a:ea typeface="宋体" panose="02010600030101010101" pitchFamily="2" charset="-122"/>
              </a:rPr>
              <a:t>不</a:t>
            </a:r>
            <a:r>
              <a:rPr lang="zh-CN" altLang="en-US" dirty="0">
                <a:ea typeface="宋体" panose="02010600030101010101" pitchFamily="2" charset="-122"/>
              </a:rPr>
              <a:t>存在数据依赖关系</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发射包之间可以存在数据依赖关系</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不同</a:t>
            </a:r>
            <a:r>
              <a:rPr lang="en-US" altLang="zh-CN" dirty="0">
                <a:ea typeface="宋体" panose="02010600030101010101" pitchFamily="2" charset="-122"/>
              </a:rPr>
              <a:t>ISA</a:t>
            </a:r>
            <a:r>
              <a:rPr lang="zh-CN" altLang="en-US" dirty="0">
                <a:ea typeface="宋体" panose="02010600030101010101" pitchFamily="2" charset="-122"/>
              </a:rPr>
              <a:t>之间存在差异</a:t>
            </a:r>
            <a:r>
              <a:rPr lang="en-US" altLang="zh-CN" dirty="0">
                <a:ea typeface="宋体" panose="02010600030101010101" pitchFamily="2" charset="-122"/>
              </a:rPr>
              <a:t>;</a:t>
            </a:r>
            <a:r>
              <a:rPr lang="zh-CN" altLang="en-US" dirty="0">
                <a:ea typeface="宋体" panose="02010600030101010101" pitchFamily="2" charset="-122"/>
              </a:rPr>
              <a:t>编译器必须知道</a:t>
            </a:r>
            <a:r>
              <a:rPr lang="en-US" altLang="zh-CN" dirty="0">
                <a:ea typeface="宋体" panose="02010600030101010101" pitchFamily="2" charset="-122"/>
              </a:rPr>
              <a:t>!</a:t>
            </a:r>
          </a:p>
          <a:p>
            <a:pPr lvl="1" eaLnBrk="1" hangingPunct="1"/>
            <a:r>
              <a:rPr lang="zh-CN" altLang="en-US" dirty="0">
                <a:ea typeface="宋体" panose="02010600030101010101" pitchFamily="2" charset="-122"/>
              </a:rPr>
              <a:t>必要时填充</a:t>
            </a:r>
            <a:r>
              <a:rPr lang="en-US" altLang="zh-CN" dirty="0" err="1">
                <a:ea typeface="宋体" panose="02010600030101010101" pitchFamily="2" charset="-122"/>
              </a:rPr>
              <a:t>nop</a:t>
            </a:r>
            <a:r>
              <a:rPr lang="zh-CN" altLang="en-US" dirty="0">
                <a:ea typeface="宋体" panose="02010600030101010101" pitchFamily="2" charset="-122"/>
              </a:rPr>
              <a:t>指令</a:t>
            </a:r>
            <a:endParaRPr lang="en-AU" altLang="zh-CN" dirty="0">
              <a:ea typeface="宋体" panose="02010600030101010101" pitchFamily="2" charset="-122"/>
            </a:endParaRPr>
          </a:p>
          <a:p>
            <a:pPr eaLnBrk="1" hangingPunct="1"/>
            <a:endParaRPr lang="en-AU" altLang="zh-CN" dirty="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C19321F-224E-48DD-9EEB-B7CFEC5008CF}" type="slidenum">
              <a:rPr lang="en-AU" altLang="zh-CN" sz="1400"/>
              <a:pPr>
                <a:spcBef>
                  <a:spcPct val="0"/>
                </a:spcBef>
                <a:buClrTx/>
                <a:buSzTx/>
                <a:buFontTx/>
                <a:buNone/>
              </a:pPr>
              <a:t>143</a:t>
            </a:fld>
            <a:endParaRPr lang="en-AU" altLang="zh-CN" sz="1400"/>
          </a:p>
        </p:txBody>
      </p:sp>
      <p:sp>
        <p:nvSpPr>
          <p:cNvPr id="23757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ea typeface="宋体" panose="02010600030101010101" pitchFamily="2" charset="-122"/>
              </a:rPr>
              <a:t>静态双发射</a:t>
            </a:r>
            <a:endParaRPr lang="en-AU" altLang="zh-CN" dirty="0">
              <a:ea typeface="宋体" panose="02010600030101010101" pitchFamily="2" charset="-122"/>
            </a:endParaRPr>
          </a:p>
        </p:txBody>
      </p:sp>
      <p:sp>
        <p:nvSpPr>
          <p:cNvPr id="237572" name="Rectangle 3"/>
          <p:cNvSpPr>
            <a:spLocks noGrp="1" noChangeArrowheads="1"/>
          </p:cNvSpPr>
          <p:nvPr>
            <p:ph type="body" idx="1"/>
          </p:nvPr>
        </p:nvSpPr>
        <p:spPr>
          <a:xfrm>
            <a:off x="684213" y="1125538"/>
            <a:ext cx="8270875" cy="2765425"/>
          </a:xfrm>
        </p:spPr>
        <p:txBody>
          <a:bodyPr/>
          <a:lstStyle/>
          <a:p>
            <a:pPr eaLnBrk="1" hangingPunct="1"/>
            <a:r>
              <a:rPr lang="zh-CN" altLang="en-US" sz="2800" dirty="0">
                <a:ea typeface="宋体" panose="02010600030101010101" pitchFamily="2" charset="-122"/>
              </a:rPr>
              <a:t>双发射包</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1</a:t>
            </a:r>
            <a:r>
              <a:rPr lang="zh-CN" altLang="en-US" sz="2400" dirty="0">
                <a:ea typeface="宋体" panose="02010600030101010101" pitchFamily="2" charset="-122"/>
              </a:rPr>
              <a:t>条</a:t>
            </a:r>
            <a:r>
              <a:rPr lang="en-US" altLang="zh-CN" sz="2400" dirty="0">
                <a:ea typeface="宋体" panose="02010600030101010101" pitchFamily="2" charset="-122"/>
              </a:rPr>
              <a:t>ALU/branch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1</a:t>
            </a:r>
            <a:r>
              <a:rPr lang="zh-CN" altLang="en-US" sz="2400" dirty="0">
                <a:ea typeface="宋体" panose="02010600030101010101" pitchFamily="2" charset="-122"/>
              </a:rPr>
              <a:t>条</a:t>
            </a:r>
            <a:r>
              <a:rPr lang="en-US" altLang="zh-CN" sz="2400" dirty="0">
                <a:ea typeface="宋体" panose="02010600030101010101" pitchFamily="2" charset="-122"/>
              </a:rPr>
              <a:t>load/store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64-bit </a:t>
            </a:r>
            <a:r>
              <a:rPr lang="zh-CN" altLang="en-US" sz="2400" dirty="0">
                <a:ea typeface="宋体" panose="02010600030101010101" pitchFamily="2" charset="-122"/>
              </a:rPr>
              <a:t>对齐</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ALU/branch</a:t>
            </a:r>
            <a:r>
              <a:rPr lang="zh-CN" altLang="en-US" sz="2000" dirty="0">
                <a:ea typeface="宋体" panose="02010600030101010101" pitchFamily="2" charset="-122"/>
              </a:rPr>
              <a:t>在前</a:t>
            </a:r>
            <a:r>
              <a:rPr lang="en-US" altLang="zh-CN" sz="2000" dirty="0">
                <a:ea typeface="宋体" panose="02010600030101010101" pitchFamily="2" charset="-122"/>
              </a:rPr>
              <a:t>, </a:t>
            </a:r>
            <a:r>
              <a:rPr lang="zh-CN" altLang="en-US" sz="2000" dirty="0">
                <a:ea typeface="宋体" panose="02010600030101010101" pitchFamily="2" charset="-122"/>
              </a:rPr>
              <a:t>后接</a:t>
            </a:r>
            <a:r>
              <a:rPr lang="en-US" altLang="zh-CN" sz="2000" dirty="0">
                <a:ea typeface="宋体" panose="02010600030101010101" pitchFamily="2" charset="-122"/>
              </a:rPr>
              <a:t>load/store</a:t>
            </a:r>
          </a:p>
          <a:p>
            <a:pPr lvl="2" eaLnBrk="1" hangingPunct="1"/>
            <a:r>
              <a:rPr lang="zh-CN" altLang="en-US" sz="2000" dirty="0">
                <a:ea typeface="宋体" panose="02010600030101010101" pitchFamily="2" charset="-122"/>
              </a:rPr>
              <a:t>如果没有成对的两条指令，则用</a:t>
            </a:r>
            <a:r>
              <a:rPr lang="en-US" altLang="zh-CN" sz="2000" dirty="0" err="1">
                <a:ea typeface="宋体" panose="02010600030101010101" pitchFamily="2" charset="-122"/>
              </a:rPr>
              <a:t>nop</a:t>
            </a:r>
            <a:r>
              <a:rPr lang="zh-CN" altLang="en-US" sz="2000" dirty="0">
                <a:ea typeface="宋体" panose="02010600030101010101" pitchFamily="2" charset="-122"/>
              </a:rPr>
              <a:t>填充</a:t>
            </a:r>
            <a:endParaRPr lang="en-AU" altLang="zh-CN" sz="2000" dirty="0">
              <a:ea typeface="宋体" panose="02010600030101010101" pitchFamily="2" charset="-122"/>
            </a:endParaRPr>
          </a:p>
        </p:txBody>
      </p:sp>
      <p:graphicFrame>
        <p:nvGraphicFramePr>
          <p:cNvPr id="493656" name="Group 88"/>
          <p:cNvGraphicFramePr>
            <a:graphicFrameLocks noGrp="1"/>
          </p:cNvGraphicFramePr>
          <p:nvPr>
            <p:extLst>
              <p:ext uri="{D42A27DB-BD31-4B8C-83A1-F6EECF244321}">
                <p14:modId xmlns:p14="http://schemas.microsoft.com/office/powerpoint/2010/main" val="1545646304"/>
              </p:ext>
            </p:extLst>
          </p:nvPr>
        </p:nvGraphicFramePr>
        <p:xfrm>
          <a:off x="1258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指令地址</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指令类型</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流水线阶段</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+ 4</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+ 8</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+ 12</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+ 16</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+ 20</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AE9D302-739B-4DED-9D81-A1751F486A97}" type="slidenum">
              <a:rPr lang="en-AU" altLang="zh-CN" sz="1400"/>
              <a:pPr>
                <a:spcBef>
                  <a:spcPct val="0"/>
                </a:spcBef>
                <a:buClrTx/>
                <a:buSzTx/>
                <a:buFontTx/>
                <a:buNone/>
              </a:pPr>
              <a:t>144</a:t>
            </a:fld>
            <a:endParaRPr lang="en-AU" altLang="zh-CN" sz="1400"/>
          </a:p>
        </p:txBody>
      </p:sp>
      <p:pic>
        <p:nvPicPr>
          <p:cNvPr id="239619" name="Picture 5" descr="f04-6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8001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双发射的</a:t>
            </a:r>
            <a:r>
              <a:rPr lang="en-US" altLang="zh-CN" dirty="0">
                <a:ea typeface="宋体" panose="02010600030101010101" pitchFamily="2" charset="-122"/>
              </a:rPr>
              <a:t>MIPS</a:t>
            </a:r>
            <a:r>
              <a:rPr lang="zh-CN" altLang="en-US" dirty="0">
                <a:ea typeface="宋体" panose="02010600030101010101" pitchFamily="2" charset="-122"/>
              </a:rPr>
              <a:t>流水线图</a:t>
            </a:r>
            <a:endParaRPr lang="en-AU" altLang="zh-CN" dirty="0">
              <a:ea typeface="宋体" panose="02010600030101010101" pitchFamily="2" charset="-122"/>
            </a:endParaRPr>
          </a:p>
        </p:txBody>
      </p:sp>
      <p:sp>
        <p:nvSpPr>
          <p:cNvPr id="2" name="椭圆 1"/>
          <p:cNvSpPr/>
          <p:nvPr/>
        </p:nvSpPr>
        <p:spPr bwMode="auto">
          <a:xfrm>
            <a:off x="6444208" y="3501008"/>
            <a:ext cx="432048" cy="864096"/>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4179640" y="3781595"/>
            <a:ext cx="432048" cy="727525"/>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08276" y="3645024"/>
            <a:ext cx="583804" cy="21230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7D92892-80C1-4AC6-9AC7-1ABC476F0077}" type="slidenum">
              <a:rPr lang="en-AU" altLang="zh-CN" sz="1400"/>
              <a:pPr>
                <a:spcBef>
                  <a:spcPct val="0"/>
                </a:spcBef>
                <a:buClrTx/>
                <a:buSzTx/>
                <a:buFontTx/>
                <a:buNone/>
              </a:pPr>
              <a:t>145</a:t>
            </a:fld>
            <a:endParaRPr lang="en-AU" altLang="zh-CN" sz="1400"/>
          </a:p>
        </p:txBody>
      </p:sp>
      <p:sp>
        <p:nvSpPr>
          <p:cNvPr id="241667"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双发射</a:t>
            </a:r>
            <a:r>
              <a:rPr lang="en-US" altLang="zh-CN" sz="4000" dirty="0">
                <a:ea typeface="宋体" panose="02010600030101010101" pitchFamily="2" charset="-122"/>
              </a:rPr>
              <a:t>MIPS</a:t>
            </a:r>
            <a:r>
              <a:rPr lang="zh-CN" altLang="en-US" sz="4000" dirty="0">
                <a:ea typeface="宋体" panose="02010600030101010101" pitchFamily="2" charset="-122"/>
              </a:rPr>
              <a:t>中的冒险</a:t>
            </a:r>
            <a:endParaRPr lang="en-AU" altLang="zh-CN" sz="4000" dirty="0">
              <a:ea typeface="宋体" panose="02010600030101010101" pitchFamily="2" charset="-122"/>
            </a:endParaRPr>
          </a:p>
        </p:txBody>
      </p:sp>
      <p:sp>
        <p:nvSpPr>
          <p:cNvPr id="24166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更多指令在并发执行（更多的冒险机会）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EX</a:t>
            </a:r>
            <a:r>
              <a:rPr lang="zh-CN" altLang="en-US" sz="2800" dirty="0">
                <a:ea typeface="宋体" panose="02010600030101010101" pitchFamily="2" charset="-122"/>
              </a:rPr>
              <a:t>数据冒险</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单发射流水中，使用前推来避免阻塞</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现在不能在</a:t>
            </a:r>
            <a:r>
              <a:rPr lang="en-US" altLang="zh-CN" sz="2400" dirty="0">
                <a:ea typeface="宋体" panose="02010600030101010101" pitchFamily="2" charset="-122"/>
              </a:rPr>
              <a:t>load/store</a:t>
            </a:r>
            <a:r>
              <a:rPr lang="zh-CN" altLang="en-US" sz="2400" dirty="0">
                <a:ea typeface="宋体" panose="02010600030101010101" pitchFamily="2" charset="-122"/>
              </a:rPr>
              <a:t>指令中使用同一个包中的</a:t>
            </a:r>
            <a:r>
              <a:rPr lang="en-US" altLang="zh-CN" sz="2400" dirty="0">
                <a:ea typeface="宋体" panose="02010600030101010101" pitchFamily="2" charset="-122"/>
              </a:rPr>
              <a:t>ALU</a:t>
            </a:r>
            <a:r>
              <a:rPr lang="zh-CN" altLang="en-US" sz="2400" dirty="0">
                <a:ea typeface="宋体" panose="02010600030101010101" pitchFamily="2" charset="-122"/>
              </a:rPr>
              <a:t>的结果（同时执行，因果关系反转）</a:t>
            </a:r>
            <a:endParaRPr lang="en-US" altLang="zh-CN" sz="2400" dirty="0">
              <a:ea typeface="宋体" panose="02010600030101010101" pitchFamily="2" charset="-122"/>
            </a:endParaRPr>
          </a:p>
          <a:p>
            <a:pPr lvl="2" eaLnBrk="1" hangingPunct="1"/>
            <a:r>
              <a:rPr lang="en-US" altLang="zh-CN" sz="2000" dirty="0">
                <a:latin typeface="Lucida Console" panose="020B0609040504020204" pitchFamily="49" charset="0"/>
                <a:ea typeface="宋体" panose="02010600030101010101" pitchFamily="2" charset="-122"/>
              </a:rPr>
              <a:t>add  </a:t>
            </a:r>
            <a:r>
              <a:rPr lang="en-US" altLang="zh-CN" sz="2000" dirty="0">
                <a:solidFill>
                  <a:schemeClr val="hlink"/>
                </a:solidFill>
                <a:latin typeface="Lucida Console" panose="020B0609040504020204" pitchFamily="49" charset="0"/>
                <a:ea typeface="宋体" panose="02010600030101010101" pitchFamily="2" charset="-122"/>
              </a:rPr>
              <a:t>$t0</a:t>
            </a:r>
            <a:r>
              <a:rPr lang="en-US" altLang="zh-CN" sz="2000" dirty="0">
                <a:latin typeface="Lucida Console" panose="020B0609040504020204" pitchFamily="49" charset="0"/>
                <a:ea typeface="宋体" panose="02010600030101010101" pitchFamily="2" charset="-122"/>
              </a:rPr>
              <a:t>, $s0, $s1</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load $s2, 0(</a:t>
            </a:r>
            <a:r>
              <a:rPr lang="en-US" altLang="zh-CN" sz="2000" dirty="0">
                <a:solidFill>
                  <a:schemeClr val="hlink"/>
                </a:solidFill>
                <a:latin typeface="Lucida Console" panose="020B0609040504020204" pitchFamily="49" charset="0"/>
                <a:ea typeface="宋体" panose="02010600030101010101" pitchFamily="2" charset="-122"/>
              </a:rPr>
              <a:t>$t0</a:t>
            </a:r>
            <a:r>
              <a:rPr lang="en-US" altLang="zh-CN" sz="2000" dirty="0">
                <a:latin typeface="Lucida Console" panose="020B0609040504020204" pitchFamily="49" charset="0"/>
                <a:ea typeface="宋体" panose="02010600030101010101" pitchFamily="2" charset="-122"/>
              </a:rPr>
              <a:t>)</a:t>
            </a:r>
          </a:p>
          <a:p>
            <a:pPr lvl="2" eaLnBrk="1" hangingPunct="1"/>
            <a:r>
              <a:rPr lang="zh-CN" altLang="en-US" sz="2000" dirty="0">
                <a:ea typeface="宋体" panose="02010600030101010101" pitchFamily="2" charset="-122"/>
              </a:rPr>
              <a:t>分成两个包</a:t>
            </a:r>
            <a:r>
              <a:rPr lang="en-US" altLang="zh-CN" sz="2000" dirty="0">
                <a:ea typeface="宋体" panose="02010600030101010101" pitchFamily="2" charset="-122"/>
              </a:rPr>
              <a:t>, </a:t>
            </a:r>
            <a:r>
              <a:rPr lang="zh-CN" altLang="en-US" sz="2000" dirty="0">
                <a:ea typeface="宋体" panose="02010600030101010101" pitchFamily="2" charset="-122"/>
              </a:rPr>
              <a:t>相当于一个阻塞周期</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取数</a:t>
            </a:r>
            <a:r>
              <a:rPr lang="en-US" altLang="zh-CN" sz="2800" dirty="0">
                <a:ea typeface="宋体" panose="02010600030101010101" pitchFamily="2" charset="-122"/>
              </a:rPr>
              <a:t>-</a:t>
            </a:r>
            <a:r>
              <a:rPr lang="zh-CN" altLang="en-US" sz="2800" dirty="0">
                <a:ea typeface="宋体" panose="02010600030101010101" pitchFamily="2" charset="-122"/>
              </a:rPr>
              <a:t>使用 冒险</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仍然是一个整齐的使用延迟（</a:t>
            </a:r>
            <a:r>
              <a:rPr lang="en-US" altLang="zh-CN" sz="2400" dirty="0">
                <a:ea typeface="宋体" panose="02010600030101010101" pitchFamily="2" charset="-122"/>
              </a:rPr>
              <a:t>use latency</a:t>
            </a:r>
            <a:r>
              <a:rPr lang="zh-CN" altLang="en-US" sz="2400" dirty="0">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但是相当于两条指令的损失</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需要更加主动的调度</a:t>
            </a:r>
            <a:endParaRPr lang="en-AU" altLang="zh-CN" sz="2800" dirty="0">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9ECB369-A4FB-4A49-A181-17E729F63350}" type="slidenum">
              <a:rPr lang="en-AU" altLang="zh-CN" sz="1400"/>
              <a:pPr>
                <a:spcBef>
                  <a:spcPct val="0"/>
                </a:spcBef>
                <a:buClrTx/>
                <a:buSzTx/>
                <a:buFontTx/>
                <a:buNone/>
              </a:pPr>
              <a:t>146</a:t>
            </a:fld>
            <a:endParaRPr lang="en-AU" altLang="zh-CN" sz="1400"/>
          </a:p>
        </p:txBody>
      </p:sp>
      <p:sp>
        <p:nvSpPr>
          <p:cNvPr id="24371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调度的例子</a:t>
            </a:r>
            <a:endParaRPr lang="en-AU" altLang="zh-CN" dirty="0">
              <a:ea typeface="宋体" panose="02010600030101010101" pitchFamily="2" charset="-122"/>
            </a:endParaRPr>
          </a:p>
        </p:txBody>
      </p:sp>
      <p:sp>
        <p:nvSpPr>
          <p:cNvPr id="243716"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双发射</a:t>
            </a:r>
            <a:r>
              <a:rPr lang="en-US" altLang="zh-CN" dirty="0">
                <a:ea typeface="宋体" panose="02010600030101010101" pitchFamily="2" charset="-122"/>
              </a:rPr>
              <a:t>MIPS</a:t>
            </a:r>
            <a:r>
              <a:rPr lang="zh-CN" altLang="en-US" dirty="0">
                <a:ea typeface="宋体" panose="02010600030101010101" pitchFamily="2" charset="-122"/>
              </a:rPr>
              <a:t>，对以下指令进行调度</a:t>
            </a:r>
            <a:endParaRPr lang="en-AU" altLang="zh-CN" sz="2400" dirty="0">
              <a:latin typeface="Lucida Console" panose="020B0609040504020204" pitchFamily="49" charset="0"/>
              <a:ea typeface="宋体" panose="02010600030101010101" pitchFamily="2" charset="-122"/>
            </a:endParaRPr>
          </a:p>
        </p:txBody>
      </p:sp>
      <p:sp>
        <p:nvSpPr>
          <p:cNvPr id="243717" name="Rectangle 4"/>
          <p:cNvSpPr>
            <a:spLocks noChangeArrowheads="1"/>
          </p:cNvSpPr>
          <p:nvPr/>
        </p:nvSpPr>
        <p:spPr bwMode="auto">
          <a:xfrm>
            <a:off x="1258888" y="1989138"/>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2000">
                <a:latin typeface="Lucida Console" panose="020B0609040504020204" pitchFamily="49" charset="0"/>
                <a:ea typeface="宋体" panose="02010600030101010101" pitchFamily="2" charset="-122"/>
              </a:rPr>
              <a:t>Loop: lw   </a:t>
            </a:r>
            <a:r>
              <a:rPr lang="en-AU" altLang="zh-CN" sz="2000">
                <a:solidFill>
                  <a:schemeClr val="hlink"/>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0($s1)      # $t0=array element</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addu </a:t>
            </a:r>
            <a:r>
              <a:rPr lang="en-AU" altLang="zh-CN" sz="2000">
                <a:solidFill>
                  <a:srgbClr val="009900"/>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a:t>
            </a:r>
            <a:r>
              <a:rPr lang="en-AU" altLang="zh-CN" sz="2000">
                <a:solidFill>
                  <a:schemeClr val="hlink"/>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$s2    # add scalar in $s2</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sw   </a:t>
            </a:r>
            <a:r>
              <a:rPr lang="en-AU" altLang="zh-CN" sz="2000">
                <a:solidFill>
                  <a:srgbClr val="009900"/>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0($s1)      # store result</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addi </a:t>
            </a:r>
            <a:r>
              <a:rPr lang="en-AU" altLang="zh-CN" sz="2000">
                <a:solidFill>
                  <a:srgbClr val="A47B38"/>
                </a:solidFill>
                <a:latin typeface="Lucida Console" panose="020B0609040504020204" pitchFamily="49" charset="0"/>
                <a:ea typeface="宋体" panose="02010600030101010101" pitchFamily="2" charset="-122"/>
              </a:rPr>
              <a:t>$s1</a:t>
            </a:r>
            <a:r>
              <a:rPr lang="en-AU" altLang="zh-CN" sz="2000">
                <a:latin typeface="Lucida Console" panose="020B0609040504020204" pitchFamily="49" charset="0"/>
                <a:ea typeface="宋体" panose="02010600030101010101" pitchFamily="2" charset="-122"/>
              </a:rPr>
              <a:t>, $s1,–4      # decrement pointer</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bne  </a:t>
            </a:r>
            <a:r>
              <a:rPr lang="en-AU" altLang="zh-CN" sz="2000">
                <a:solidFill>
                  <a:srgbClr val="A47B38"/>
                </a:solidFill>
                <a:latin typeface="Lucida Console" panose="020B0609040504020204" pitchFamily="49" charset="0"/>
                <a:ea typeface="宋体" panose="02010600030101010101" pitchFamily="2" charset="-122"/>
              </a:rPr>
              <a:t>$s1</a:t>
            </a:r>
            <a:r>
              <a:rPr lang="en-AU" altLang="zh-CN" sz="2000">
                <a:latin typeface="Lucida Console" panose="020B0609040504020204" pitchFamily="49" charset="0"/>
                <a:ea typeface="宋体" panose="02010600030101010101" pitchFamily="2" charset="-122"/>
              </a:rPr>
              <a:t>, $zero, Loop # branch $s1!=0</a:t>
            </a:r>
          </a:p>
        </p:txBody>
      </p:sp>
      <p:graphicFrame>
        <p:nvGraphicFramePr>
          <p:cNvPr id="499754" name="Group 42"/>
          <p:cNvGraphicFramePr>
            <a:graphicFrameLocks noGrp="1"/>
          </p:cNvGraphicFramePr>
          <p:nvPr>
            <p:extLst>
              <p:ext uri="{D42A27DB-BD31-4B8C-83A1-F6EECF244321}">
                <p14:modId xmlns:p14="http://schemas.microsoft.com/office/powerpoint/2010/main" val="2663904706"/>
              </p:ext>
            </p:extLst>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cycle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1</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addi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3</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bne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err="1">
                          <a:ln>
                            <a:noFill/>
                          </a:ln>
                          <a:solidFill>
                            <a:schemeClr val="tx1"/>
                          </a:solidFill>
                          <a:effectLst/>
                          <a:latin typeface="Lucida Console" panose="020B0609040504020204" pitchFamily="49" charset="0"/>
                          <a:ea typeface="宋体" panose="02010600030101010101" pitchFamily="2" charset="-122"/>
                        </a:rPr>
                        <a:t>sw</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dirty="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1" i="0" u="none" strike="noStrike" cap="none" normalizeH="0" baseline="0" dirty="0">
                          <a:ln>
                            <a:noFill/>
                          </a:ln>
                          <a:solidFill>
                            <a:srgbClr val="FF0000"/>
                          </a:solidFill>
                          <a:effectLst/>
                          <a:latin typeface="Lucida Console" panose="020B0609040504020204" pitchFamily="49" charset="0"/>
                          <a:ea typeface="宋体" panose="02010600030101010101" pitchFamily="2" charset="-122"/>
                        </a:rPr>
                        <a:t>4</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4</a:t>
                      </a:r>
                      <a:endPar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3750" name="Rectangle 37"/>
          <p:cNvSpPr>
            <a:spLocks noChangeArrowheads="1"/>
          </p:cNvSpPr>
          <p:nvPr/>
        </p:nvSpPr>
        <p:spPr bwMode="auto">
          <a:xfrm>
            <a:off x="1182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dirty="0">
                <a:ea typeface="宋体" panose="02010600030101010101" pitchFamily="2" charset="-122"/>
              </a:rPr>
              <a:t>IPC = 5/4 = 1.25 (</a:t>
            </a:r>
            <a:r>
              <a:rPr lang="zh-CN" altLang="en-US" dirty="0">
                <a:ea typeface="宋体" panose="02010600030101010101" pitchFamily="2" charset="-122"/>
              </a:rPr>
              <a:t>参考：</a:t>
            </a:r>
            <a:r>
              <a:rPr lang="en-US" altLang="zh-CN" dirty="0">
                <a:ea typeface="宋体" panose="02010600030101010101" pitchFamily="2" charset="-122"/>
              </a:rPr>
              <a:t> peak IPC = 2)</a:t>
            </a:r>
            <a:endParaRPr lang="en-AU" altLang="zh-CN" sz="2000" dirty="0">
              <a:latin typeface="Lucida Console" panose="020B0609040504020204" pitchFamily="49" charset="0"/>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01E3B4C-CF02-408C-AF90-07A8C1FCB5E4}" type="slidenum">
              <a:rPr lang="en-AU" altLang="zh-CN" sz="1400"/>
              <a:pPr>
                <a:spcBef>
                  <a:spcPct val="0"/>
                </a:spcBef>
                <a:buClrTx/>
                <a:buSzTx/>
                <a:buFontTx/>
                <a:buNone/>
              </a:pPr>
              <a:t>147</a:t>
            </a:fld>
            <a:endParaRPr lang="en-AU" altLang="zh-CN" sz="1400"/>
          </a:p>
        </p:txBody>
      </p:sp>
      <p:sp>
        <p:nvSpPr>
          <p:cNvPr id="24576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循环展开</a:t>
            </a:r>
            <a:endParaRPr lang="en-AU" altLang="zh-CN" dirty="0">
              <a:ea typeface="宋体" panose="02010600030101010101" pitchFamily="2" charset="-122"/>
            </a:endParaRPr>
          </a:p>
        </p:txBody>
      </p:sp>
      <p:sp>
        <p:nvSpPr>
          <p:cNvPr id="24576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通过将循环体复制多份以提供更多的可并行性</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减少了循环控制的开销</a:t>
            </a:r>
            <a:endParaRPr lang="en-US" altLang="zh-CN" dirty="0">
              <a:ea typeface="宋体" panose="02010600030101010101" pitchFamily="2" charset="-122"/>
            </a:endParaRPr>
          </a:p>
          <a:p>
            <a:pPr eaLnBrk="1" hangingPunct="1"/>
            <a:r>
              <a:rPr lang="zh-CN" altLang="en-US" dirty="0">
                <a:ea typeface="宋体" panose="02010600030101010101" pitchFamily="2" charset="-122"/>
              </a:rPr>
              <a:t>在不同的迭代中使用不同的寄存器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称为寄存器重命名</a:t>
            </a:r>
            <a:r>
              <a:rPr lang="en-US" altLang="zh-CN" dirty="0">
                <a:ea typeface="宋体" panose="02010600030101010101" pitchFamily="2" charset="-122"/>
              </a:rPr>
              <a:t> “register renaming”</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避免循环引起的反相关</a:t>
            </a:r>
            <a:r>
              <a:rPr lang="en-US" altLang="zh-CN" dirty="0">
                <a:ea typeface="宋体" panose="02010600030101010101" pitchFamily="2" charset="-122"/>
              </a:rPr>
              <a:t> “anti-dependencies”</a:t>
            </a:r>
          </a:p>
          <a:p>
            <a:pPr lvl="2" eaLnBrk="1" hangingPunct="1"/>
            <a:r>
              <a:rPr lang="en-US" altLang="zh-CN" dirty="0">
                <a:ea typeface="宋体" panose="02010600030101010101" pitchFamily="2" charset="-122"/>
              </a:rPr>
              <a:t>Store</a:t>
            </a:r>
            <a:r>
              <a:rPr lang="zh-CN" altLang="en-US" dirty="0">
                <a:ea typeface="宋体" panose="02010600030101010101" pitchFamily="2" charset="-122"/>
              </a:rPr>
              <a:t>指令后接</a:t>
            </a:r>
            <a:r>
              <a:rPr lang="en-US" altLang="zh-CN" dirty="0">
                <a:ea typeface="宋体" panose="02010600030101010101" pitchFamily="2" charset="-122"/>
              </a:rPr>
              <a:t> load</a:t>
            </a:r>
            <a:r>
              <a:rPr lang="zh-CN" altLang="en-US" dirty="0">
                <a:ea typeface="宋体" panose="02010600030101010101" pitchFamily="2" charset="-122"/>
              </a:rPr>
              <a:t>（享用相同寄存器）</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也叫做名字相关</a:t>
            </a:r>
            <a:r>
              <a:rPr lang="en-US" altLang="zh-CN" dirty="0">
                <a:ea typeface="宋体" panose="02010600030101010101" pitchFamily="2" charset="-122"/>
              </a:rPr>
              <a:t> “name dependence”</a:t>
            </a:r>
            <a:r>
              <a:rPr lang="en-US" altLang="zh-CN" dirty="0">
                <a:ea typeface="宋体" panose="02010600030101010101" pitchFamily="2" charset="-122"/>
                <a:cs typeface="Arial" panose="020B0604020202020204" pitchFamily="34" charset="0"/>
              </a:rPr>
              <a:t> </a:t>
            </a:r>
          </a:p>
          <a:p>
            <a:pPr lvl="3" eaLnBrk="1" hangingPunct="1"/>
            <a:r>
              <a:rPr lang="zh-CN" altLang="en-US" dirty="0">
                <a:ea typeface="宋体" panose="02010600030101010101" pitchFamily="2" charset="-122"/>
              </a:rPr>
              <a:t>因为重用寄存器名而引起</a:t>
            </a:r>
            <a:endParaRPr lang="en-US" altLang="zh-CN" dirty="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0E1AF1E-B4E3-472B-82A0-06BFE5E74572}" type="slidenum">
              <a:rPr lang="en-AU" altLang="zh-CN" sz="1400"/>
              <a:pPr>
                <a:spcBef>
                  <a:spcPct val="0"/>
                </a:spcBef>
                <a:buClrTx/>
                <a:buSzTx/>
                <a:buFontTx/>
                <a:buNone/>
              </a:pPr>
              <a:t>148</a:t>
            </a:fld>
            <a:endParaRPr lang="en-AU" altLang="zh-CN" sz="1400"/>
          </a:p>
        </p:txBody>
      </p:sp>
      <p:sp>
        <p:nvSpPr>
          <p:cNvPr id="2478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循环展开的例子</a:t>
            </a:r>
            <a:endParaRPr lang="en-AU" altLang="zh-CN" dirty="0">
              <a:ea typeface="宋体" panose="02010600030101010101" pitchFamily="2" charset="-122"/>
            </a:endParaRPr>
          </a:p>
        </p:txBody>
      </p:sp>
      <p:sp>
        <p:nvSpPr>
          <p:cNvPr id="247812" name="Rectangle 3"/>
          <p:cNvSpPr>
            <a:spLocks noGrp="1" noChangeArrowheads="1"/>
          </p:cNvSpPr>
          <p:nvPr>
            <p:ph type="body" idx="1"/>
          </p:nvPr>
        </p:nvSpPr>
        <p:spPr>
          <a:xfrm>
            <a:off x="684213" y="4889500"/>
            <a:ext cx="8270875" cy="1347788"/>
          </a:xfrm>
        </p:spPr>
        <p:txBody>
          <a:bodyPr/>
          <a:lstStyle/>
          <a:p>
            <a:pPr eaLnBrk="1" hangingPunct="1"/>
            <a:r>
              <a:rPr lang="en-US" altLang="zh-CN" sz="2800" dirty="0">
                <a:ea typeface="宋体" panose="02010600030101010101" pitchFamily="2" charset="-122"/>
              </a:rPr>
              <a:t>14</a:t>
            </a:r>
            <a:r>
              <a:rPr lang="zh-CN" altLang="en-US" sz="2800" dirty="0">
                <a:ea typeface="宋体" panose="02010600030101010101" pitchFamily="2" charset="-122"/>
              </a:rPr>
              <a:t>条指令</a:t>
            </a:r>
            <a:r>
              <a:rPr lang="en-US" altLang="zh-CN" sz="2800" dirty="0">
                <a:ea typeface="宋体" panose="02010600030101010101" pitchFamily="2" charset="-122"/>
              </a:rPr>
              <a:t>8</a:t>
            </a:r>
            <a:r>
              <a:rPr lang="zh-CN" altLang="en-US" sz="2800" dirty="0">
                <a:ea typeface="宋体" panose="02010600030101010101" pitchFamily="2" charset="-122"/>
              </a:rPr>
              <a:t>个时钟周期，</a:t>
            </a:r>
            <a:r>
              <a:rPr lang="en-US" altLang="zh-CN" sz="2800" dirty="0">
                <a:ea typeface="宋体" panose="02010600030101010101" pitchFamily="2" charset="-122"/>
              </a:rPr>
              <a:t>CPI=0.54</a:t>
            </a:r>
          </a:p>
          <a:p>
            <a:pPr eaLnBrk="1" hangingPunct="1"/>
            <a:r>
              <a:rPr lang="en-US" altLang="zh-CN" sz="2800" dirty="0">
                <a:ea typeface="宋体" panose="02010600030101010101" pitchFamily="2" charset="-122"/>
              </a:rPr>
              <a:t>IPC = 14/8 = 1.75</a:t>
            </a:r>
          </a:p>
          <a:p>
            <a:pPr lvl="1" eaLnBrk="1" hangingPunct="1"/>
            <a:r>
              <a:rPr lang="zh-CN" altLang="en-US" sz="2400" dirty="0">
                <a:ea typeface="宋体" panose="02010600030101010101" pitchFamily="2" charset="-122"/>
              </a:rPr>
              <a:t>接近</a:t>
            </a:r>
            <a:r>
              <a:rPr lang="en-US" altLang="zh-CN" sz="2400" dirty="0">
                <a:ea typeface="宋体" panose="02010600030101010101" pitchFamily="2" charset="-122"/>
              </a:rPr>
              <a:t>2,</a:t>
            </a:r>
            <a:r>
              <a:rPr lang="zh-CN" altLang="en-US" sz="2400" dirty="0">
                <a:ea typeface="宋体" panose="02010600030101010101" pitchFamily="2" charset="-122"/>
              </a:rPr>
              <a:t> 以增加寄存器使用、增加代码长度为代价</a:t>
            </a:r>
            <a:endParaRPr lang="en-AU" altLang="zh-CN" sz="2400" dirty="0">
              <a:ea typeface="宋体" panose="02010600030101010101" pitchFamily="2" charset="-122"/>
            </a:endParaRPr>
          </a:p>
        </p:txBody>
      </p:sp>
      <p:graphicFrame>
        <p:nvGraphicFramePr>
          <p:cNvPr id="503867" name="Group 59"/>
          <p:cNvGraphicFramePr>
            <a:graphicFrameLocks noGrp="1"/>
          </p:cNvGraphicFramePr>
          <p:nvPr/>
        </p:nvGraphicFramePr>
        <p:xfrm>
          <a:off x="1187450" y="1557338"/>
          <a:ext cx="7272338" cy="301761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cycle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addi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1</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3</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4</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5</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$t4</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6</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7</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bne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8</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6E122EF-D182-4E22-8829-E68F26F2FDB2}" type="slidenum">
              <a:rPr lang="en-AU" altLang="zh-CN" sz="1400"/>
              <a:pPr>
                <a:spcBef>
                  <a:spcPct val="0"/>
                </a:spcBef>
                <a:buClrTx/>
                <a:buSzTx/>
                <a:buFontTx/>
                <a:buNone/>
              </a:pPr>
              <a:t>149</a:t>
            </a:fld>
            <a:endParaRPr lang="en-AU" altLang="zh-CN" sz="1400"/>
          </a:p>
        </p:txBody>
      </p:sp>
      <p:sp>
        <p:nvSpPr>
          <p:cNvPr id="24985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动态多发射</a:t>
            </a:r>
            <a:endParaRPr lang="en-AU" altLang="zh-CN" dirty="0">
              <a:ea typeface="宋体" panose="02010600030101010101" pitchFamily="2" charset="-122"/>
            </a:endParaRPr>
          </a:p>
        </p:txBody>
      </p:sp>
      <p:sp>
        <p:nvSpPr>
          <p:cNvPr id="24986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通常称超标量</a:t>
            </a:r>
            <a:r>
              <a:rPr lang="en-US" altLang="zh-CN" dirty="0">
                <a:ea typeface="宋体" panose="02010600030101010101" pitchFamily="2" charset="-122"/>
              </a:rPr>
              <a:t>“Superscalar” </a:t>
            </a:r>
            <a:r>
              <a:rPr lang="zh-CN" altLang="en-US" dirty="0">
                <a:ea typeface="宋体" panose="02010600030101010101" pitchFamily="2" charset="-122"/>
              </a:rPr>
              <a:t>处理器</a:t>
            </a:r>
            <a:endParaRPr lang="en-US" altLang="zh-CN" dirty="0">
              <a:ea typeface="宋体" panose="02010600030101010101" pitchFamily="2" charset="-122"/>
            </a:endParaRPr>
          </a:p>
          <a:p>
            <a:pPr eaLnBrk="1" hangingPunct="1"/>
            <a:r>
              <a:rPr lang="en-US" altLang="zh-CN" dirty="0">
                <a:ea typeface="宋体" panose="02010600030101010101" pitchFamily="2" charset="-122"/>
              </a:rPr>
              <a:t>CPU</a:t>
            </a:r>
            <a:r>
              <a:rPr lang="zh-CN" altLang="en-US" dirty="0">
                <a:ea typeface="宋体" panose="02010600030101010101" pitchFamily="2" charset="-122"/>
              </a:rPr>
              <a:t>确定每周期发射</a:t>
            </a:r>
            <a:r>
              <a:rPr lang="en-US" altLang="zh-CN" dirty="0">
                <a:ea typeface="宋体" panose="02010600030101010101" pitchFamily="2" charset="-122"/>
              </a:rPr>
              <a:t>0, 1, 2, … </a:t>
            </a:r>
            <a:r>
              <a:rPr lang="zh-CN" altLang="en-US" dirty="0">
                <a:ea typeface="宋体" panose="02010600030101010101" pitchFamily="2" charset="-122"/>
              </a:rPr>
              <a:t>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需要避免结构和数据冒险</a:t>
            </a:r>
            <a:endParaRPr lang="en-US" altLang="zh-CN" dirty="0">
              <a:ea typeface="宋体" panose="02010600030101010101" pitchFamily="2" charset="-122"/>
            </a:endParaRPr>
          </a:p>
          <a:p>
            <a:pPr eaLnBrk="1" hangingPunct="1"/>
            <a:r>
              <a:rPr lang="zh-CN" altLang="en-US" dirty="0">
                <a:ea typeface="宋体" panose="02010600030101010101" pitchFamily="2" charset="-122"/>
              </a:rPr>
              <a:t>无需编译器的指令调度</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虽然编译器对指令调度往往对性能有帮助</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代码的语义有</a:t>
            </a:r>
            <a:r>
              <a:rPr lang="en-US" altLang="zh-CN" dirty="0">
                <a:ea typeface="宋体" panose="02010600030101010101" pitchFamily="2" charset="-122"/>
              </a:rPr>
              <a:t>CPU</a:t>
            </a:r>
            <a:r>
              <a:rPr lang="zh-CN" altLang="en-US" dirty="0">
                <a:ea typeface="宋体" panose="02010600030101010101" pitchFamily="2" charset="-122"/>
              </a:rPr>
              <a:t>保持</a:t>
            </a:r>
            <a:endParaRPr lang="en-AU" altLang="zh-CN"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07CDB63-0454-4B30-B69B-5100E0088E48}" type="slidenum">
              <a:rPr lang="en-AU" altLang="zh-CN" sz="1400"/>
              <a:pPr>
                <a:spcBef>
                  <a:spcPct val="0"/>
                </a:spcBef>
                <a:buClrTx/>
                <a:buSzTx/>
                <a:buFontTx/>
                <a:buNone/>
              </a:pPr>
              <a:t>15</a:t>
            </a:fld>
            <a:endParaRPr lang="en-AU" altLang="zh-CN" sz="1400"/>
          </a:p>
        </p:txBody>
      </p:sp>
      <p:sp>
        <p:nvSpPr>
          <p:cNvPr id="266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时序（状态）单元</a:t>
            </a:r>
            <a:endParaRPr lang="en-AU" altLang="zh-CN" dirty="0">
              <a:ea typeface="宋体" panose="02010600030101010101" pitchFamily="2" charset="-122"/>
            </a:endParaRPr>
          </a:p>
        </p:txBody>
      </p:sp>
      <p:sp>
        <p:nvSpPr>
          <p:cNvPr id="26628" name="Rectangle 3"/>
          <p:cNvSpPr>
            <a:spLocks noGrp="1" noChangeArrowheads="1"/>
          </p:cNvSpPr>
          <p:nvPr>
            <p:ph type="body" idx="1"/>
          </p:nvPr>
        </p:nvSpPr>
        <p:spPr>
          <a:xfrm>
            <a:off x="684213" y="1125538"/>
            <a:ext cx="8270875" cy="2303462"/>
          </a:xfrm>
        </p:spPr>
        <p:txBody>
          <a:bodyPr/>
          <a:lstStyle/>
          <a:p>
            <a:pPr eaLnBrk="1" hangingPunct="1"/>
            <a:r>
              <a:rPr lang="zh-CN" altLang="en-US" dirty="0">
                <a:ea typeface="宋体" panose="02010600030101010101" pitchFamily="2" charset="-122"/>
              </a:rPr>
              <a:t>寄存器写操作的控制</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仅在写控制信号有效</a:t>
            </a:r>
            <a:r>
              <a:rPr lang="zh-CN" altLang="en-US" sz="2000" dirty="0">
                <a:ea typeface="宋体" panose="02010600030101010101" pitchFamily="2" charset="-122"/>
              </a:rPr>
              <a:t>（例如</a:t>
            </a:r>
            <a:r>
              <a:rPr lang="en-US" altLang="zh-CN" sz="2000" dirty="0">
                <a:ea typeface="宋体" panose="02010600030101010101" pitchFamily="2" charset="-122"/>
              </a:rPr>
              <a:t>1</a:t>
            </a:r>
            <a:r>
              <a:rPr lang="zh-CN" altLang="en-US" sz="2000" dirty="0">
                <a:ea typeface="宋体" panose="02010600030101010101" pitchFamily="2" charset="-122"/>
              </a:rPr>
              <a:t>）</a:t>
            </a:r>
            <a:r>
              <a:rPr lang="zh-CN" altLang="en-US" dirty="0">
                <a:ea typeface="宋体" panose="02010600030101010101" pitchFamily="2" charset="-122"/>
              </a:rPr>
              <a:t>的时钟沿更新数据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当数据并不是每个时钟周期都需要更新时，可以保存多个时钟周期</a:t>
            </a:r>
            <a:endParaRPr lang="en-AU" altLang="zh-CN" dirty="0">
              <a:ea typeface="宋体" panose="02010600030101010101" pitchFamily="2" charset="-122"/>
            </a:endParaRPr>
          </a:p>
        </p:txBody>
      </p:sp>
      <p:grpSp>
        <p:nvGrpSpPr>
          <p:cNvPr id="26629" name="Group 4"/>
          <p:cNvGrpSpPr>
            <a:grpSpLocks/>
          </p:cNvGrpSpPr>
          <p:nvPr/>
        </p:nvGrpSpPr>
        <p:grpSpPr bwMode="auto">
          <a:xfrm>
            <a:off x="539750" y="4365625"/>
            <a:ext cx="2306638" cy="1223963"/>
            <a:chOff x="340" y="2750"/>
            <a:chExt cx="1453" cy="771"/>
          </a:xfrm>
        </p:grpSpPr>
        <p:sp>
          <p:nvSpPr>
            <p:cNvPr id="26666"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6667"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68"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9"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0"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D</a:t>
              </a:r>
              <a:endParaRPr lang="en-AU" altLang="zh-CN" sz="1800">
                <a:ea typeface="宋体" panose="02010600030101010101" pitchFamily="2" charset="-122"/>
              </a:endParaRPr>
            </a:p>
          </p:txBody>
        </p:sp>
        <p:sp>
          <p:nvSpPr>
            <p:cNvPr id="26671"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Clk</a:t>
              </a:r>
              <a:endParaRPr lang="en-AU" altLang="zh-CN" sz="1800">
                <a:ea typeface="宋体" panose="02010600030101010101" pitchFamily="2" charset="-122"/>
              </a:endParaRPr>
            </a:p>
          </p:txBody>
        </p:sp>
        <p:sp>
          <p:nvSpPr>
            <p:cNvPr id="26672"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Q</a:t>
              </a:r>
              <a:endParaRPr lang="en-AU" altLang="zh-CN" sz="1800">
                <a:ea typeface="宋体" panose="02010600030101010101" pitchFamily="2" charset="-122"/>
              </a:endParaRPr>
            </a:p>
          </p:txBody>
        </p:sp>
        <p:sp>
          <p:nvSpPr>
            <p:cNvPr id="26673"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4"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5"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6"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Write</a:t>
              </a:r>
              <a:endParaRPr lang="en-AU" altLang="zh-CN" sz="1800">
                <a:ea typeface="宋体" panose="02010600030101010101" pitchFamily="2" charset="-122"/>
              </a:endParaRPr>
            </a:p>
          </p:txBody>
        </p:sp>
      </p:grpSp>
      <p:grpSp>
        <p:nvGrpSpPr>
          <p:cNvPr id="26630" name="Group 52"/>
          <p:cNvGrpSpPr>
            <a:grpSpLocks/>
          </p:cNvGrpSpPr>
          <p:nvPr/>
        </p:nvGrpSpPr>
        <p:grpSpPr bwMode="auto">
          <a:xfrm>
            <a:off x="3203575" y="3644900"/>
            <a:ext cx="4991100" cy="2376488"/>
            <a:chOff x="2004" y="2387"/>
            <a:chExt cx="3144" cy="1497"/>
          </a:xfrm>
        </p:grpSpPr>
        <p:sp>
          <p:nvSpPr>
            <p:cNvPr id="26631"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2"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3"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6"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7"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Write</a:t>
              </a:r>
              <a:endParaRPr lang="en-AU" altLang="zh-CN" sz="1600">
                <a:ea typeface="宋体" panose="02010600030101010101" pitchFamily="2" charset="-122"/>
              </a:endParaRPr>
            </a:p>
          </p:txBody>
        </p:sp>
        <p:sp>
          <p:nvSpPr>
            <p:cNvPr id="26639"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D</a:t>
              </a:r>
              <a:endParaRPr lang="en-AU" altLang="zh-CN" sz="1600">
                <a:ea typeface="宋体" panose="02010600030101010101" pitchFamily="2" charset="-122"/>
              </a:endParaRPr>
            </a:p>
          </p:txBody>
        </p:sp>
        <p:sp>
          <p:nvSpPr>
            <p:cNvPr id="26640"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Q</a:t>
              </a:r>
              <a:endParaRPr lang="en-AU" altLang="zh-CN" sz="1600">
                <a:ea typeface="宋体" panose="02010600030101010101" pitchFamily="2" charset="-122"/>
              </a:endParaRPr>
            </a:p>
          </p:txBody>
        </p:sp>
        <p:sp>
          <p:nvSpPr>
            <p:cNvPr id="26641"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6642"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6643"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6644"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5"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6"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6647"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6648"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9"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0"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2"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3"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4"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5"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6"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7"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8"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9"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Clk</a:t>
              </a:r>
              <a:endParaRPr lang="en-AU" altLang="zh-CN" sz="1600">
                <a:ea typeface="宋体" panose="02010600030101010101" pitchFamily="2" charset="-122"/>
              </a:endParaRPr>
            </a:p>
          </p:txBody>
        </p:sp>
        <p:sp>
          <p:nvSpPr>
            <p:cNvPr id="26660"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6661"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2"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3"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4"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5"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0E98D7B-529D-4D44-B0E9-B4DCF5D6F8E7}" type="slidenum">
              <a:rPr lang="en-AU" altLang="zh-CN" sz="1400"/>
              <a:pPr>
                <a:spcBef>
                  <a:spcPct val="0"/>
                </a:spcBef>
                <a:buClrTx/>
                <a:buSzTx/>
                <a:buFontTx/>
                <a:buNone/>
              </a:pPr>
              <a:t>150</a:t>
            </a:fld>
            <a:endParaRPr lang="en-AU" altLang="zh-CN" sz="1400"/>
          </a:p>
        </p:txBody>
      </p:sp>
      <p:sp>
        <p:nvSpPr>
          <p:cNvPr id="2519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动态流水线调度</a:t>
            </a:r>
            <a:endParaRPr lang="en-AU" altLang="zh-CN" dirty="0">
              <a:ea typeface="宋体" panose="02010600030101010101" pitchFamily="2" charset="-122"/>
            </a:endParaRPr>
          </a:p>
        </p:txBody>
      </p:sp>
      <p:sp>
        <p:nvSpPr>
          <p:cNvPr id="2519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允许</a:t>
            </a:r>
            <a:r>
              <a:rPr lang="en-US" altLang="zh-CN" dirty="0">
                <a:ea typeface="宋体" panose="02010600030101010101" pitchFamily="2" charset="-122"/>
              </a:rPr>
              <a:t>CPU</a:t>
            </a:r>
            <a:r>
              <a:rPr lang="zh-CN" altLang="en-US" dirty="0">
                <a:ea typeface="宋体" panose="02010600030101010101" pitchFamily="2" charset="-122"/>
              </a:rPr>
              <a:t>以乱序方式执行，从而避免阻塞</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但是将结果提交到寄存器是按指令顺序的</a:t>
            </a:r>
            <a:endParaRPr lang="en-US" altLang="zh-CN" dirty="0">
              <a:ea typeface="宋体" panose="02010600030101010101" pitchFamily="2" charset="-122"/>
            </a:endParaRPr>
          </a:p>
          <a:p>
            <a:pPr eaLnBrk="1" hangingPunct="1"/>
            <a:r>
              <a:rPr lang="zh-CN" altLang="en-US" dirty="0">
                <a:ea typeface="宋体" panose="02010600030101010101" pitchFamily="2" charset="-122"/>
              </a:rPr>
              <a:t>例：</a:t>
            </a:r>
            <a:endParaRPr lang="en-US" altLang="zh-CN" dirty="0">
              <a:ea typeface="宋体" panose="02010600030101010101" pitchFamily="2" charset="-122"/>
            </a:endParaRPr>
          </a:p>
          <a:p>
            <a:pPr lvl="1" eaLnBrk="1" hangingPunct="1">
              <a:buFont typeface="Wingdings" panose="05000000000000000000" pitchFamily="2" charset="2"/>
              <a:buNone/>
            </a:pPr>
            <a:r>
              <a:rPr lang="en-US" altLang="zh-CN" dirty="0">
                <a:ea typeface="宋体" panose="02010600030101010101" pitchFamily="2" charset="-122"/>
              </a:rPr>
              <a:t>	</a:t>
            </a:r>
            <a:r>
              <a:rPr lang="fr-FR" altLang="zh-CN" dirty="0">
                <a:latin typeface="Lucida Console" panose="020B0609040504020204" pitchFamily="49" charset="0"/>
                <a:ea typeface="宋体" panose="02010600030101010101" pitchFamily="2" charset="-122"/>
              </a:rPr>
              <a:t>lw    </a:t>
            </a:r>
            <a:r>
              <a:rPr lang="fr-FR" altLang="zh-CN" dirty="0">
                <a:solidFill>
                  <a:schemeClr val="hlink"/>
                </a:solidFill>
                <a:latin typeface="Lucida Console" panose="020B0609040504020204" pitchFamily="49" charset="0"/>
                <a:ea typeface="宋体" panose="02010600030101010101" pitchFamily="2" charset="-122"/>
              </a:rPr>
              <a:t>$t0</a:t>
            </a:r>
            <a:r>
              <a:rPr lang="fr-FR" altLang="zh-CN" dirty="0">
                <a:latin typeface="Lucida Console" panose="020B0609040504020204" pitchFamily="49" charset="0"/>
                <a:ea typeface="宋体" panose="02010600030101010101" pitchFamily="2" charset="-122"/>
              </a:rPr>
              <a:t>, 20($s2)</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addu  $t1, </a:t>
            </a:r>
            <a:r>
              <a:rPr lang="fr-FR" altLang="zh-CN" dirty="0">
                <a:solidFill>
                  <a:schemeClr val="hlink"/>
                </a:solidFill>
                <a:latin typeface="Lucida Console" panose="020B0609040504020204" pitchFamily="49" charset="0"/>
                <a:ea typeface="宋体" panose="02010600030101010101" pitchFamily="2" charset="-122"/>
              </a:rPr>
              <a:t>$t0</a:t>
            </a:r>
            <a:r>
              <a:rPr lang="fr-FR" altLang="zh-CN" dirty="0">
                <a:latin typeface="Lucida Console" panose="020B0609040504020204" pitchFamily="49" charset="0"/>
                <a:ea typeface="宋体" panose="02010600030101010101" pitchFamily="2" charset="-122"/>
              </a:rPr>
              <a:t>, $t2</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sub   </a:t>
            </a:r>
            <a:r>
              <a:rPr lang="fr-FR" altLang="zh-CN" dirty="0">
                <a:solidFill>
                  <a:srgbClr val="00B0F0"/>
                </a:solidFill>
                <a:latin typeface="Lucida Console" panose="020B0609040504020204" pitchFamily="49" charset="0"/>
                <a:ea typeface="宋体" panose="02010600030101010101" pitchFamily="2" charset="-122"/>
              </a:rPr>
              <a:t>$s4</a:t>
            </a:r>
            <a:r>
              <a:rPr lang="fr-FR" altLang="zh-CN" dirty="0">
                <a:latin typeface="Lucida Console" panose="020B0609040504020204" pitchFamily="49" charset="0"/>
                <a:ea typeface="宋体" panose="02010600030101010101" pitchFamily="2" charset="-122"/>
              </a:rPr>
              <a:t>, $s4, $t3</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slti  $t5, </a:t>
            </a:r>
            <a:r>
              <a:rPr lang="fr-FR" altLang="zh-CN" dirty="0">
                <a:solidFill>
                  <a:srgbClr val="00B0F0"/>
                </a:solidFill>
                <a:latin typeface="Lucida Console" panose="020B0609040504020204" pitchFamily="49" charset="0"/>
                <a:ea typeface="宋体" panose="02010600030101010101" pitchFamily="2" charset="-122"/>
              </a:rPr>
              <a:t>$s4</a:t>
            </a:r>
            <a:r>
              <a:rPr lang="fr-FR" altLang="zh-CN" dirty="0">
                <a:latin typeface="Lucida Console" panose="020B0609040504020204" pitchFamily="49" charset="0"/>
                <a:ea typeface="宋体" panose="02010600030101010101" pitchFamily="2" charset="-122"/>
              </a:rPr>
              <a:t>, 20</a:t>
            </a:r>
          </a:p>
          <a:p>
            <a:pPr lvl="1" eaLnBrk="1" hangingPunct="1"/>
            <a:r>
              <a:rPr lang="zh-CN" altLang="en-US" dirty="0">
                <a:ea typeface="宋体" panose="02010600030101010101" pitchFamily="2" charset="-122"/>
              </a:rPr>
              <a:t>在</a:t>
            </a:r>
            <a:r>
              <a:rPr lang="en-US" altLang="zh-CN" dirty="0" err="1">
                <a:latin typeface="Lucida Console" panose="020B0609040504020204" pitchFamily="49" charset="0"/>
                <a:ea typeface="宋体" panose="02010600030101010101" pitchFamily="2" charset="-122"/>
              </a:rPr>
              <a:t>addu</a:t>
            </a:r>
            <a:r>
              <a:rPr lang="zh-CN" altLang="en-US" dirty="0">
                <a:latin typeface="Lucida Console" panose="020B0609040504020204" pitchFamily="49" charset="0"/>
                <a:ea typeface="宋体" panose="02010600030101010101" pitchFamily="2" charset="-122"/>
              </a:rPr>
              <a:t>等待</a:t>
            </a:r>
            <a:r>
              <a:rPr lang="en-US" altLang="zh-CN" dirty="0" err="1">
                <a:ea typeface="宋体" panose="02010600030101010101" pitchFamily="2" charset="-122"/>
              </a:rPr>
              <a:t>lw</a:t>
            </a:r>
            <a:r>
              <a:rPr lang="zh-CN" altLang="en-US" dirty="0">
                <a:ea typeface="宋体" panose="02010600030101010101" pitchFamily="2" charset="-122"/>
              </a:rPr>
              <a:t>时，可以</a:t>
            </a:r>
            <a:r>
              <a:rPr lang="zh-CN" altLang="en-US" dirty="0">
                <a:solidFill>
                  <a:srgbClr val="FF0000"/>
                </a:solidFill>
                <a:ea typeface="宋体" panose="02010600030101010101" pitchFamily="2" charset="-122"/>
              </a:rPr>
              <a:t>提前发射</a:t>
            </a:r>
            <a:r>
              <a:rPr lang="en-US" altLang="zh-CN" dirty="0">
                <a:ea typeface="宋体" panose="02010600030101010101" pitchFamily="2" charset="-122"/>
              </a:rPr>
              <a:t>sub</a:t>
            </a:r>
            <a:r>
              <a:rPr lang="zh-CN" altLang="en-US" dirty="0">
                <a:ea typeface="宋体" panose="02010600030101010101" pitchFamily="2" charset="-122"/>
              </a:rPr>
              <a:t>指令</a:t>
            </a:r>
            <a:endParaRPr lang="en-US" altLang="zh-CN" dirty="0">
              <a:ea typeface="宋体" panose="02010600030101010101" pitchFamily="2"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656100D-BE52-4653-8456-35AC79DEBB36}" type="slidenum">
              <a:rPr lang="en-AU" altLang="zh-CN" sz="1400"/>
              <a:pPr>
                <a:spcBef>
                  <a:spcPct val="0"/>
                </a:spcBef>
                <a:buClrTx/>
                <a:buSzTx/>
                <a:buFontTx/>
                <a:buNone/>
              </a:pPr>
              <a:t>151</a:t>
            </a:fld>
            <a:endParaRPr lang="en-AU" altLang="zh-CN" sz="1400"/>
          </a:p>
        </p:txBody>
      </p:sp>
      <p:sp>
        <p:nvSpPr>
          <p:cNvPr id="253955" name="Freeform 9"/>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956" name="Freeform 13"/>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957" name="Rectangle 14"/>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5395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动态调度的</a:t>
            </a:r>
            <a:r>
              <a:rPr lang="en-US" altLang="zh-CN" dirty="0">
                <a:ea typeface="宋体" panose="02010600030101010101" pitchFamily="2" charset="-122"/>
              </a:rPr>
              <a:t>CPU</a:t>
            </a:r>
            <a:endParaRPr lang="en-AU" altLang="zh-CN" dirty="0">
              <a:ea typeface="宋体" panose="02010600030101010101" pitchFamily="2" charset="-122"/>
            </a:endParaRPr>
          </a:p>
        </p:txBody>
      </p:sp>
      <p:pic>
        <p:nvPicPr>
          <p:cNvPr id="253959"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0" name="AutoShape 11"/>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Results also sent to any waiting reservation stations</a:t>
            </a:r>
          </a:p>
        </p:txBody>
      </p:sp>
      <p:sp>
        <p:nvSpPr>
          <p:cNvPr id="253961" name="AutoShape 12"/>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Reorders buffer for register writes</a:t>
            </a:r>
          </a:p>
        </p:txBody>
      </p:sp>
      <p:sp>
        <p:nvSpPr>
          <p:cNvPr id="253962" name="AutoShape 15"/>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Can supply operands for issued instructions</a:t>
            </a:r>
          </a:p>
        </p:txBody>
      </p:sp>
      <p:sp>
        <p:nvSpPr>
          <p:cNvPr id="253963" name="AutoShape 16"/>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Preserves dependencies</a:t>
            </a:r>
          </a:p>
        </p:txBody>
      </p:sp>
      <p:sp>
        <p:nvSpPr>
          <p:cNvPr id="253964" name="AutoShape 17"/>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Hold pending operands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739C48F-F3BB-4388-A8E9-6FF1092E1DBA}" type="slidenum">
              <a:rPr lang="en-AU" altLang="zh-CN" sz="1400"/>
              <a:pPr>
                <a:spcBef>
                  <a:spcPct val="0"/>
                </a:spcBef>
                <a:buClrTx/>
                <a:buSzTx/>
                <a:buFontTx/>
                <a:buNone/>
              </a:pPr>
              <a:t>152</a:t>
            </a:fld>
            <a:endParaRPr lang="en-AU" altLang="zh-CN" sz="1400"/>
          </a:p>
        </p:txBody>
      </p:sp>
      <p:sp>
        <p:nvSpPr>
          <p:cNvPr id="25600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寄存器重命名</a:t>
            </a:r>
            <a:endParaRPr lang="en-AU" altLang="zh-CN" dirty="0">
              <a:ea typeface="宋体" panose="02010600030101010101" pitchFamily="2" charset="-122"/>
            </a:endParaRPr>
          </a:p>
        </p:txBody>
      </p:sp>
      <p:sp>
        <p:nvSpPr>
          <p:cNvPr id="25600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保留站和重排序缓冲区有效地实现了寄存器重命名</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当指令发射到保留站时</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如果操作数可以从寄存器或冲排序缓冲区获得</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拷贝到保留站（进而进入功能部件处理）</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随后，该寄存器可以更新改写</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如果操作数不可用</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它将由功能部件将运算结果传给保留站（旁路前推）</a:t>
            </a:r>
            <a:endParaRPr lang="en-US" altLang="zh-CN" dirty="0">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BE15674-A640-4763-ABC3-E18963F16AFB}" type="slidenum">
              <a:rPr lang="en-AU" altLang="zh-CN" sz="1400"/>
              <a:pPr>
                <a:spcBef>
                  <a:spcPct val="0"/>
                </a:spcBef>
                <a:buClrTx/>
                <a:buSzTx/>
                <a:buFontTx/>
                <a:buNone/>
              </a:pPr>
              <a:t>153</a:t>
            </a:fld>
            <a:endParaRPr lang="en-AU" altLang="zh-CN" sz="1400"/>
          </a:p>
        </p:txBody>
      </p:sp>
      <p:sp>
        <p:nvSpPr>
          <p:cNvPr id="258051"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推测执行</a:t>
            </a:r>
            <a:endParaRPr lang="en-AU" altLang="zh-CN" dirty="0">
              <a:ea typeface="宋体" panose="02010600030101010101" pitchFamily="2" charset="-122"/>
            </a:endParaRPr>
          </a:p>
        </p:txBody>
      </p:sp>
      <p:sp>
        <p:nvSpPr>
          <p:cNvPr id="258052" name="Rectangle 5"/>
          <p:cNvSpPr>
            <a:spLocks noGrp="1" noChangeArrowheads="1"/>
          </p:cNvSpPr>
          <p:nvPr>
            <p:ph type="body" idx="1"/>
          </p:nvPr>
        </p:nvSpPr>
        <p:spPr/>
        <p:txBody>
          <a:bodyPr/>
          <a:lstStyle/>
          <a:p>
            <a:pPr eaLnBrk="1" hangingPunct="1"/>
            <a:r>
              <a:rPr lang="zh-CN" altLang="en-US" dirty="0">
                <a:ea typeface="宋体" panose="02010600030101010101" pitchFamily="2" charset="-122"/>
              </a:rPr>
              <a:t>预测分支，不阻塞指令发射</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在确定分支预测正确之前，不提交运算结果</a:t>
            </a:r>
            <a:endParaRPr lang="en-US" altLang="zh-CN" dirty="0">
              <a:ea typeface="宋体" panose="02010600030101010101" pitchFamily="2" charset="-122"/>
            </a:endParaRPr>
          </a:p>
          <a:p>
            <a:pPr eaLnBrk="1" hangingPunct="1"/>
            <a:r>
              <a:rPr lang="zh-CN" altLang="en-US" dirty="0">
                <a:ea typeface="宋体" panose="02010600030101010101" pitchFamily="2" charset="-122"/>
              </a:rPr>
              <a:t>取数推测执行</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避免取数和</a:t>
            </a:r>
            <a:r>
              <a:rPr lang="en-US" altLang="zh-CN" dirty="0">
                <a:ea typeface="宋体" panose="02010600030101010101" pitchFamily="2" charset="-122"/>
              </a:rPr>
              <a:t>cache miss</a:t>
            </a:r>
            <a:r>
              <a:rPr lang="zh-CN" altLang="en-US" dirty="0">
                <a:ea typeface="宋体" panose="02010600030101010101" pitchFamily="2" charset="-122"/>
              </a:rPr>
              <a:t>的延迟</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推测有效地址</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推测取入的数值</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Load before completing outstanding stores</a:t>
            </a:r>
          </a:p>
          <a:p>
            <a:pPr lvl="2" eaLnBrk="1" hangingPunct="1"/>
            <a:r>
              <a:rPr lang="en-US" altLang="zh-CN" dirty="0">
                <a:ea typeface="宋体" panose="02010600030101010101" pitchFamily="2" charset="-122"/>
              </a:rPr>
              <a:t>Bypass stored values to load unit</a:t>
            </a:r>
          </a:p>
          <a:p>
            <a:pPr lvl="1" eaLnBrk="1" hangingPunct="1"/>
            <a:r>
              <a:rPr lang="zh-CN" altLang="en-US" dirty="0">
                <a:ea typeface="宋体" panose="02010600030101010101" pitchFamily="2" charset="-122"/>
              </a:rPr>
              <a:t>不能提交取数的结果，直到确认推测正确</a:t>
            </a:r>
            <a:endParaRPr lang="en-AU" altLang="zh-CN" dirty="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DE8F345-3D75-4B63-839E-0DD7550DB9C1}" type="slidenum">
              <a:rPr lang="en-AU" altLang="zh-CN" sz="1400"/>
              <a:pPr>
                <a:spcBef>
                  <a:spcPct val="0"/>
                </a:spcBef>
                <a:buClrTx/>
                <a:buSzTx/>
                <a:buFontTx/>
                <a:buNone/>
              </a:pPr>
              <a:t>154</a:t>
            </a:fld>
            <a:endParaRPr lang="en-AU" altLang="zh-CN" sz="1400"/>
          </a:p>
        </p:txBody>
      </p:sp>
      <p:sp>
        <p:nvSpPr>
          <p:cNvPr id="26009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为何需要动态调度</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6010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为何不让编译器完成调度</a:t>
            </a:r>
            <a:r>
              <a:rPr lang="en-US" altLang="zh-CN" dirty="0">
                <a:ea typeface="宋体" panose="02010600030101010101" pitchFamily="2" charset="-122"/>
              </a:rPr>
              <a:t>?</a:t>
            </a:r>
          </a:p>
          <a:p>
            <a:pPr eaLnBrk="1" hangingPunct="1"/>
            <a:r>
              <a:rPr lang="zh-CN" altLang="en-US" dirty="0">
                <a:ea typeface="宋体" panose="02010600030101010101" pitchFamily="2" charset="-122"/>
              </a:rPr>
              <a:t>并非所有阻塞可预测</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cache misses</a:t>
            </a:r>
          </a:p>
          <a:p>
            <a:pPr eaLnBrk="1" hangingPunct="1"/>
            <a:r>
              <a:rPr lang="zh-CN" altLang="en-US" dirty="0">
                <a:ea typeface="宋体" panose="02010600030101010101" pitchFamily="2" charset="-122"/>
              </a:rPr>
              <a:t>不是所有分支都可静态调度</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Branch outcome is dynamically determined</a:t>
            </a:r>
          </a:p>
          <a:p>
            <a:pPr eaLnBrk="1" hangingPunct="1"/>
            <a:r>
              <a:rPr lang="zh-CN" altLang="en-US" dirty="0">
                <a:ea typeface="宋体" panose="02010600030101010101" pitchFamily="2" charset="-122"/>
              </a:rPr>
              <a:t>不同的</a:t>
            </a:r>
            <a:r>
              <a:rPr lang="en-US" altLang="zh-CN" dirty="0">
                <a:ea typeface="宋体" panose="02010600030101010101" pitchFamily="2" charset="-122"/>
              </a:rPr>
              <a:t>ISA</a:t>
            </a:r>
            <a:r>
              <a:rPr lang="zh-CN" altLang="en-US" dirty="0">
                <a:ea typeface="宋体" panose="02010600030101010101" pitchFamily="2" charset="-122"/>
              </a:rPr>
              <a:t>实现具有不同的延迟和冒险问题</a:t>
            </a:r>
            <a:endParaRPr lang="en-US" altLang="zh-CN" dirty="0">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04C8A03-3C6B-4A2E-831B-E2D238D87DA8}" type="slidenum">
              <a:rPr lang="en-AU" altLang="zh-CN" sz="1400"/>
              <a:pPr>
                <a:spcBef>
                  <a:spcPct val="0"/>
                </a:spcBef>
                <a:buClrTx/>
                <a:buSzTx/>
                <a:buFontTx/>
                <a:buNone/>
              </a:pPr>
              <a:t>155</a:t>
            </a:fld>
            <a:endParaRPr lang="en-AU" altLang="zh-CN" sz="1400"/>
          </a:p>
        </p:txBody>
      </p:sp>
      <p:sp>
        <p:nvSpPr>
          <p:cNvPr id="26214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多发射有效吗</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62148" name="Rectangle 3"/>
          <p:cNvSpPr>
            <a:spLocks noGrp="1" noChangeArrowheads="1"/>
          </p:cNvSpPr>
          <p:nvPr>
            <p:ph type="body" idx="1"/>
          </p:nvPr>
        </p:nvSpPr>
        <p:spPr>
          <a:xfrm>
            <a:off x="684213" y="1844675"/>
            <a:ext cx="8270875" cy="4392613"/>
          </a:xfrm>
        </p:spPr>
        <p:txBody>
          <a:bodyPr/>
          <a:lstStyle/>
          <a:p>
            <a:pPr eaLnBrk="1" hangingPunct="1"/>
            <a:r>
              <a:rPr lang="zh-CN" altLang="en-US" sz="2800" dirty="0">
                <a:ea typeface="宋体" panose="02010600030101010101" pitchFamily="2" charset="-122"/>
              </a:rPr>
              <a:t>有效</a:t>
            </a:r>
            <a:r>
              <a:rPr lang="en-US" altLang="zh-CN" sz="2800" dirty="0">
                <a:ea typeface="宋体" panose="02010600030101010101" pitchFamily="2" charset="-122"/>
              </a:rPr>
              <a:t>, </a:t>
            </a:r>
            <a:r>
              <a:rPr lang="zh-CN" altLang="en-US" sz="2800" dirty="0">
                <a:ea typeface="宋体" panose="02010600030101010101" pitchFamily="2" charset="-122"/>
              </a:rPr>
              <a:t>但并非我们想象中那么有效</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程序中有数据依赖限制了</a:t>
            </a:r>
            <a:r>
              <a:rPr lang="en-US" altLang="zh-CN" sz="2800" dirty="0">
                <a:ea typeface="宋体" panose="02010600030101010101" pitchFamily="2" charset="-122"/>
              </a:rPr>
              <a:t>ILP</a:t>
            </a:r>
          </a:p>
          <a:p>
            <a:pPr eaLnBrk="1" hangingPunct="1"/>
            <a:r>
              <a:rPr lang="zh-CN" altLang="en-US" sz="2800" dirty="0">
                <a:ea typeface="宋体" panose="02010600030101010101" pitchFamily="2" charset="-122"/>
              </a:rPr>
              <a:t>一些数据依赖很难消除</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例如</a:t>
            </a:r>
            <a:r>
              <a:rPr lang="en-US" altLang="zh-CN" sz="2400" dirty="0">
                <a:ea typeface="宋体" panose="02010600030101010101" pitchFamily="2" charset="-122"/>
              </a:rPr>
              <a:t>, </a:t>
            </a:r>
            <a:r>
              <a:rPr lang="zh-CN" altLang="en-US" sz="2400" dirty="0">
                <a:ea typeface="宋体" panose="02010600030101010101" pitchFamily="2" charset="-122"/>
              </a:rPr>
              <a:t>例如指针的别名</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一些并行性很难利用</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限制了指令发射宽度</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内存的延迟以及带宽限制</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很难让流水线满负荷运转</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推测如果做得好，对性能有帮助</a:t>
            </a:r>
            <a:endParaRPr lang="en-AU" altLang="zh-CN" sz="2800" dirty="0">
              <a:ea typeface="宋体" panose="02010600030101010101" pitchFamily="2" charset="-122"/>
            </a:endParaRPr>
          </a:p>
        </p:txBody>
      </p:sp>
      <p:sp>
        <p:nvSpPr>
          <p:cNvPr id="262149"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784B3F1-ADA6-4E84-887D-A111F1F83700}" type="slidenum">
              <a:rPr lang="en-AU" altLang="zh-CN" sz="1400"/>
              <a:pPr>
                <a:spcBef>
                  <a:spcPct val="0"/>
                </a:spcBef>
                <a:buClrTx/>
                <a:buSzTx/>
                <a:buFontTx/>
                <a:buNone/>
              </a:pPr>
              <a:t>156</a:t>
            </a:fld>
            <a:endParaRPr lang="en-AU" altLang="zh-CN" sz="1400"/>
          </a:p>
        </p:txBody>
      </p:sp>
      <p:sp>
        <p:nvSpPr>
          <p:cNvPr id="2641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能耗效率</a:t>
            </a:r>
            <a:endParaRPr lang="en-AU" altLang="zh-CN" dirty="0">
              <a:ea typeface="宋体" panose="02010600030101010101" pitchFamily="2" charset="-122"/>
            </a:endParaRPr>
          </a:p>
        </p:txBody>
      </p:sp>
      <p:sp>
        <p:nvSpPr>
          <p:cNvPr id="264196" name="Rectangle 3"/>
          <p:cNvSpPr>
            <a:spLocks noGrp="1" noChangeArrowheads="1"/>
          </p:cNvSpPr>
          <p:nvPr>
            <p:ph type="body" idx="1"/>
          </p:nvPr>
        </p:nvSpPr>
        <p:spPr>
          <a:xfrm>
            <a:off x="684213" y="1125538"/>
            <a:ext cx="8270875" cy="1727200"/>
          </a:xfrm>
        </p:spPr>
        <p:txBody>
          <a:bodyPr/>
          <a:lstStyle/>
          <a:p>
            <a:pPr eaLnBrk="1" hangingPunct="1"/>
            <a:r>
              <a:rPr lang="zh-CN" altLang="en-US" dirty="0">
                <a:ea typeface="宋体" panose="02010600030101010101" pitchFamily="2" charset="-122"/>
              </a:rPr>
              <a:t>复杂的动态调度和推测执行需要额外的能耗</a:t>
            </a:r>
            <a:endParaRPr lang="en-AU" altLang="zh-CN" dirty="0">
              <a:ea typeface="宋体" panose="02010600030101010101" pitchFamily="2" charset="-122"/>
            </a:endParaRPr>
          </a:p>
          <a:p>
            <a:pPr eaLnBrk="1" hangingPunct="1"/>
            <a:r>
              <a:rPr lang="zh-CN" altLang="en-US" dirty="0">
                <a:ea typeface="宋体" panose="02010600030101010101" pitchFamily="2" charset="-122"/>
              </a:rPr>
              <a:t>使用多个简单处理器核可能更合适</a:t>
            </a:r>
            <a:endParaRPr lang="en-AU" altLang="zh-CN" dirty="0">
              <a:ea typeface="宋体" panose="02010600030101010101" pitchFamily="2" charset="-122"/>
            </a:endParaRPr>
          </a:p>
        </p:txBody>
      </p:sp>
      <p:graphicFrame>
        <p:nvGraphicFramePr>
          <p:cNvPr id="522391" name="Group 151"/>
          <p:cNvGraphicFramePr>
            <a:graphicFrameLocks noGrp="1"/>
          </p:cNvGraphicFramePr>
          <p:nvPr>
            <p:extLst>
              <p:ext uri="{D42A27DB-BD31-4B8C-83A1-F6EECF244321}">
                <p14:modId xmlns:p14="http://schemas.microsoft.com/office/powerpoint/2010/main" val="4265152923"/>
              </p:ext>
            </p:extLst>
          </p:nvPr>
        </p:nvGraphicFramePr>
        <p:xfrm>
          <a:off x="684213" y="2924175"/>
          <a:ext cx="8208962" cy="3109911"/>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处理器</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生产年</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时钟频率</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流水级数</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发射宽度</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乱序</a:t>
                      </a:r>
                      <a:r>
                        <a:rPr kumimoji="0" lang="en-US" altLang="zh-CN" sz="1400" b="0" i="0" u="none" strike="noStrike" cap="none" normalizeH="0" baseline="0" dirty="0">
                          <a:ln>
                            <a:noFill/>
                          </a:ln>
                          <a:solidFill>
                            <a:schemeClr val="tx1"/>
                          </a:solidFill>
                          <a:effectLst/>
                          <a:latin typeface="Arial" charset="0"/>
                        </a:rPr>
                        <a:t>/</a:t>
                      </a:r>
                      <a:r>
                        <a:rPr kumimoji="0" lang="zh-CN" altLang="en-US" sz="1400" b="0" i="0" u="none" strike="noStrike" cap="none" normalizeH="0" baseline="0" dirty="0">
                          <a:ln>
                            <a:noFill/>
                          </a:ln>
                          <a:solidFill>
                            <a:schemeClr val="tx1"/>
                          </a:solidFill>
                          <a:effectLst/>
                          <a:latin typeface="Arial" charset="0"/>
                        </a:rPr>
                        <a:t>推测</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核数</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功耗</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r>
              <a:rPr lang="en-US" altLang="zh-CN" dirty="0">
                <a:ea typeface="宋体" panose="02010600030101010101" pitchFamily="2" charset="-122"/>
              </a:rPr>
              <a:t>Cortex A8 </a:t>
            </a:r>
            <a:r>
              <a:rPr lang="zh-CN" altLang="en-US" dirty="0">
                <a:ea typeface="宋体" panose="02010600030101010101" pitchFamily="2" charset="-122"/>
              </a:rPr>
              <a:t>和</a:t>
            </a:r>
            <a:r>
              <a:rPr lang="en-US" altLang="zh-CN" dirty="0">
                <a:ea typeface="宋体" panose="02010600030101010101" pitchFamily="2" charset="-122"/>
              </a:rPr>
              <a:t> Intel i7</a:t>
            </a:r>
          </a:p>
        </p:txBody>
      </p:sp>
      <p:graphicFrame>
        <p:nvGraphicFramePr>
          <p:cNvPr id="6" name="Content Placeholder 5"/>
          <p:cNvGraphicFramePr>
            <a:graphicFrameLocks noGrp="1"/>
          </p:cNvGraphicFramePr>
          <p:nvPr>
            <p:ph idx="1"/>
          </p:nvPr>
        </p:nvGraphicFramePr>
        <p:xfrm>
          <a:off x="684213" y="1125538"/>
          <a:ext cx="7527926" cy="4973639"/>
        </p:xfrm>
        <a:graphic>
          <a:graphicData uri="http://schemas.openxmlformats.org/drawingml/2006/table">
            <a:tbl>
              <a:tblPr firstRow="1" bandRow="1">
                <a:tableStyleId>{073A0DAA-6AF3-43AB-8588-CEC1D06C72B9}</a:tableStyleId>
              </a:tblPr>
              <a:tblGrid>
                <a:gridCol w="2824076">
                  <a:extLst>
                    <a:ext uri="{9D8B030D-6E8A-4147-A177-3AD203B41FA5}">
                      <a16:colId xmlns:a16="http://schemas.microsoft.com/office/drawing/2014/main" val="20000"/>
                    </a:ext>
                  </a:extLst>
                </a:gridCol>
                <a:gridCol w="2351925">
                  <a:extLst>
                    <a:ext uri="{9D8B030D-6E8A-4147-A177-3AD203B41FA5}">
                      <a16:colId xmlns:a16="http://schemas.microsoft.com/office/drawing/2014/main" val="20001"/>
                    </a:ext>
                  </a:extLst>
                </a:gridCol>
                <a:gridCol w="2351925">
                  <a:extLst>
                    <a:ext uri="{9D8B030D-6E8A-4147-A177-3AD203B41FA5}">
                      <a16:colId xmlns:a16="http://schemas.microsoft.com/office/drawing/2014/main" val="20002"/>
                    </a:ext>
                  </a:extLst>
                </a:gridCol>
              </a:tblGrid>
              <a:tr h="370799">
                <a:tc>
                  <a:txBody>
                    <a:bodyPr/>
                    <a:lstStyle/>
                    <a:p>
                      <a:pPr algn="ctr"/>
                      <a:r>
                        <a:rPr lang="en-US" sz="1600" dirty="0"/>
                        <a:t>Processor</a:t>
                      </a:r>
                    </a:p>
                  </a:txBody>
                  <a:tcPr marL="91427" marR="91427" marT="45715" marB="45715"/>
                </a:tc>
                <a:tc>
                  <a:txBody>
                    <a:bodyPr/>
                    <a:lstStyle/>
                    <a:p>
                      <a:pPr algn="ctr"/>
                      <a:r>
                        <a:rPr lang="en-US" sz="1600" dirty="0"/>
                        <a:t>ARM A8</a:t>
                      </a:r>
                    </a:p>
                  </a:txBody>
                  <a:tcPr marL="91427" marR="91427" marT="45715" marB="45715"/>
                </a:tc>
                <a:tc>
                  <a:txBody>
                    <a:bodyPr/>
                    <a:lstStyle/>
                    <a:p>
                      <a:pPr algn="ctr"/>
                      <a:r>
                        <a:rPr lang="en-US" sz="1600" dirty="0"/>
                        <a:t>Intel Core i7 920</a:t>
                      </a:r>
                    </a:p>
                  </a:txBody>
                  <a:tcPr marL="91427" marR="91427" marT="45715" marB="45715"/>
                </a:tc>
                <a:extLst>
                  <a:ext uri="{0D108BD9-81ED-4DB2-BD59-A6C34878D82A}">
                    <a16:rowId xmlns:a16="http://schemas.microsoft.com/office/drawing/2014/main" val="10000"/>
                  </a:ext>
                </a:extLst>
              </a:tr>
              <a:tr h="335305">
                <a:tc>
                  <a:txBody>
                    <a:bodyPr/>
                    <a:lstStyle/>
                    <a:p>
                      <a:r>
                        <a:rPr lang="en-US" sz="1600" dirty="0"/>
                        <a:t>Market</a:t>
                      </a:r>
                    </a:p>
                  </a:txBody>
                  <a:tcPr marL="91427" marR="91427" marT="45715" marB="45715"/>
                </a:tc>
                <a:tc>
                  <a:txBody>
                    <a:bodyPr/>
                    <a:lstStyle/>
                    <a:p>
                      <a:r>
                        <a:rPr lang="en-US" sz="1600" dirty="0"/>
                        <a:t>Personal</a:t>
                      </a:r>
                      <a:r>
                        <a:rPr lang="en-US" sz="1600" baseline="0" dirty="0"/>
                        <a:t> Mobile Device</a:t>
                      </a:r>
                      <a:endParaRPr lang="en-US" sz="1600" dirty="0"/>
                    </a:p>
                  </a:txBody>
                  <a:tcPr marL="91427" marR="91427" marT="45715" marB="45715"/>
                </a:tc>
                <a:tc>
                  <a:txBody>
                    <a:bodyPr/>
                    <a:lstStyle/>
                    <a:p>
                      <a:r>
                        <a:rPr lang="en-US" sz="1600" dirty="0"/>
                        <a:t>Server, cloud</a:t>
                      </a:r>
                    </a:p>
                  </a:txBody>
                  <a:tcPr marL="91427" marR="91427" marT="45715" marB="45715"/>
                </a:tc>
                <a:extLst>
                  <a:ext uri="{0D108BD9-81ED-4DB2-BD59-A6C34878D82A}">
                    <a16:rowId xmlns:a16="http://schemas.microsoft.com/office/drawing/2014/main" val="10001"/>
                  </a:ext>
                </a:extLst>
              </a:tr>
              <a:tr h="335305">
                <a:tc>
                  <a:txBody>
                    <a:bodyPr/>
                    <a:lstStyle/>
                    <a:p>
                      <a:r>
                        <a:rPr lang="en-US" sz="1600" dirty="0"/>
                        <a:t>Thermal design</a:t>
                      </a:r>
                      <a:r>
                        <a:rPr lang="en-US" sz="1600" baseline="0" dirty="0"/>
                        <a:t> power</a:t>
                      </a:r>
                      <a:endParaRPr lang="en-US" sz="1600" dirty="0"/>
                    </a:p>
                  </a:txBody>
                  <a:tcPr marL="91427" marR="91427" marT="45715" marB="45715"/>
                </a:tc>
                <a:tc>
                  <a:txBody>
                    <a:bodyPr/>
                    <a:lstStyle/>
                    <a:p>
                      <a:r>
                        <a:rPr lang="en-US" sz="1600" dirty="0"/>
                        <a:t>2 Watts</a:t>
                      </a:r>
                    </a:p>
                  </a:txBody>
                  <a:tcPr marL="91427" marR="91427" marT="45715" marB="45715"/>
                </a:tc>
                <a:tc>
                  <a:txBody>
                    <a:bodyPr/>
                    <a:lstStyle/>
                    <a:p>
                      <a:r>
                        <a:rPr lang="en-US" sz="1600" dirty="0"/>
                        <a:t>130 Watts</a:t>
                      </a:r>
                    </a:p>
                  </a:txBody>
                  <a:tcPr marL="91427" marR="91427" marT="45715" marB="45715"/>
                </a:tc>
                <a:extLst>
                  <a:ext uri="{0D108BD9-81ED-4DB2-BD59-A6C34878D82A}">
                    <a16:rowId xmlns:a16="http://schemas.microsoft.com/office/drawing/2014/main" val="10002"/>
                  </a:ext>
                </a:extLst>
              </a:tr>
              <a:tr h="335305">
                <a:tc>
                  <a:txBody>
                    <a:bodyPr/>
                    <a:lstStyle/>
                    <a:p>
                      <a:r>
                        <a:rPr lang="en-US" sz="1600" dirty="0"/>
                        <a:t>Clock rate</a:t>
                      </a:r>
                    </a:p>
                  </a:txBody>
                  <a:tcPr marL="91427" marR="91427" marT="45715" marB="45715"/>
                </a:tc>
                <a:tc>
                  <a:txBody>
                    <a:bodyPr/>
                    <a:lstStyle/>
                    <a:p>
                      <a:r>
                        <a:rPr lang="en-US" sz="1600" dirty="0"/>
                        <a:t>1 GHz</a:t>
                      </a:r>
                    </a:p>
                  </a:txBody>
                  <a:tcPr marL="91427" marR="91427" marT="45715" marB="45715"/>
                </a:tc>
                <a:tc>
                  <a:txBody>
                    <a:bodyPr/>
                    <a:lstStyle/>
                    <a:p>
                      <a:r>
                        <a:rPr lang="en-US" sz="1600" dirty="0"/>
                        <a:t>2.66 GHz</a:t>
                      </a:r>
                    </a:p>
                  </a:txBody>
                  <a:tcPr marL="91427" marR="91427" marT="45715" marB="45715"/>
                </a:tc>
                <a:extLst>
                  <a:ext uri="{0D108BD9-81ED-4DB2-BD59-A6C34878D82A}">
                    <a16:rowId xmlns:a16="http://schemas.microsoft.com/office/drawing/2014/main" val="10003"/>
                  </a:ext>
                </a:extLst>
              </a:tr>
              <a:tr h="335305">
                <a:tc>
                  <a:txBody>
                    <a:bodyPr/>
                    <a:lstStyle/>
                    <a:p>
                      <a:r>
                        <a:rPr lang="en-US" sz="1600" dirty="0"/>
                        <a:t>Cores/Chip</a:t>
                      </a:r>
                    </a:p>
                  </a:txBody>
                  <a:tcPr marL="91427" marR="91427" marT="45715" marB="45715"/>
                </a:tc>
                <a:tc>
                  <a:txBody>
                    <a:bodyPr/>
                    <a:lstStyle/>
                    <a:p>
                      <a:r>
                        <a:rPr lang="en-US" sz="1600" dirty="0"/>
                        <a:t>1</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4"/>
                  </a:ext>
                </a:extLst>
              </a:tr>
              <a:tr h="335305">
                <a:tc>
                  <a:txBody>
                    <a:bodyPr/>
                    <a:lstStyle/>
                    <a:p>
                      <a:r>
                        <a:rPr lang="en-US" sz="1600" dirty="0"/>
                        <a:t>Floating point?</a:t>
                      </a:r>
                    </a:p>
                  </a:txBody>
                  <a:tcPr marL="91427" marR="91427" marT="45715" marB="45715"/>
                </a:tc>
                <a:tc>
                  <a:txBody>
                    <a:bodyPr/>
                    <a:lstStyle/>
                    <a:p>
                      <a:r>
                        <a:rPr lang="en-US" sz="1600" dirty="0"/>
                        <a:t>No</a:t>
                      </a:r>
                    </a:p>
                  </a:txBody>
                  <a:tcPr marL="91427" marR="91427" marT="45715" marB="45715"/>
                </a:tc>
                <a:tc>
                  <a:txBody>
                    <a:bodyPr/>
                    <a:lstStyle/>
                    <a:p>
                      <a:r>
                        <a:rPr lang="en-US" sz="1600" dirty="0"/>
                        <a:t>Yes</a:t>
                      </a:r>
                    </a:p>
                  </a:txBody>
                  <a:tcPr marL="91427" marR="91427" marT="45715" marB="45715"/>
                </a:tc>
                <a:extLst>
                  <a:ext uri="{0D108BD9-81ED-4DB2-BD59-A6C34878D82A}">
                    <a16:rowId xmlns:a16="http://schemas.microsoft.com/office/drawing/2014/main" val="10005"/>
                  </a:ext>
                </a:extLst>
              </a:tr>
              <a:tr h="335305">
                <a:tc>
                  <a:txBody>
                    <a:bodyPr/>
                    <a:lstStyle/>
                    <a:p>
                      <a:r>
                        <a:rPr lang="en-US" sz="1600" dirty="0"/>
                        <a:t>Multiple issue?</a:t>
                      </a:r>
                    </a:p>
                  </a:txBody>
                  <a:tcPr marL="91427" marR="91427" marT="45715" marB="45715"/>
                </a:tc>
                <a:tc>
                  <a:txBody>
                    <a:bodyPr/>
                    <a:lstStyle/>
                    <a:p>
                      <a:r>
                        <a:rPr lang="en-US" sz="1600" dirty="0"/>
                        <a:t>Dynamic</a:t>
                      </a:r>
                    </a:p>
                  </a:txBody>
                  <a:tcPr marL="91427" marR="91427" marT="45715" marB="45715"/>
                </a:tc>
                <a:tc>
                  <a:txBody>
                    <a:bodyPr/>
                    <a:lstStyle/>
                    <a:p>
                      <a:r>
                        <a:rPr lang="en-US" sz="1600" dirty="0"/>
                        <a:t>Dynamic</a:t>
                      </a:r>
                    </a:p>
                  </a:txBody>
                  <a:tcPr marL="91427" marR="91427" marT="45715" marB="45715"/>
                </a:tc>
                <a:extLst>
                  <a:ext uri="{0D108BD9-81ED-4DB2-BD59-A6C34878D82A}">
                    <a16:rowId xmlns:a16="http://schemas.microsoft.com/office/drawing/2014/main" val="10006"/>
                  </a:ext>
                </a:extLst>
              </a:tr>
              <a:tr h="335305">
                <a:tc>
                  <a:txBody>
                    <a:bodyPr/>
                    <a:lstStyle/>
                    <a:p>
                      <a:r>
                        <a:rPr lang="en-US" sz="1600" dirty="0"/>
                        <a:t>Peak</a:t>
                      </a:r>
                      <a:r>
                        <a:rPr lang="en-US" sz="1600" baseline="0" dirty="0"/>
                        <a:t> instructions/clock cycle</a:t>
                      </a:r>
                      <a:endParaRPr lang="en-US" sz="1600" dirty="0"/>
                    </a:p>
                  </a:txBody>
                  <a:tcPr marL="91427" marR="91427" marT="45715" marB="45715"/>
                </a:tc>
                <a:tc>
                  <a:txBody>
                    <a:bodyPr/>
                    <a:lstStyle/>
                    <a:p>
                      <a:r>
                        <a:rPr lang="en-US" sz="1600" dirty="0"/>
                        <a:t>2</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7"/>
                  </a:ext>
                </a:extLst>
              </a:tr>
              <a:tr h="335305">
                <a:tc>
                  <a:txBody>
                    <a:bodyPr/>
                    <a:lstStyle/>
                    <a:p>
                      <a:r>
                        <a:rPr lang="en-US" sz="1600" dirty="0"/>
                        <a:t>Pipeline</a:t>
                      </a:r>
                      <a:r>
                        <a:rPr lang="en-US" sz="1600" baseline="0" dirty="0"/>
                        <a:t> stages</a:t>
                      </a:r>
                      <a:endParaRPr lang="en-US" sz="1600" dirty="0"/>
                    </a:p>
                  </a:txBody>
                  <a:tcPr marL="91427" marR="91427" marT="45715" marB="45715"/>
                </a:tc>
                <a:tc>
                  <a:txBody>
                    <a:bodyPr/>
                    <a:lstStyle/>
                    <a:p>
                      <a:r>
                        <a:rPr lang="en-US" sz="1600" dirty="0"/>
                        <a:t>14</a:t>
                      </a:r>
                    </a:p>
                  </a:txBody>
                  <a:tcPr marL="91427" marR="91427" marT="45715" marB="45715"/>
                </a:tc>
                <a:tc>
                  <a:txBody>
                    <a:bodyPr/>
                    <a:lstStyle/>
                    <a:p>
                      <a:r>
                        <a:rPr lang="en-US" sz="1600" dirty="0"/>
                        <a:t>14</a:t>
                      </a:r>
                    </a:p>
                  </a:txBody>
                  <a:tcPr marL="91427" marR="91427" marT="45715" marB="45715"/>
                </a:tc>
                <a:extLst>
                  <a:ext uri="{0D108BD9-81ED-4DB2-BD59-A6C34878D82A}">
                    <a16:rowId xmlns:a16="http://schemas.microsoft.com/office/drawing/2014/main" val="10008"/>
                  </a:ext>
                </a:extLst>
              </a:tr>
              <a:tr h="579180">
                <a:tc>
                  <a:txBody>
                    <a:bodyPr/>
                    <a:lstStyle/>
                    <a:p>
                      <a:r>
                        <a:rPr lang="en-US" sz="1600" dirty="0"/>
                        <a:t>Pipeline schedule</a:t>
                      </a:r>
                    </a:p>
                  </a:txBody>
                  <a:tcPr marL="91427" marR="91427" marT="45715" marB="45715"/>
                </a:tc>
                <a:tc>
                  <a:txBody>
                    <a:bodyPr/>
                    <a:lstStyle/>
                    <a:p>
                      <a:r>
                        <a:rPr lang="en-US" sz="1600" dirty="0"/>
                        <a:t>Static in-order</a:t>
                      </a:r>
                    </a:p>
                  </a:txBody>
                  <a:tcPr marL="91427" marR="91427" marT="45715" marB="45715"/>
                </a:tc>
                <a:tc>
                  <a:txBody>
                    <a:bodyPr/>
                    <a:lstStyle/>
                    <a:p>
                      <a:r>
                        <a:rPr lang="en-US" sz="1600" dirty="0"/>
                        <a:t>Dynamic</a:t>
                      </a:r>
                      <a:r>
                        <a:rPr lang="en-US" sz="1600" baseline="0" dirty="0"/>
                        <a:t> out-of-order with speculation</a:t>
                      </a:r>
                      <a:endParaRPr lang="en-US" sz="1600" dirty="0"/>
                    </a:p>
                  </a:txBody>
                  <a:tcPr marL="91427" marR="91427" marT="45715" marB="45715"/>
                </a:tc>
                <a:extLst>
                  <a:ext uri="{0D108BD9-81ED-4DB2-BD59-A6C34878D82A}">
                    <a16:rowId xmlns:a16="http://schemas.microsoft.com/office/drawing/2014/main" val="10009"/>
                  </a:ext>
                </a:extLst>
              </a:tr>
              <a:tr h="335305">
                <a:tc>
                  <a:txBody>
                    <a:bodyPr/>
                    <a:lstStyle/>
                    <a:p>
                      <a:r>
                        <a:rPr lang="en-US" sz="1600" dirty="0"/>
                        <a:t>Branch</a:t>
                      </a:r>
                      <a:r>
                        <a:rPr lang="en-US" sz="1600" baseline="0" dirty="0"/>
                        <a:t> prediction</a:t>
                      </a:r>
                      <a:endParaRPr lang="en-US" sz="1600" dirty="0"/>
                    </a:p>
                  </a:txBody>
                  <a:tcPr marL="91427" marR="91427" marT="45715" marB="45715"/>
                </a:tc>
                <a:tc>
                  <a:txBody>
                    <a:bodyPr/>
                    <a:lstStyle/>
                    <a:p>
                      <a:r>
                        <a:rPr lang="en-US" sz="1600" dirty="0"/>
                        <a:t>2-level</a:t>
                      </a:r>
                    </a:p>
                  </a:txBody>
                  <a:tcPr marL="91427" marR="91427" marT="45715" marB="45715"/>
                </a:tc>
                <a:tc>
                  <a:txBody>
                    <a:bodyPr/>
                    <a:lstStyle/>
                    <a:p>
                      <a:r>
                        <a:rPr lang="en-US" sz="1600" dirty="0"/>
                        <a:t>2-level</a:t>
                      </a:r>
                    </a:p>
                  </a:txBody>
                  <a:tcPr marL="91427" marR="91427" marT="45715" marB="45715"/>
                </a:tc>
                <a:extLst>
                  <a:ext uri="{0D108BD9-81ED-4DB2-BD59-A6C34878D82A}">
                    <a16:rowId xmlns:a16="http://schemas.microsoft.com/office/drawing/2014/main" val="10010"/>
                  </a:ext>
                </a:extLst>
              </a:tr>
              <a:tr h="335305">
                <a:tc>
                  <a:txBody>
                    <a:bodyPr/>
                    <a:lstStyle/>
                    <a:p>
                      <a:r>
                        <a:rPr lang="en-US" sz="1600" dirty="0"/>
                        <a:t>1</a:t>
                      </a:r>
                      <a:r>
                        <a:rPr lang="en-US" sz="1600" baseline="30000" dirty="0"/>
                        <a:t>st</a:t>
                      </a:r>
                      <a:r>
                        <a:rPr lang="en-US" sz="1600" dirty="0"/>
                        <a:t> level caches/core</a:t>
                      </a:r>
                    </a:p>
                  </a:txBody>
                  <a:tcPr marL="91427" marR="91427" marT="45715" marB="45715"/>
                </a:tc>
                <a:tc>
                  <a:txBody>
                    <a:bodyPr/>
                    <a:lstStyle/>
                    <a:p>
                      <a:r>
                        <a:rPr lang="en-US" sz="1600" dirty="0"/>
                        <a:t>32 </a:t>
                      </a:r>
                      <a:r>
                        <a:rPr lang="en-US" sz="1600" dirty="0" err="1"/>
                        <a:t>KiB</a:t>
                      </a:r>
                      <a:r>
                        <a:rPr lang="en-US" sz="1600" dirty="0"/>
                        <a:t> I, 32 </a:t>
                      </a:r>
                      <a:r>
                        <a:rPr lang="en-US" sz="1600" dirty="0" err="1"/>
                        <a:t>KiB</a:t>
                      </a:r>
                      <a:r>
                        <a:rPr lang="en-US" sz="1600" dirty="0"/>
                        <a:t> D</a:t>
                      </a:r>
                    </a:p>
                  </a:txBody>
                  <a:tcPr marL="91427" marR="91427" marT="45715" marB="45715"/>
                </a:tc>
                <a:tc>
                  <a:txBody>
                    <a:bodyPr/>
                    <a:lstStyle/>
                    <a:p>
                      <a:r>
                        <a:rPr lang="en-US" sz="1600" dirty="0"/>
                        <a:t>32</a:t>
                      </a:r>
                      <a:r>
                        <a:rPr lang="en-US" sz="1600" baseline="0" dirty="0"/>
                        <a:t> </a:t>
                      </a:r>
                      <a:r>
                        <a:rPr lang="en-US" sz="1600" baseline="0" dirty="0" err="1"/>
                        <a:t>KiB</a:t>
                      </a:r>
                      <a:r>
                        <a:rPr lang="en-US" sz="1600" baseline="0" dirty="0"/>
                        <a:t> I, 32 </a:t>
                      </a:r>
                      <a:r>
                        <a:rPr lang="en-US" sz="1600" baseline="0" dirty="0" err="1"/>
                        <a:t>KiB</a:t>
                      </a:r>
                      <a:r>
                        <a:rPr lang="en-US" sz="1600" baseline="0" dirty="0"/>
                        <a:t> D</a:t>
                      </a:r>
                      <a:endParaRPr lang="en-US" sz="1600" dirty="0"/>
                    </a:p>
                  </a:txBody>
                  <a:tcPr marL="91427" marR="91427" marT="45715" marB="45715"/>
                </a:tc>
                <a:extLst>
                  <a:ext uri="{0D108BD9-81ED-4DB2-BD59-A6C34878D82A}">
                    <a16:rowId xmlns:a16="http://schemas.microsoft.com/office/drawing/2014/main" val="10011"/>
                  </a:ext>
                </a:extLst>
              </a:tr>
              <a:tr h="335305">
                <a:tc>
                  <a:txBody>
                    <a:bodyPr/>
                    <a:lstStyle/>
                    <a:p>
                      <a:r>
                        <a:rPr lang="en-US" sz="1600" dirty="0"/>
                        <a:t>2</a:t>
                      </a:r>
                      <a:r>
                        <a:rPr lang="en-US" sz="1600" baseline="30000" dirty="0"/>
                        <a:t>nd</a:t>
                      </a:r>
                      <a:r>
                        <a:rPr lang="en-US" sz="1600" dirty="0"/>
                        <a:t> level caches/core</a:t>
                      </a:r>
                    </a:p>
                  </a:txBody>
                  <a:tcPr marL="91427" marR="91427" marT="45715" marB="45715"/>
                </a:tc>
                <a:tc>
                  <a:txBody>
                    <a:bodyPr/>
                    <a:lstStyle/>
                    <a:p>
                      <a:r>
                        <a:rPr lang="en-US" sz="1600" dirty="0"/>
                        <a:t>128-1024 </a:t>
                      </a:r>
                      <a:r>
                        <a:rPr lang="en-US" sz="1600" dirty="0" err="1"/>
                        <a:t>KiB</a:t>
                      </a:r>
                      <a:endParaRPr lang="en-US" sz="1600" dirty="0"/>
                    </a:p>
                  </a:txBody>
                  <a:tcPr marL="91427" marR="91427" marT="45715" marB="45715"/>
                </a:tc>
                <a:tc>
                  <a:txBody>
                    <a:bodyPr/>
                    <a:lstStyle/>
                    <a:p>
                      <a:r>
                        <a:rPr lang="en-US" sz="1600" dirty="0"/>
                        <a:t>256 </a:t>
                      </a:r>
                      <a:r>
                        <a:rPr lang="en-US" sz="1600" dirty="0" err="1"/>
                        <a:t>KiB</a:t>
                      </a:r>
                      <a:endParaRPr lang="en-US" sz="1600" dirty="0"/>
                    </a:p>
                  </a:txBody>
                  <a:tcPr marL="91427" marR="91427" marT="45715" marB="45715"/>
                </a:tc>
                <a:extLst>
                  <a:ext uri="{0D108BD9-81ED-4DB2-BD59-A6C34878D82A}">
                    <a16:rowId xmlns:a16="http://schemas.microsoft.com/office/drawing/2014/main" val="10012"/>
                  </a:ext>
                </a:extLst>
              </a:tr>
              <a:tr h="335305">
                <a:tc>
                  <a:txBody>
                    <a:bodyPr/>
                    <a:lstStyle/>
                    <a:p>
                      <a:r>
                        <a:rPr lang="en-US" sz="1600" dirty="0"/>
                        <a:t>3</a:t>
                      </a:r>
                      <a:r>
                        <a:rPr lang="en-US" sz="1600" baseline="30000" dirty="0"/>
                        <a:t>rd</a:t>
                      </a:r>
                      <a:r>
                        <a:rPr lang="en-US" sz="1600" dirty="0"/>
                        <a:t> level caches</a:t>
                      </a:r>
                      <a:r>
                        <a:rPr lang="en-US" sz="1600" baseline="0" dirty="0"/>
                        <a:t> (shared)</a:t>
                      </a:r>
                      <a:endParaRPr lang="en-US" sz="1600" dirty="0"/>
                    </a:p>
                  </a:txBody>
                  <a:tcPr marL="91427" marR="91427" marT="45715" marB="45715"/>
                </a:tc>
                <a:tc>
                  <a:txBody>
                    <a:bodyPr/>
                    <a:lstStyle/>
                    <a:p>
                      <a:r>
                        <a:rPr lang="en-US" sz="1600" dirty="0"/>
                        <a:t>-</a:t>
                      </a:r>
                    </a:p>
                  </a:txBody>
                  <a:tcPr marL="91427" marR="91427" marT="45715" marB="45715"/>
                </a:tc>
                <a:tc>
                  <a:txBody>
                    <a:bodyPr/>
                    <a:lstStyle/>
                    <a:p>
                      <a:r>
                        <a:rPr lang="en-US" sz="1600" dirty="0"/>
                        <a:t>2- 8 MB</a:t>
                      </a:r>
                    </a:p>
                  </a:txBody>
                  <a:tcPr marL="91427" marR="91427" marT="45715" marB="45715"/>
                </a:tc>
                <a:extLst>
                  <a:ext uri="{0D108BD9-81ED-4DB2-BD59-A6C34878D82A}">
                    <a16:rowId xmlns:a16="http://schemas.microsoft.com/office/drawing/2014/main" val="10013"/>
                  </a:ext>
                </a:extLst>
              </a:tr>
            </a:tbl>
          </a:graphicData>
        </a:graphic>
      </p:graphicFrame>
      <p:sp>
        <p:nvSpPr>
          <p:cNvPr id="26630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15914BC-EBE0-401C-A6A0-712EB6E4A6FF}" type="slidenum">
              <a:rPr lang="en-AU" altLang="zh-CN" sz="1400"/>
              <a:pPr>
                <a:spcBef>
                  <a:spcPct val="0"/>
                </a:spcBef>
                <a:buClrTx/>
                <a:buSzTx/>
                <a:buFontTx/>
                <a:buNone/>
              </a:pPr>
              <a:t>157</a:t>
            </a:fld>
            <a:endParaRPr lang="en-AU" altLang="zh-CN" sz="1400"/>
          </a:p>
        </p:txBody>
      </p:sp>
      <p:sp>
        <p:nvSpPr>
          <p:cNvPr id="266306" name="Text Box 3"/>
          <p:cNvSpPr txBox="1">
            <a:spLocks noChangeArrowheads="1"/>
          </p:cNvSpPr>
          <p:nvPr/>
        </p:nvSpPr>
        <p:spPr bwMode="auto">
          <a:xfrm rot="5400000">
            <a:off x="5579269" y="3193256"/>
            <a:ext cx="67627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§4.11 Real Stuff: The ARM Cortex-A8 and Intel Core i7 Pipelines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lstStyle/>
          <a:p>
            <a:r>
              <a:rPr lang="en-US" altLang="zh-CN" dirty="0">
                <a:ea typeface="宋体" panose="02010600030101010101" pitchFamily="2" charset="-122"/>
              </a:rPr>
              <a:t>ARM Cortex-A8 </a:t>
            </a:r>
            <a:r>
              <a:rPr lang="zh-CN" altLang="en-US" dirty="0">
                <a:ea typeface="宋体" panose="02010600030101010101" pitchFamily="2" charset="-122"/>
              </a:rPr>
              <a:t>流水</a:t>
            </a:r>
            <a:endParaRPr lang="en-US" altLang="zh-CN" dirty="0">
              <a:ea typeface="宋体" panose="02010600030101010101" pitchFamily="2" charset="-122"/>
            </a:endParaRPr>
          </a:p>
        </p:txBody>
      </p:sp>
      <p:sp>
        <p:nvSpPr>
          <p:cNvPr id="26726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3CFAB38-A0EA-4F60-A652-1535708375D4}" type="slidenum">
              <a:rPr lang="en-AU" altLang="zh-CN" sz="1400"/>
              <a:pPr>
                <a:spcBef>
                  <a:spcPct val="0"/>
                </a:spcBef>
                <a:buClrTx/>
                <a:buSzTx/>
                <a:buFontTx/>
                <a:buNone/>
              </a:pPr>
              <a:t>158</a:t>
            </a:fld>
            <a:endParaRPr lang="en-AU" altLang="zh-CN" sz="1400"/>
          </a:p>
        </p:txBody>
      </p:sp>
      <p:pic>
        <p:nvPicPr>
          <p:cNvPr id="267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0475"/>
            <a:ext cx="8404225"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p:txBody>
          <a:bodyPr/>
          <a:lstStyle/>
          <a:p>
            <a:r>
              <a:rPr lang="en-US" altLang="zh-CN" dirty="0">
                <a:ea typeface="宋体" panose="02010600030101010101" pitchFamily="2" charset="-122"/>
              </a:rPr>
              <a:t>ARM Cortex-A8 </a:t>
            </a:r>
            <a:r>
              <a:rPr lang="zh-CN" altLang="en-US" dirty="0">
                <a:ea typeface="宋体" panose="02010600030101010101" pitchFamily="2" charset="-122"/>
              </a:rPr>
              <a:t>性能</a:t>
            </a:r>
            <a:endParaRPr lang="en-US" altLang="zh-CN" dirty="0">
              <a:ea typeface="宋体" panose="02010600030101010101" pitchFamily="2" charset="-122"/>
            </a:endParaRPr>
          </a:p>
        </p:txBody>
      </p:sp>
      <p:sp>
        <p:nvSpPr>
          <p:cNvPr id="26829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FBF3643-F207-489D-9FC4-46EC3A3FA427}" type="slidenum">
              <a:rPr lang="en-AU" altLang="zh-CN" sz="1400"/>
              <a:pPr>
                <a:spcBef>
                  <a:spcPct val="0"/>
                </a:spcBef>
                <a:buClrTx/>
                <a:buSzTx/>
                <a:buFontTx/>
                <a:buNone/>
              </a:pPr>
              <a:t>159</a:t>
            </a:fld>
            <a:endParaRPr lang="en-AU" altLang="zh-CN" sz="1400"/>
          </a:p>
        </p:txBody>
      </p:sp>
      <p:pic>
        <p:nvPicPr>
          <p:cNvPr id="268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16113"/>
            <a:ext cx="8434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2F9D430-000F-473E-BBFF-AB6A84638044}" type="slidenum">
              <a:rPr lang="en-AU" altLang="zh-CN" sz="1400"/>
              <a:pPr>
                <a:spcBef>
                  <a:spcPct val="0"/>
                </a:spcBef>
                <a:buClrTx/>
                <a:buSzTx/>
                <a:buFontTx/>
                <a:buNone/>
              </a:pPr>
              <a:t>16</a:t>
            </a:fld>
            <a:endParaRPr lang="en-AU" altLang="zh-CN" sz="1400"/>
          </a:p>
        </p:txBody>
      </p:sp>
      <p:sp>
        <p:nvSpPr>
          <p:cNvPr id="286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时钟方法</a:t>
            </a:r>
            <a:endParaRPr lang="en-AU" altLang="zh-CN" dirty="0">
              <a:ea typeface="宋体" panose="02010600030101010101" pitchFamily="2" charset="-122"/>
            </a:endParaRPr>
          </a:p>
        </p:txBody>
      </p:sp>
      <p:sp>
        <p:nvSpPr>
          <p:cNvPr id="28676" name="Rectangle 3"/>
          <p:cNvSpPr>
            <a:spLocks noGrp="1" noChangeArrowheads="1"/>
          </p:cNvSpPr>
          <p:nvPr>
            <p:ph type="body" idx="1"/>
          </p:nvPr>
        </p:nvSpPr>
        <p:spPr>
          <a:xfrm>
            <a:off x="684213" y="1125538"/>
            <a:ext cx="8270875" cy="2841625"/>
          </a:xfrm>
        </p:spPr>
        <p:txBody>
          <a:bodyPr/>
          <a:lstStyle/>
          <a:p>
            <a:pPr eaLnBrk="1" hangingPunct="1">
              <a:lnSpc>
                <a:spcPct val="90000"/>
              </a:lnSpc>
            </a:pPr>
            <a:r>
              <a:rPr lang="zh-CN" altLang="en-US" dirty="0">
                <a:ea typeface="宋体" panose="02010600030101010101" pitchFamily="2" charset="-122"/>
              </a:rPr>
              <a:t>组合逻辑在不同时钟周期间对数据进行变换</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在两个时钟沿之间</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从一个状态单元获取输入，结果输出到另一个状态单元</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组合电路完成变换的时间</a:t>
            </a:r>
            <a:r>
              <a:rPr lang="zh-CN" altLang="en-US" dirty="0">
                <a:solidFill>
                  <a:srgbClr val="FF0000"/>
                </a:solidFill>
                <a:ea typeface="宋体" panose="02010600030101010101" pitchFamily="2" charset="-122"/>
              </a:rPr>
              <a:t>不大于</a:t>
            </a:r>
            <a:r>
              <a:rPr lang="zh-CN" altLang="en-US" dirty="0">
                <a:ea typeface="宋体" panose="02010600030101010101" pitchFamily="2" charset="-122"/>
              </a:rPr>
              <a:t>时钟周期</a:t>
            </a:r>
            <a:endParaRPr lang="en-AU" altLang="zh-CN" dirty="0">
              <a:ea typeface="宋体" panose="02010600030101010101" pitchFamily="2" charset="-122"/>
            </a:endParaRPr>
          </a:p>
        </p:txBody>
      </p:sp>
      <p:pic>
        <p:nvPicPr>
          <p:cNvPr id="28677" name="Picture 6" descr="f04-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4581525"/>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descr="f04-03-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437063"/>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2" y="5877272"/>
            <a:ext cx="4067373" cy="338554"/>
          </a:xfrm>
          <a:prstGeom prst="rect">
            <a:avLst/>
          </a:prstGeom>
          <a:noFill/>
        </p:spPr>
        <p:txBody>
          <a:bodyPr wrap="square" rtlCol="0">
            <a:spAutoFit/>
          </a:bodyPr>
          <a:lstStyle/>
          <a:p>
            <a:r>
              <a:rPr lang="zh-CN" altLang="en-US" dirty="0"/>
              <a:t>组合逻辑、状态单元和时钟周期关系</a:t>
            </a:r>
          </a:p>
        </p:txBody>
      </p:sp>
      <p:sp>
        <p:nvSpPr>
          <p:cNvPr id="8" name="文本框 7"/>
          <p:cNvSpPr txBox="1"/>
          <p:nvPr/>
        </p:nvSpPr>
        <p:spPr>
          <a:xfrm>
            <a:off x="4814094" y="5890210"/>
            <a:ext cx="4067373" cy="338554"/>
          </a:xfrm>
          <a:prstGeom prst="rect">
            <a:avLst/>
          </a:prstGeom>
          <a:noFill/>
        </p:spPr>
        <p:txBody>
          <a:bodyPr wrap="square" rtlCol="0">
            <a:spAutoFit/>
          </a:bodyPr>
          <a:lstStyle/>
          <a:p>
            <a:endParaRPr lang="zh-CN" altLang="en-US" dirty="0"/>
          </a:p>
        </p:txBody>
      </p:sp>
      <p:sp>
        <p:nvSpPr>
          <p:cNvPr id="9" name="文本框 8"/>
          <p:cNvSpPr txBox="1"/>
          <p:nvPr/>
        </p:nvSpPr>
        <p:spPr>
          <a:xfrm>
            <a:off x="5724128" y="5865812"/>
            <a:ext cx="2771229" cy="338554"/>
          </a:xfrm>
          <a:prstGeom prst="rect">
            <a:avLst/>
          </a:prstGeom>
          <a:noFill/>
        </p:spPr>
        <p:txBody>
          <a:bodyPr wrap="square" rtlCol="0">
            <a:spAutoFit/>
          </a:bodyPr>
          <a:lstStyle/>
          <a:p>
            <a:r>
              <a:rPr lang="zh-CN" altLang="en-US" dirty="0"/>
              <a:t>同时读写</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p:txBody>
          <a:bodyPr/>
          <a:lstStyle/>
          <a:p>
            <a:r>
              <a:rPr lang="en-US" altLang="zh-CN" dirty="0">
                <a:ea typeface="宋体" panose="02010600030101010101" pitchFamily="2" charset="-122"/>
              </a:rPr>
              <a:t>Core i7 </a:t>
            </a:r>
            <a:r>
              <a:rPr lang="zh-CN" altLang="en-US" dirty="0">
                <a:ea typeface="宋体" panose="02010600030101010101" pitchFamily="2" charset="-122"/>
              </a:rPr>
              <a:t>流水</a:t>
            </a:r>
            <a:endParaRPr lang="en-US" altLang="zh-CN" dirty="0">
              <a:ea typeface="宋体" panose="02010600030101010101" pitchFamily="2" charset="-122"/>
            </a:endParaRPr>
          </a:p>
        </p:txBody>
      </p:sp>
      <p:sp>
        <p:nvSpPr>
          <p:cNvPr id="26931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9928758-8FF6-41AC-ADB6-A3442080A46C}" type="slidenum">
              <a:rPr lang="en-AU" altLang="zh-CN" sz="1400"/>
              <a:pPr>
                <a:spcBef>
                  <a:spcPct val="0"/>
                </a:spcBef>
                <a:buClrTx/>
                <a:buSzTx/>
                <a:buFontTx/>
                <a:buNone/>
              </a:pPr>
              <a:t>160</a:t>
            </a:fld>
            <a:endParaRPr lang="en-AU" altLang="zh-CN" sz="1400"/>
          </a:p>
        </p:txBody>
      </p:sp>
      <p:pic>
        <p:nvPicPr>
          <p:cNvPr id="269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1125538"/>
            <a:ext cx="49196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altLang="zh-CN" dirty="0">
                <a:ea typeface="宋体" panose="02010600030101010101" pitchFamily="2" charset="-122"/>
              </a:rPr>
              <a:t>Core i7 </a:t>
            </a:r>
            <a:r>
              <a:rPr lang="zh-CN" altLang="en-US" dirty="0">
                <a:ea typeface="宋体" panose="02010600030101010101" pitchFamily="2" charset="-122"/>
              </a:rPr>
              <a:t>性能</a:t>
            </a:r>
            <a:endParaRPr lang="en-US" altLang="zh-CN" dirty="0">
              <a:ea typeface="宋体" panose="02010600030101010101" pitchFamily="2" charset="-122"/>
            </a:endParaRPr>
          </a:p>
        </p:txBody>
      </p:sp>
      <p:sp>
        <p:nvSpPr>
          <p:cNvPr id="27033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E2A201C-752D-42FB-92A7-97AB6CA95A45}" type="slidenum">
              <a:rPr lang="en-AU" altLang="zh-CN" sz="1400"/>
              <a:pPr>
                <a:spcBef>
                  <a:spcPct val="0"/>
                </a:spcBef>
                <a:buClrTx/>
                <a:buSzTx/>
                <a:buFontTx/>
                <a:buNone/>
              </a:pPr>
              <a:t>161</a:t>
            </a:fld>
            <a:endParaRPr lang="en-AU" altLang="zh-CN" sz="1400"/>
          </a:p>
        </p:txBody>
      </p:sp>
      <p:pic>
        <p:nvPicPr>
          <p:cNvPr id="2703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38313"/>
            <a:ext cx="3943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034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16113"/>
            <a:ext cx="44227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p:txBody>
          <a:bodyPr/>
          <a:lstStyle/>
          <a:p>
            <a:r>
              <a:rPr lang="en-US" altLang="zh-CN" dirty="0">
                <a:ea typeface="宋体" panose="02010600030101010101" pitchFamily="2" charset="-122"/>
              </a:rPr>
              <a:t>4.12 </a:t>
            </a:r>
            <a:r>
              <a:rPr lang="zh-CN" altLang="en-US" dirty="0">
                <a:ea typeface="宋体" panose="02010600030101010101" pitchFamily="2" charset="-122"/>
              </a:rPr>
              <a:t>矩阵乘法的</a:t>
            </a:r>
            <a:r>
              <a:rPr lang="en-US" altLang="zh-CN" dirty="0">
                <a:ea typeface="宋体" panose="02010600030101010101" pitchFamily="2" charset="-122"/>
              </a:rPr>
              <a:t>ILP</a:t>
            </a:r>
            <a:r>
              <a:rPr lang="zh-CN" altLang="en-US" dirty="0">
                <a:ea typeface="宋体" panose="02010600030101010101" pitchFamily="2" charset="-122"/>
              </a:rPr>
              <a:t>代码优化</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pPr>
              <a:defRPr/>
            </a:pPr>
            <a:r>
              <a:rPr lang="en-US" dirty="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for (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__m256d c[4];</a:t>
            </a:r>
          </a:p>
          <a:p>
            <a:pPr marL="0" indent="0">
              <a:buFont typeface="Wingdings" panose="05000000000000000000" pitchFamily="2" charset="2"/>
              <a:buNone/>
              <a:defRPr/>
            </a:pPr>
            <a:r>
              <a:rPr lang="en-US" sz="1100" dirty="0">
                <a:latin typeface="Courier New" pitchFamily="49" charset="0"/>
                <a:cs typeface="Courier New" pitchFamily="49" charset="0"/>
              </a:rPr>
              <a:t>9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c[x]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a:latin typeface="Courier New" pitchFamily="49" charset="0"/>
                <a:cs typeface="Courier New" pitchFamily="49" charset="0"/>
              </a:rPr>
              <a:t>11</a:t>
            </a:r>
          </a:p>
          <a:p>
            <a:pPr marL="0" indent="0">
              <a:buFont typeface="Wingdings" panose="05000000000000000000" pitchFamily="2" charset="2"/>
              <a:buNone/>
              <a:defRPr/>
            </a:pPr>
            <a:r>
              <a:rPr lang="en-US" sz="1100" dirty="0">
                <a:latin typeface="Courier New" pitchFamily="49" charset="0"/>
                <a:cs typeface="Courier New" pitchFamily="49" charset="0"/>
              </a:rPr>
              <a:t>12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k = 0; k &lt; n; k++ )</a:t>
            </a:r>
          </a:p>
          <a:p>
            <a:pPr marL="0" indent="0">
              <a:buFont typeface="Wingdings" panose="05000000000000000000" pitchFamily="2" charset="2"/>
              <a:buNone/>
              <a:defRPr/>
            </a:pPr>
            <a:r>
              <a:rPr lang="en-US" sz="1100" dirty="0">
                <a:latin typeface="Courier New" pitchFamily="49" charset="0"/>
                <a:cs typeface="Courier New" pitchFamily="49" charset="0"/>
              </a:rPr>
              <a:t>13   {</a:t>
            </a:r>
          </a:p>
          <a:p>
            <a:pPr marL="0" indent="0">
              <a:buFont typeface="Wingdings" panose="05000000000000000000" pitchFamily="2" charset="2"/>
              <a:buNone/>
              <a:defRPr/>
            </a:pPr>
            <a:r>
              <a:rPr lang="en-US" sz="1100" dirty="0">
                <a:latin typeface="Courier New" pitchFamily="49" charset="0"/>
                <a:cs typeface="Courier New" pitchFamily="49" charset="0"/>
              </a:rPr>
              <a:t>14    __m256d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c[x]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_mm256_mul_pd(_mm256_load_pd(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_mm256_store_pd(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27136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C9CE84E-1DDB-46CA-B882-2D5C49F6C148}" type="slidenum">
              <a:rPr lang="en-AU" altLang="zh-CN" sz="1400"/>
              <a:pPr>
                <a:spcBef>
                  <a:spcPct val="0"/>
                </a:spcBef>
                <a:buClrTx/>
                <a:buSzTx/>
                <a:buFontTx/>
                <a:buNone/>
              </a:pPr>
              <a:t>162</a:t>
            </a:fld>
            <a:endParaRPr lang="en-AU" altLang="zh-CN" sz="1400"/>
          </a:p>
        </p:txBody>
      </p:sp>
      <p:sp>
        <p:nvSpPr>
          <p:cNvPr id="271365"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§4.12 Instruction-Level Parallelism and Matrix Multiply</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endParaRPr lang="en-US" altLang="zh-CN" dirty="0">
              <a:ea typeface="宋体" panose="02010600030101010101" pitchFamily="2" charset="-122"/>
            </a:endParaRPr>
          </a:p>
        </p:txBody>
      </p:sp>
      <p:sp>
        <p:nvSpPr>
          <p:cNvPr id="3" name="Content Placeholder 2"/>
          <p:cNvSpPr>
            <a:spLocks noGrp="1"/>
          </p:cNvSpPr>
          <p:nvPr>
            <p:ph idx="1"/>
          </p:nvPr>
        </p:nvSpPr>
        <p:spPr>
          <a:xfrm>
            <a:off x="684213" y="1125538"/>
            <a:ext cx="8270875" cy="5543550"/>
          </a:xfrm>
        </p:spPr>
        <p:txBody>
          <a:bodyPr/>
          <a:lstStyle/>
          <a:p>
            <a:pPr>
              <a:defRPr/>
            </a:pPr>
            <a:r>
              <a:rPr lang="en-US" dirty="0"/>
              <a:t>Assembly code:</a:t>
            </a:r>
          </a:p>
          <a:p>
            <a:pPr marL="0" indent="0">
              <a:buFont typeface="Wingdings" panose="05000000000000000000" pitchFamily="2" charset="2"/>
              <a:buNone/>
              <a:defRPr/>
            </a:pPr>
            <a:r>
              <a:rPr lang="en-US" sz="1050" dirty="0">
                <a:latin typeface="Courier New" pitchFamily="49" charset="0"/>
                <a:cs typeface="Courier New" pitchFamily="49" charset="0"/>
              </a:rPr>
              <a:t>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a:latin typeface="Courier New" pitchFamily="49" charset="0"/>
                <a:cs typeface="Courier New" pitchFamily="49" charset="0"/>
              </a:rPr>
              <a:t>2 </a:t>
            </a:r>
            <a:r>
              <a:rPr lang="en-US" sz="1050" dirty="0" err="1">
                <a:latin typeface="Courier New" pitchFamily="49" charset="0"/>
                <a:cs typeface="Courier New" pitchFamily="49" charset="0"/>
              </a:rPr>
              <a:t>mov</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rbx</a:t>
            </a:r>
            <a:r>
              <a:rPr lang="en-US" sz="1050" dirty="0">
                <a:latin typeface="Courier New" pitchFamily="49" charset="0"/>
                <a:cs typeface="Courier New" pitchFamily="49" charset="0"/>
              </a:rPr>
              <a:t>,%</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register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rbx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pt-BR" sz="1050" dirty="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a:latin typeface="Courier New" pitchFamily="49" charset="0"/>
                <a:cs typeface="Courier New" pitchFamily="49" charset="0"/>
              </a:rPr>
              <a:t>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a:latin typeface="Courier New" pitchFamily="49" charset="0"/>
                <a:cs typeface="Courier New" pitchFamily="49" charset="0"/>
              </a:rPr>
              <a:t>5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a:latin typeface="Courier New" pitchFamily="49" charset="0"/>
                <a:cs typeface="Courier New" pitchFamily="49" charset="0"/>
              </a:rPr>
              <a:t>6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a:latin typeface="Courier New" pitchFamily="49" charset="0"/>
                <a:cs typeface="Courier New" pitchFamily="49" charset="0"/>
              </a:rPr>
              <a:t>7 </a:t>
            </a:r>
            <a:r>
              <a:rPr lang="en-US" sz="1050" dirty="0" err="1">
                <a:latin typeface="Courier New" pitchFamily="49" charset="0"/>
                <a:cs typeface="Courier New" pitchFamily="49" charset="0"/>
              </a:rPr>
              <a:t>vbroadcastsd</a:t>
            </a:r>
            <a:r>
              <a:rPr lang="en-US" sz="1050" dirty="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a:latin typeface="Courier New" pitchFamily="49" charset="0"/>
                <a:cs typeface="Courier New" pitchFamily="49" charset="0"/>
              </a:rPr>
              <a:t>8 add $0x8,%rcx # register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+ 8</a:t>
            </a:r>
          </a:p>
          <a:p>
            <a:pPr marL="0" indent="0">
              <a:buFont typeface="Wingdings" panose="05000000000000000000" pitchFamily="2" charset="2"/>
              <a:buNone/>
              <a:defRPr/>
            </a:pPr>
            <a:r>
              <a:rPr lang="en-US" sz="1050" dirty="0">
                <a:latin typeface="Courier New" pitchFamily="49" charset="0"/>
                <a:cs typeface="Courier New" pitchFamily="49" charset="0"/>
              </a:rPr>
              <a:t>9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10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a:latin typeface="Courier New" pitchFamily="49" charset="0"/>
                <a:cs typeface="Courier New" pitchFamily="49" charset="0"/>
              </a:rPr>
              <a:t>11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0x20(%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12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a:latin typeface="Courier New" pitchFamily="49" charset="0"/>
                <a:cs typeface="Courier New" pitchFamily="49" charset="0"/>
              </a:rPr>
              <a:t>13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0x40(%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14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0x60(%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),%ymm0,%ymm0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a:latin typeface="Courier New" pitchFamily="49" charset="0"/>
                <a:cs typeface="Courier New" pitchFamily="49" charset="0"/>
              </a:rPr>
              <a:t>17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a:latin typeface="Courier New" pitchFamily="49" charset="0"/>
                <a:cs typeface="Courier New" pitchFamily="49" charset="0"/>
              </a:rPr>
              <a:t>18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a:latin typeface="Courier New" pitchFamily="49" charset="0"/>
                <a:cs typeface="Courier New" pitchFamily="49" charset="0"/>
              </a:rPr>
              <a:t>19 </a:t>
            </a:r>
            <a:r>
              <a:rPr lang="en-US" sz="1050" dirty="0" err="1">
                <a:latin typeface="Courier New" pitchFamily="49" charset="0"/>
                <a:cs typeface="Courier New" pitchFamily="49" charset="0"/>
              </a:rPr>
              <a:t>jne</a:t>
            </a:r>
            <a:r>
              <a:rPr lang="en-US" sz="1050" dirty="0">
                <a:latin typeface="Courier New" pitchFamily="49" charset="0"/>
                <a:cs typeface="Courier New" pitchFamily="49" charset="0"/>
              </a:rPr>
              <a:t> 68 &lt;dgemm+0x68&gt;                # jump if not %r8 != %</a:t>
            </a:r>
            <a:r>
              <a:rPr lang="en-US" sz="1050" dirty="0" err="1">
                <a:latin typeface="Courier New" pitchFamily="49" charset="0"/>
                <a:cs typeface="Courier New" pitchFamily="49" charset="0"/>
              </a:rPr>
              <a:t>rax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it-IT" sz="1050" dirty="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a:latin typeface="Courier New" pitchFamily="49" charset="0"/>
                <a:cs typeface="Courier New" pitchFamily="49" charset="0"/>
              </a:rPr>
              <a:t>21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22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23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%ymm1,0x60(%r11)           # Store %ymm1 into 4 C elements</a:t>
            </a:r>
          </a:p>
        </p:txBody>
      </p:sp>
      <p:sp>
        <p:nvSpPr>
          <p:cNvPr id="272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03B1406-4538-47BA-9E63-16F8D59A9262}" type="slidenum">
              <a:rPr lang="en-AU" altLang="zh-CN" sz="1400"/>
              <a:pPr>
                <a:spcBef>
                  <a:spcPct val="0"/>
                </a:spcBef>
                <a:buClrTx/>
                <a:buSzTx/>
                <a:buFontTx/>
                <a:buNone/>
              </a:pPr>
              <a:t>163</a:t>
            </a:fld>
            <a:endParaRPr lang="en-AU" altLang="zh-CN" sz="14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zh-CN" altLang="en-US" dirty="0">
                <a:ea typeface="宋体" panose="02010600030101010101" pitchFamily="2" charset="-122"/>
              </a:rPr>
              <a:t>性能对比</a:t>
            </a:r>
            <a:endParaRPr lang="en-US" altLang="zh-CN" dirty="0">
              <a:ea typeface="宋体" panose="02010600030101010101" pitchFamily="2" charset="-122"/>
            </a:endParaRPr>
          </a:p>
        </p:txBody>
      </p:sp>
      <p:sp>
        <p:nvSpPr>
          <p:cNvPr id="27341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5A47B9B-B812-4D83-A7CB-35B3953000B3}" type="slidenum">
              <a:rPr lang="en-AU" altLang="zh-CN" sz="1400"/>
              <a:pPr>
                <a:spcBef>
                  <a:spcPct val="0"/>
                </a:spcBef>
                <a:buClrTx/>
                <a:buSzTx/>
                <a:buFontTx/>
                <a:buNone/>
              </a:pPr>
              <a:t>164</a:t>
            </a:fld>
            <a:endParaRPr lang="en-AU" altLang="zh-CN" sz="1400"/>
          </a:p>
        </p:txBody>
      </p:sp>
      <p:pic>
        <p:nvPicPr>
          <p:cNvPr id="273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657350"/>
            <a:ext cx="6130925"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602A0A2-8A1B-4B53-B6DC-F7D8EEB63F18}" type="slidenum">
              <a:rPr lang="en-AU" altLang="zh-CN" sz="1400"/>
              <a:pPr>
                <a:spcBef>
                  <a:spcPct val="0"/>
                </a:spcBef>
                <a:buClrTx/>
                <a:buSzTx/>
                <a:buFontTx/>
                <a:buNone/>
              </a:pPr>
              <a:t>165</a:t>
            </a:fld>
            <a:endParaRPr lang="en-AU" altLang="zh-CN" sz="1400"/>
          </a:p>
        </p:txBody>
      </p:sp>
      <p:sp>
        <p:nvSpPr>
          <p:cNvPr id="274435" name="Rectangle 2"/>
          <p:cNvSpPr>
            <a:spLocks noGrp="1" noChangeArrowheads="1"/>
          </p:cNvSpPr>
          <p:nvPr>
            <p:ph type="title"/>
          </p:nvPr>
        </p:nvSpPr>
        <p:spPr>
          <a:xfrm>
            <a:off x="684213" y="200164"/>
            <a:ext cx="8259762" cy="707886"/>
          </a:xfrm>
        </p:spPr>
        <p:txBody>
          <a:bodyPr/>
          <a:lstStyle/>
          <a:p>
            <a:pPr eaLnBrk="1" hangingPunct="1"/>
            <a:r>
              <a:rPr lang="en-US" altLang="zh-CN" sz="4000" dirty="0">
                <a:ea typeface="宋体" panose="02010600030101010101" pitchFamily="2" charset="-122"/>
              </a:rPr>
              <a:t>4.13</a:t>
            </a:r>
            <a:r>
              <a:rPr lang="zh-CN" altLang="en-US" sz="4000" dirty="0">
                <a:ea typeface="宋体" panose="02010600030101010101" pitchFamily="2" charset="-122"/>
              </a:rPr>
              <a:t> 常见错误</a:t>
            </a:r>
            <a:endParaRPr lang="en-AU" altLang="zh-CN" sz="4000" dirty="0">
              <a:ea typeface="宋体" panose="02010600030101010101" pitchFamily="2" charset="-122"/>
            </a:endParaRPr>
          </a:p>
        </p:txBody>
      </p:sp>
      <p:sp>
        <p:nvSpPr>
          <p:cNvPr id="274436"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流水线很容易</a:t>
            </a:r>
            <a:r>
              <a:rPr lang="en-US" altLang="zh-CN" sz="2800" dirty="0">
                <a:ea typeface="宋体" panose="02010600030101010101" pitchFamily="2" charset="-122"/>
              </a:rPr>
              <a:t>(!)</a:t>
            </a:r>
          </a:p>
          <a:p>
            <a:pPr lvl="1" eaLnBrk="1" hangingPunct="1"/>
            <a:r>
              <a:rPr lang="zh-CN" altLang="en-US" sz="2400" dirty="0">
                <a:ea typeface="宋体" panose="02010600030101010101" pitchFamily="2" charset="-122"/>
              </a:rPr>
              <a:t>流水的基本概念很简单</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其难点在实现细节上</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比如</a:t>
            </a:r>
            <a:r>
              <a:rPr lang="en-US" altLang="zh-CN" sz="2000" dirty="0">
                <a:ea typeface="宋体" panose="02010600030101010101" pitchFamily="2" charset="-122"/>
              </a:rPr>
              <a:t>, </a:t>
            </a:r>
            <a:r>
              <a:rPr lang="zh-CN" altLang="en-US" sz="2000" dirty="0">
                <a:ea typeface="宋体" panose="02010600030101010101" pitchFamily="2" charset="-122"/>
              </a:rPr>
              <a:t>检测数据冒险</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流水线与实现</a:t>
            </a:r>
            <a:r>
              <a:rPr lang="en-US" altLang="zh-CN" sz="2800" dirty="0">
                <a:ea typeface="宋体" panose="02010600030101010101" pitchFamily="2" charset="-122"/>
              </a:rPr>
              <a:t>/</a:t>
            </a:r>
            <a:r>
              <a:rPr lang="zh-CN" altLang="en-US" sz="2800" dirty="0">
                <a:ea typeface="宋体" panose="02010600030101010101" pitchFamily="2" charset="-122"/>
              </a:rPr>
              <a:t>工艺技术无关 </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早期</a:t>
            </a:r>
            <a:r>
              <a:rPr lang="en-US" altLang="zh-CN" sz="2400" dirty="0">
                <a:ea typeface="宋体" panose="02010600030101010101" pitchFamily="2" charset="-122"/>
              </a:rPr>
              <a:t>IC</a:t>
            </a:r>
            <a:r>
              <a:rPr lang="zh-CN" altLang="en-US" sz="2400" dirty="0">
                <a:ea typeface="宋体" panose="02010600030101010101" pitchFamily="2" charset="-122"/>
              </a:rPr>
              <a:t>规模小，无法实现流水技术，只有工艺提升后才可能采用流水技术</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晶体管数量的廉价增加使得可以使用更先进的结构</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Pipeline-related ISA design needs to take account of technology trends</a:t>
            </a:r>
          </a:p>
          <a:p>
            <a:pPr lvl="2" eaLnBrk="1" hangingPunct="1"/>
            <a:r>
              <a:rPr lang="en-US" altLang="zh-CN" sz="2000" dirty="0">
                <a:ea typeface="宋体" panose="02010600030101010101" pitchFamily="2" charset="-122"/>
              </a:rPr>
              <a:t>e.g., predicated instructions</a:t>
            </a:r>
            <a:endParaRPr lang="en-AU" altLang="zh-CN" sz="2000" dirty="0">
              <a:ea typeface="宋体" panose="02010600030101010101" pitchFamily="2" charset="-122"/>
            </a:endParaRPr>
          </a:p>
        </p:txBody>
      </p:sp>
      <p:sp>
        <p:nvSpPr>
          <p:cNvPr id="274437" name="Text Box 4"/>
          <p:cNvSpPr txBox="1">
            <a:spLocks noChangeArrowheads="1"/>
          </p:cNvSpPr>
          <p:nvPr/>
        </p:nvSpPr>
        <p:spPr bwMode="auto">
          <a:xfrm rot="5400000">
            <a:off x="7444845" y="1266309"/>
            <a:ext cx="303159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ea typeface="宋体" panose="02010600030101010101" pitchFamily="2" charset="-122"/>
              </a:rPr>
              <a:t>§4.13 Fallacies and Pitfalls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F46A3AA-2084-4AD4-9906-717F57E7B55A}" type="slidenum">
              <a:rPr lang="en-AU" altLang="zh-CN" sz="1400"/>
              <a:pPr>
                <a:spcBef>
                  <a:spcPct val="0"/>
                </a:spcBef>
                <a:buClrTx/>
                <a:buSzTx/>
                <a:buFontTx/>
                <a:buNone/>
              </a:pPr>
              <a:t>166</a:t>
            </a:fld>
            <a:endParaRPr lang="en-AU" altLang="zh-CN" sz="1400"/>
          </a:p>
        </p:txBody>
      </p:sp>
      <p:sp>
        <p:nvSpPr>
          <p:cNvPr id="27648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陷阱：</a:t>
            </a:r>
            <a:endParaRPr lang="en-AU" altLang="zh-CN" dirty="0">
              <a:ea typeface="宋体" panose="02010600030101010101" pitchFamily="2" charset="-122"/>
            </a:endParaRPr>
          </a:p>
        </p:txBody>
      </p:sp>
      <p:sp>
        <p:nvSpPr>
          <p:cNvPr id="27648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拙劣的</a:t>
            </a:r>
            <a:r>
              <a:rPr lang="en-US" altLang="zh-CN" dirty="0">
                <a:ea typeface="宋体" panose="02010600030101010101" pitchFamily="2" charset="-122"/>
              </a:rPr>
              <a:t>ISA</a:t>
            </a:r>
            <a:r>
              <a:rPr lang="zh-CN" altLang="en-US" dirty="0">
                <a:ea typeface="宋体" panose="02010600030101010101" pitchFamily="2" charset="-122"/>
              </a:rPr>
              <a:t>设计使得流水线更困难</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e.g., </a:t>
            </a:r>
            <a:r>
              <a:rPr lang="zh-CN" altLang="en-US" dirty="0">
                <a:ea typeface="宋体" panose="02010600030101010101" pitchFamily="2" charset="-122"/>
              </a:rPr>
              <a:t>复杂指令及</a:t>
            </a:r>
            <a:r>
              <a:rPr lang="en-US" altLang="zh-CN" dirty="0">
                <a:ea typeface="宋体" panose="02010600030101010101" pitchFamily="2" charset="-122"/>
              </a:rPr>
              <a:t> (VAX, IA-32)</a:t>
            </a:r>
          </a:p>
          <a:p>
            <a:pPr lvl="2" eaLnBrk="1" hangingPunct="1"/>
            <a:r>
              <a:rPr lang="zh-CN" altLang="en-US" dirty="0">
                <a:ea typeface="宋体" panose="02010600030101010101" pitchFamily="2" charset="-122"/>
              </a:rPr>
              <a:t>流水化需要更多的开销</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IA-32 </a:t>
            </a:r>
            <a:r>
              <a:rPr lang="zh-CN" altLang="en-US" dirty="0">
                <a:ea typeface="宋体" panose="02010600030101010101" pitchFamily="2" charset="-122"/>
              </a:rPr>
              <a:t>使用了微代码（</a:t>
            </a:r>
            <a:r>
              <a:rPr lang="en-US" altLang="zh-CN" dirty="0">
                <a:ea typeface="宋体" panose="02010600030101010101" pitchFamily="2" charset="-122"/>
              </a:rPr>
              <a:t>micro-op</a:t>
            </a:r>
            <a:r>
              <a:rPr lang="zh-CN" altLang="en-US" dirty="0">
                <a:ea typeface="宋体" panose="02010600030101010101" pitchFamily="2" charset="-122"/>
              </a:rPr>
              <a:t>）的方法</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e.g., </a:t>
            </a:r>
            <a:r>
              <a:rPr lang="zh-CN" altLang="en-US" dirty="0">
                <a:ea typeface="宋体" panose="02010600030101010101" pitchFamily="2" charset="-122"/>
              </a:rPr>
              <a:t>复杂的循之模式</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Register update side effects, memory indirection</a:t>
            </a:r>
          </a:p>
          <a:p>
            <a:pPr lvl="1" eaLnBrk="1" hangingPunct="1"/>
            <a:r>
              <a:rPr lang="en-US" altLang="zh-CN" dirty="0">
                <a:ea typeface="宋体" panose="02010600030101010101" pitchFamily="2" charset="-122"/>
              </a:rPr>
              <a:t>e.g., </a:t>
            </a:r>
            <a:r>
              <a:rPr lang="zh-CN" altLang="en-US" dirty="0">
                <a:ea typeface="宋体" panose="02010600030101010101" pitchFamily="2" charset="-122"/>
              </a:rPr>
              <a:t>延迟分支</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高级流水线需要很长的延迟槽</a:t>
            </a:r>
            <a:endParaRPr lang="en-AU" altLang="zh-CN" dirty="0">
              <a:ea typeface="宋体" panose="02010600030101010101" pitchFamily="2"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66354D4-C1A2-470D-BA33-BE45184D2D57}" type="slidenum">
              <a:rPr lang="en-AU" altLang="zh-CN" sz="1400"/>
              <a:pPr>
                <a:spcBef>
                  <a:spcPct val="0"/>
                </a:spcBef>
                <a:buClrTx/>
                <a:buSzTx/>
                <a:buFontTx/>
                <a:buNone/>
              </a:pPr>
              <a:t>167</a:t>
            </a:fld>
            <a:endParaRPr lang="en-AU" altLang="zh-CN" sz="1400"/>
          </a:p>
        </p:txBody>
      </p:sp>
      <p:sp>
        <p:nvSpPr>
          <p:cNvPr id="27853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4.14</a:t>
            </a:r>
            <a:r>
              <a:rPr lang="zh-CN" altLang="en-US" dirty="0">
                <a:ea typeface="宋体" panose="02010600030101010101" pitchFamily="2" charset="-122"/>
              </a:rPr>
              <a:t> 结论</a:t>
            </a:r>
            <a:endParaRPr lang="en-AU" altLang="zh-CN" dirty="0">
              <a:ea typeface="宋体" panose="02010600030101010101" pitchFamily="2" charset="-122"/>
            </a:endParaRPr>
          </a:p>
        </p:txBody>
      </p:sp>
      <p:sp>
        <p:nvSpPr>
          <p:cNvPr id="278532"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ISA </a:t>
            </a:r>
            <a:r>
              <a:rPr lang="zh-CN" altLang="en-US" sz="2800" dirty="0">
                <a:ea typeface="宋体" panose="02010600030101010101" pitchFamily="2" charset="-122"/>
              </a:rPr>
              <a:t>影响数据通路和控制的设计</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数据通路和控制影响</a:t>
            </a:r>
            <a:r>
              <a:rPr lang="en-US" altLang="zh-CN" sz="2800" dirty="0">
                <a:ea typeface="宋体" panose="02010600030101010101" pitchFamily="2" charset="-122"/>
              </a:rPr>
              <a:t>ISA</a:t>
            </a:r>
            <a:r>
              <a:rPr lang="zh-CN" altLang="en-US" sz="2800" dirty="0">
                <a:ea typeface="宋体" panose="02010600030101010101" pitchFamily="2" charset="-122"/>
              </a:rPr>
              <a:t>设计</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流水线利用并行性提高指令的吞吐率</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每秒钟有更多的指令完成</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但单条指令的执行时间并未缩短</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冒险</a:t>
            </a:r>
            <a:r>
              <a:rPr lang="en-US" altLang="zh-CN" sz="2800" dirty="0">
                <a:ea typeface="宋体" panose="02010600030101010101" pitchFamily="2" charset="-122"/>
              </a:rPr>
              <a:t>: </a:t>
            </a:r>
            <a:r>
              <a:rPr lang="zh-CN" altLang="en-US" sz="2800" dirty="0">
                <a:ea typeface="宋体" panose="02010600030101010101" pitchFamily="2" charset="-122"/>
              </a:rPr>
              <a:t>结构</a:t>
            </a:r>
            <a:r>
              <a:rPr lang="en-US" altLang="zh-CN" sz="2800" dirty="0">
                <a:ea typeface="宋体" panose="02010600030101010101" pitchFamily="2" charset="-122"/>
              </a:rPr>
              <a:t>, </a:t>
            </a:r>
            <a:r>
              <a:rPr lang="zh-CN" altLang="en-US" sz="2800" dirty="0">
                <a:ea typeface="宋体" panose="02010600030101010101" pitchFamily="2" charset="-122"/>
              </a:rPr>
              <a:t>数据 </a:t>
            </a:r>
            <a:r>
              <a:rPr lang="en-US" altLang="zh-CN" sz="2800" dirty="0">
                <a:ea typeface="宋体" panose="02010600030101010101" pitchFamily="2" charset="-122"/>
              </a:rPr>
              <a:t>, </a:t>
            </a:r>
            <a:r>
              <a:rPr lang="zh-CN" altLang="en-US" sz="2800" dirty="0">
                <a:ea typeface="宋体" panose="02010600030101010101" pitchFamily="2" charset="-122"/>
              </a:rPr>
              <a:t>控制</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多发射和动态调度（</a:t>
            </a:r>
            <a:r>
              <a:rPr lang="en-US" altLang="zh-CN" sz="2800" dirty="0">
                <a:ea typeface="宋体" panose="02010600030101010101" pitchFamily="2" charset="-122"/>
              </a:rPr>
              <a:t>ILP</a:t>
            </a:r>
            <a:r>
              <a:rPr lang="zh-CN" altLang="en-US" sz="2800" dirty="0">
                <a:ea typeface="宋体" panose="02010600030101010101" pitchFamily="2" charset="-122"/>
              </a:rPr>
              <a:t>）</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数据依赖限制了并行度</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复杂性将遇到功耗墙的问题</a:t>
            </a:r>
            <a:endParaRPr lang="en-US" altLang="zh-CN" sz="2400" dirty="0">
              <a:ea typeface="宋体" panose="02010600030101010101" pitchFamily="2" charset="-122"/>
            </a:endParaRPr>
          </a:p>
        </p:txBody>
      </p:sp>
      <p:sp>
        <p:nvSpPr>
          <p:cNvPr id="278533"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§4.14 Concluding Remarks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AEDEBF-BFFF-4199-8C33-B33F5E417442}" type="slidenum">
              <a:rPr lang="en-AU" altLang="zh-CN" sz="1400"/>
              <a:pPr>
                <a:spcBef>
                  <a:spcPct val="0"/>
                </a:spcBef>
                <a:buClrTx/>
                <a:buSzTx/>
                <a:buFontTx/>
                <a:buNone/>
              </a:pPr>
              <a:t>17</a:t>
            </a:fld>
            <a:endParaRPr lang="en-AU" altLang="zh-CN" sz="1400" dirty="0"/>
          </a:p>
        </p:txBody>
      </p:sp>
      <p:sp>
        <p:nvSpPr>
          <p:cNvPr id="3072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4.3 </a:t>
            </a:r>
            <a:r>
              <a:rPr lang="zh-CN" altLang="en-US" dirty="0">
                <a:ea typeface="宋体" panose="02010600030101010101" pitchFamily="2" charset="-122"/>
              </a:rPr>
              <a:t>数据通路的建立</a:t>
            </a:r>
            <a:endParaRPr lang="en-AU" altLang="zh-CN" dirty="0">
              <a:ea typeface="宋体" panose="02010600030101010101" pitchFamily="2" charset="-122"/>
            </a:endParaRPr>
          </a:p>
        </p:txBody>
      </p:sp>
      <p:sp>
        <p:nvSpPr>
          <p:cNvPr id="3072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数据通路（</a:t>
            </a:r>
            <a:r>
              <a:rPr lang="en-US" altLang="zh-CN" dirty="0" err="1">
                <a:ea typeface="宋体" panose="02010600030101010101" pitchFamily="2" charset="-122"/>
              </a:rPr>
              <a:t>Datapath</a:t>
            </a:r>
            <a:r>
              <a:rPr lang="zh-CN" altLang="en-US" dirty="0">
                <a:ea typeface="宋体" panose="02010600030101010101" pitchFamily="2" charset="-122"/>
              </a:rPr>
              <a:t>）</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CPU</a:t>
            </a:r>
            <a:r>
              <a:rPr lang="zh-CN" altLang="en-US" dirty="0">
                <a:ea typeface="宋体" panose="02010600030101010101" pitchFamily="2" charset="-122"/>
              </a:rPr>
              <a:t>中处理数据和地址的单元部件</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Registers, ALUs, mux’s, memories, …</a:t>
            </a:r>
          </a:p>
          <a:p>
            <a:pPr eaLnBrk="1" hangingPunct="1"/>
            <a:r>
              <a:rPr lang="zh-CN" altLang="en-US" dirty="0">
                <a:ea typeface="宋体" panose="02010600030101010101" pitchFamily="2" charset="-122"/>
              </a:rPr>
              <a:t>本章将逐步建立</a:t>
            </a:r>
            <a:r>
              <a:rPr lang="en-US" altLang="zh-CN" dirty="0">
                <a:ea typeface="宋体" panose="02010600030101010101" pitchFamily="2" charset="-122"/>
              </a:rPr>
              <a:t>MIPS</a:t>
            </a:r>
            <a:r>
              <a:rPr lang="zh-CN" altLang="en-US" dirty="0">
                <a:ea typeface="宋体" panose="02010600030101010101" pitchFamily="2" charset="-122"/>
              </a:rPr>
              <a:t>的数据通路</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Refining the overview design</a:t>
            </a:r>
            <a:endParaRPr lang="en-AU" altLang="zh-CN" dirty="0">
              <a:ea typeface="宋体" panose="02010600030101010101" pitchFamily="2" charset="-122"/>
            </a:endParaRPr>
          </a:p>
        </p:txBody>
      </p:sp>
      <p:sp>
        <p:nvSpPr>
          <p:cNvPr id="30725"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§4.3 Building a Datapath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AEDEBF-BFFF-4199-8C33-B33F5E417442}" type="slidenum">
              <a:rPr lang="en-AU" altLang="zh-CN" sz="1400"/>
              <a:pPr>
                <a:spcBef>
                  <a:spcPct val="0"/>
                </a:spcBef>
                <a:buClrTx/>
                <a:buSzTx/>
                <a:buFontTx/>
                <a:buNone/>
              </a:pPr>
              <a:t>18</a:t>
            </a:fld>
            <a:endParaRPr lang="en-AU" altLang="zh-CN" sz="1400" dirty="0"/>
          </a:p>
        </p:txBody>
      </p:sp>
      <p:sp>
        <p:nvSpPr>
          <p:cNvPr id="307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数据通路上的部件</a:t>
            </a:r>
            <a:endParaRPr lang="en-AU" altLang="zh-CN" dirty="0">
              <a:ea typeface="宋体" panose="02010600030101010101" pitchFamily="2" charset="-122"/>
            </a:endParaRPr>
          </a:p>
        </p:txBody>
      </p:sp>
      <p:sp>
        <p:nvSpPr>
          <p:cNvPr id="30725"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§4.3 Building a Datapath</a:t>
            </a:r>
          </a:p>
        </p:txBody>
      </p:sp>
      <p:sp>
        <p:nvSpPr>
          <p:cNvPr id="2" name="内容占位符 1"/>
          <p:cNvSpPr>
            <a:spLocks noGrp="1"/>
          </p:cNvSpPr>
          <p:nvPr>
            <p:ph idx="1"/>
          </p:nvPr>
        </p:nvSpPr>
        <p:spPr>
          <a:xfrm>
            <a:off x="684213" y="1054100"/>
            <a:ext cx="8270875" cy="1631950"/>
          </a:xfrm>
        </p:spPr>
        <p:txBody>
          <a:bodyPr/>
          <a:lstStyle/>
          <a:p>
            <a:r>
              <a:rPr lang="zh-CN" altLang="en-US" dirty="0"/>
              <a:t>数据通路部件</a:t>
            </a:r>
            <a:endParaRPr lang="en-US" altLang="zh-CN" dirty="0"/>
          </a:p>
          <a:p>
            <a:pPr lvl="1"/>
            <a:r>
              <a:rPr lang="zh-CN" altLang="en-US" dirty="0"/>
              <a:t>一个用来操作或保存处理器中数据的单元</a:t>
            </a:r>
            <a:endParaRPr lang="en-US" altLang="zh-CN" dirty="0"/>
          </a:p>
          <a:p>
            <a:r>
              <a:rPr lang="zh-CN" altLang="en-US" dirty="0"/>
              <a:t>程序计数器</a:t>
            </a:r>
            <a:r>
              <a:rPr lang="en-US" altLang="zh-CN" dirty="0"/>
              <a:t>PC</a:t>
            </a:r>
          </a:p>
          <a:p>
            <a:pPr lvl="1"/>
            <a:r>
              <a:rPr lang="zh-CN" altLang="en-US" dirty="0"/>
              <a:t>存放下一条指令地址的寄存器</a:t>
            </a:r>
          </a:p>
        </p:txBody>
      </p:sp>
      <p:pic>
        <p:nvPicPr>
          <p:cNvPr id="3" name="图片 2"/>
          <p:cNvPicPr>
            <a:picLocks noChangeAspect="1"/>
          </p:cNvPicPr>
          <p:nvPr/>
        </p:nvPicPr>
        <p:blipFill>
          <a:blip r:embed="rId3"/>
          <a:stretch>
            <a:fillRect/>
          </a:stretch>
        </p:blipFill>
        <p:spPr>
          <a:xfrm>
            <a:off x="326106" y="3415823"/>
            <a:ext cx="8420100" cy="2295525"/>
          </a:xfrm>
          <a:prstGeom prst="rect">
            <a:avLst/>
          </a:prstGeom>
        </p:spPr>
      </p:pic>
      <p:sp>
        <p:nvSpPr>
          <p:cNvPr id="4" name="文本框 3"/>
          <p:cNvSpPr txBox="1"/>
          <p:nvPr/>
        </p:nvSpPr>
        <p:spPr>
          <a:xfrm>
            <a:off x="1235113" y="5877272"/>
            <a:ext cx="7684343" cy="338554"/>
          </a:xfrm>
          <a:prstGeom prst="rect">
            <a:avLst/>
          </a:prstGeom>
          <a:noFill/>
        </p:spPr>
        <p:txBody>
          <a:bodyPr wrap="square" rtlCol="0">
            <a:spAutoFit/>
          </a:bodyPr>
          <a:lstStyle/>
          <a:p>
            <a:r>
              <a:rPr lang="zh-CN" altLang="en-US" dirty="0"/>
              <a:t>指令存储器                                   程序计数器</a:t>
            </a:r>
            <a:r>
              <a:rPr lang="en-US" altLang="zh-CN" dirty="0"/>
              <a:t>		</a:t>
            </a:r>
            <a:r>
              <a:rPr lang="zh-CN" altLang="en-US" dirty="0"/>
              <a:t>加法器</a:t>
            </a:r>
          </a:p>
        </p:txBody>
      </p:sp>
    </p:spTree>
    <p:extLst>
      <p:ext uri="{BB962C8B-B14F-4D97-AF65-F5344CB8AC3E}">
        <p14:creationId xmlns:p14="http://schemas.microsoft.com/office/powerpoint/2010/main" val="66335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C5AE293-2DAD-4998-875F-089BEB649566}" type="slidenum">
              <a:rPr lang="en-AU" altLang="zh-CN" sz="1400"/>
              <a:pPr>
                <a:spcBef>
                  <a:spcPct val="0"/>
                </a:spcBef>
                <a:buClrTx/>
                <a:buSzTx/>
                <a:buFontTx/>
                <a:buNone/>
              </a:pPr>
              <a:t>19</a:t>
            </a:fld>
            <a:endParaRPr lang="en-AU" altLang="zh-CN" sz="1400" dirty="0"/>
          </a:p>
        </p:txBody>
      </p:sp>
      <p:sp>
        <p:nvSpPr>
          <p:cNvPr id="3277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取指令相关部件</a:t>
            </a:r>
            <a:endParaRPr lang="en-AU" altLang="zh-CN" dirty="0">
              <a:ea typeface="宋体" panose="02010600030101010101" pitchFamily="2" charset="-122"/>
            </a:endParaRPr>
          </a:p>
        </p:txBody>
      </p:sp>
      <p:sp>
        <p:nvSpPr>
          <p:cNvPr id="32772"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32-bit register</a:t>
            </a:r>
            <a:endParaRPr lang="en-AU" altLang="zh-CN" sz="1600">
              <a:ea typeface="宋体" panose="02010600030101010101" pitchFamily="2" charset="-122"/>
            </a:endParaRPr>
          </a:p>
        </p:txBody>
      </p:sp>
      <p:sp>
        <p:nvSpPr>
          <p:cNvPr id="32773"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Increment by 4 for next instruction</a:t>
            </a:r>
            <a:endParaRPr lang="en-AU" altLang="zh-CN" sz="1600">
              <a:ea typeface="宋体" panose="02010600030101010101" pitchFamily="2" charset="-122"/>
            </a:endParaRPr>
          </a:p>
        </p:txBody>
      </p:sp>
      <p:pic>
        <p:nvPicPr>
          <p:cNvPr id="32774"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p:cNvSpPr>
            <a:spLocks noGrp="1"/>
          </p:cNvSpPr>
          <p:nvPr>
            <p:ph idx="1"/>
          </p:nvPr>
        </p:nvSpPr>
        <p:spPr>
          <a:xfrm>
            <a:off x="684213" y="1125538"/>
            <a:ext cx="8270875" cy="4819362"/>
          </a:xfrm>
        </p:spPr>
        <p:txBody>
          <a:bodyPr/>
          <a:lstStyle/>
          <a:p>
            <a:pPr lvl="1"/>
            <a:r>
              <a:rPr lang="zh-CN" altLang="en-US" dirty="0">
                <a:ea typeface="宋体" panose="02010600030101010101" pitchFamily="2" charset="-122"/>
              </a:rPr>
              <a:t>	</a:t>
            </a:r>
            <a:r>
              <a:rPr lang="en-US" altLang="zh-CN" dirty="0">
                <a:ea typeface="宋体" panose="02010600030101010101" pitchFamily="2" charset="-122"/>
              </a:rPr>
              <a:t>4.1</a:t>
            </a:r>
            <a:r>
              <a:rPr lang="zh-CN" altLang="en-US" dirty="0">
                <a:ea typeface="宋体" panose="02010600030101010101" pitchFamily="2" charset="-122"/>
              </a:rPr>
              <a:t> 引言    </a:t>
            </a:r>
          </a:p>
          <a:p>
            <a:pPr lvl="1"/>
            <a:r>
              <a:rPr lang="en-US" altLang="zh-CN" dirty="0">
                <a:ea typeface="宋体" panose="02010600030101010101" pitchFamily="2" charset="-122"/>
              </a:rPr>
              <a:t>	4.2</a:t>
            </a:r>
            <a:r>
              <a:rPr lang="zh-CN" altLang="en-US" dirty="0">
                <a:ea typeface="宋体" panose="02010600030101010101" pitchFamily="2" charset="-122"/>
              </a:rPr>
              <a:t> 逻辑设计的一般方法</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4.3</a:t>
            </a:r>
            <a:r>
              <a:rPr lang="zh-CN" altLang="en-US" dirty="0">
                <a:ea typeface="宋体" panose="02010600030101010101" pitchFamily="2" charset="-122"/>
              </a:rPr>
              <a:t> 数据通路</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4.4</a:t>
            </a:r>
            <a:r>
              <a:rPr lang="zh-CN" altLang="en-US" dirty="0">
                <a:ea typeface="宋体" panose="02010600030101010101" pitchFamily="2" charset="-122"/>
              </a:rPr>
              <a:t> 流水线</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4.5</a:t>
            </a:r>
            <a:r>
              <a:rPr lang="zh-CN" altLang="en-US" dirty="0">
                <a:ea typeface="宋体" panose="02010600030101010101" pitchFamily="2" charset="-122"/>
              </a:rPr>
              <a:t> 数据冒险</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4.6</a:t>
            </a:r>
            <a:r>
              <a:rPr lang="zh-CN" altLang="en-US" dirty="0">
                <a:ea typeface="宋体" panose="02010600030101010101" pitchFamily="2" charset="-122"/>
              </a:rPr>
              <a:t> 控制冒险</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4.9 </a:t>
            </a:r>
            <a:r>
              <a:rPr lang="zh-CN" altLang="en-US" dirty="0">
                <a:ea typeface="宋体" panose="02010600030101010101" pitchFamily="2" charset="-122"/>
              </a:rPr>
              <a:t>异常</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4.10</a:t>
            </a:r>
            <a:r>
              <a:rPr lang="zh-CN" altLang="en-US" dirty="0">
                <a:ea typeface="宋体" panose="02010600030101010101" pitchFamily="2" charset="-122"/>
              </a:rPr>
              <a:t> 指令级并行</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4.11</a:t>
            </a:r>
            <a:r>
              <a:rPr lang="zh-CN" altLang="en-US" dirty="0">
                <a:ea typeface="宋体" panose="02010600030101010101" pitchFamily="2" charset="-122"/>
              </a:rPr>
              <a:t> 实例：</a:t>
            </a:r>
            <a:r>
              <a:rPr lang="en-US" altLang="zh-CN" dirty="0">
                <a:ea typeface="宋体" panose="02010600030101010101" pitchFamily="2" charset="-122"/>
              </a:rPr>
              <a:t>ARM</a:t>
            </a:r>
            <a:r>
              <a:rPr lang="zh-CN" altLang="en-US" dirty="0">
                <a:ea typeface="宋体" panose="02010600030101010101" pitchFamily="2" charset="-122"/>
              </a:rPr>
              <a:t> </a:t>
            </a:r>
            <a:r>
              <a:rPr lang="en-US" altLang="zh-CN" dirty="0">
                <a:ea typeface="宋体" panose="02010600030101010101" pitchFamily="2" charset="-122"/>
              </a:rPr>
              <a:t>Cortex</a:t>
            </a:r>
            <a:r>
              <a:rPr lang="zh-CN" altLang="en-US" dirty="0">
                <a:ea typeface="宋体" panose="02010600030101010101" pitchFamily="2" charset="-122"/>
              </a:rPr>
              <a:t> </a:t>
            </a:r>
            <a:r>
              <a:rPr lang="en-US" altLang="zh-CN" dirty="0">
                <a:ea typeface="宋体" panose="02010600030101010101" pitchFamily="2" charset="-122"/>
              </a:rPr>
              <a:t>A8</a:t>
            </a:r>
            <a:r>
              <a:rPr lang="zh-CN" altLang="en-US" dirty="0">
                <a:ea typeface="宋体" panose="02010600030101010101" pitchFamily="2" charset="-122"/>
              </a:rPr>
              <a:t> </a:t>
            </a:r>
            <a:r>
              <a:rPr lang="en-US" altLang="zh-CN" dirty="0">
                <a:ea typeface="宋体" panose="02010600030101010101" pitchFamily="2" charset="-122"/>
              </a:rPr>
              <a:t>&amp; Intel i7 920</a:t>
            </a:r>
            <a:r>
              <a:rPr lang="zh-CN" altLang="en-US" dirty="0">
                <a:ea typeface="宋体" panose="02010600030101010101" pitchFamily="2" charset="-122"/>
              </a:rPr>
              <a:t> </a:t>
            </a: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819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0287BF6D-A13D-414C-B84D-A0DD3004D104}" type="slidenum">
              <a:rPr lang="zh-CN" altLang="en-US" sz="1200">
                <a:solidFill>
                  <a:srgbClr val="898989"/>
                </a:solidFill>
                <a:latin typeface="Calibri" panose="020F0502020204030204" pitchFamily="34" charset="0"/>
              </a:rPr>
              <a:pPr>
                <a:spcBef>
                  <a:spcPct val="0"/>
                </a:spcBef>
                <a:buClrTx/>
                <a:buSzTx/>
                <a:buFontTx/>
                <a:buNone/>
              </a:pPr>
              <a:t>2</a:t>
            </a:fld>
            <a:endParaRPr lang="zh-CN" altLang="en-US" sz="1200">
              <a:solidFill>
                <a:srgbClr val="898989"/>
              </a:solidFill>
              <a:latin typeface="Calibri" panose="020F0502020204030204" pitchFamily="34" charset="0"/>
            </a:endParaRPr>
          </a:p>
        </p:txBody>
      </p:sp>
      <p:sp>
        <p:nvSpPr>
          <p:cNvPr id="2" name="矩形 1">
            <a:extLst>
              <a:ext uri="{FF2B5EF4-FFF2-40B4-BE49-F238E27FC236}">
                <a16:creationId xmlns:a16="http://schemas.microsoft.com/office/drawing/2014/main" id="{EDE8DB3E-CBD8-4CFD-A39F-AFA8BC33E251}"/>
              </a:ext>
            </a:extLst>
          </p:cNvPr>
          <p:cNvSpPr/>
          <p:nvPr/>
        </p:nvSpPr>
        <p:spPr>
          <a:xfrm>
            <a:off x="6228184" y="1268760"/>
            <a:ext cx="1005403" cy="338554"/>
          </a:xfrm>
          <a:prstGeom prst="rect">
            <a:avLst/>
          </a:prstGeom>
        </p:spPr>
        <p:txBody>
          <a:bodyPr wrap="none">
            <a:spAutoFit/>
          </a:bodyPr>
          <a:lstStyle/>
          <a:p>
            <a:r>
              <a:rPr lang="zh-CN" altLang="en-US" b="1" dirty="0">
                <a:solidFill>
                  <a:srgbClr val="FF0000"/>
                </a:solidFill>
              </a:rPr>
              <a:t>高度抽象</a:t>
            </a:r>
          </a:p>
        </p:txBody>
      </p:sp>
      <p:sp>
        <p:nvSpPr>
          <p:cNvPr id="3" name="矩形 2">
            <a:extLst>
              <a:ext uri="{FF2B5EF4-FFF2-40B4-BE49-F238E27FC236}">
                <a16:creationId xmlns:a16="http://schemas.microsoft.com/office/drawing/2014/main" id="{C361D837-3837-4600-B914-584C8E1A4888}"/>
              </a:ext>
            </a:extLst>
          </p:cNvPr>
          <p:cNvSpPr/>
          <p:nvPr/>
        </p:nvSpPr>
        <p:spPr>
          <a:xfrm>
            <a:off x="6228184" y="2132856"/>
            <a:ext cx="1210588" cy="338554"/>
          </a:xfrm>
          <a:prstGeom prst="rect">
            <a:avLst/>
          </a:prstGeom>
        </p:spPr>
        <p:txBody>
          <a:bodyPr wrap="none">
            <a:spAutoFit/>
          </a:bodyPr>
          <a:lstStyle/>
          <a:p>
            <a:r>
              <a:rPr lang="zh-CN" altLang="en-US" b="1" dirty="0">
                <a:solidFill>
                  <a:srgbClr val="FF0000"/>
                </a:solidFill>
              </a:rPr>
              <a:t>基本数据通</a:t>
            </a:r>
          </a:p>
        </p:txBody>
      </p:sp>
      <p:sp>
        <p:nvSpPr>
          <p:cNvPr id="4" name="矩形 3">
            <a:extLst>
              <a:ext uri="{FF2B5EF4-FFF2-40B4-BE49-F238E27FC236}">
                <a16:creationId xmlns:a16="http://schemas.microsoft.com/office/drawing/2014/main" id="{4E81A399-9762-49BB-A7BA-87397FAC0764}"/>
              </a:ext>
            </a:extLst>
          </p:cNvPr>
          <p:cNvSpPr/>
          <p:nvPr/>
        </p:nvSpPr>
        <p:spPr>
          <a:xfrm>
            <a:off x="6228183" y="2658398"/>
            <a:ext cx="1005403" cy="338554"/>
          </a:xfrm>
          <a:prstGeom prst="rect">
            <a:avLst/>
          </a:prstGeom>
        </p:spPr>
        <p:txBody>
          <a:bodyPr wrap="none">
            <a:spAutoFit/>
          </a:bodyPr>
          <a:lstStyle/>
          <a:p>
            <a:r>
              <a:rPr lang="zh-CN" altLang="en-US" b="1" dirty="0">
                <a:solidFill>
                  <a:srgbClr val="FF0000"/>
                </a:solidFill>
              </a:rPr>
              <a:t>流水实现</a:t>
            </a:r>
          </a:p>
        </p:txBody>
      </p:sp>
      <p:sp>
        <p:nvSpPr>
          <p:cNvPr id="7" name="矩形 6">
            <a:extLst>
              <a:ext uri="{FF2B5EF4-FFF2-40B4-BE49-F238E27FC236}">
                <a16:creationId xmlns:a16="http://schemas.microsoft.com/office/drawing/2014/main" id="{243BEFB1-2FDD-4E17-B25C-4A94BAFB8C2A}"/>
              </a:ext>
            </a:extLst>
          </p:cNvPr>
          <p:cNvSpPr/>
          <p:nvPr/>
        </p:nvSpPr>
        <p:spPr>
          <a:xfrm>
            <a:off x="6228183" y="3171685"/>
            <a:ext cx="1005403" cy="338554"/>
          </a:xfrm>
          <a:prstGeom prst="rect">
            <a:avLst/>
          </a:prstGeom>
        </p:spPr>
        <p:txBody>
          <a:bodyPr wrap="none">
            <a:spAutoFit/>
          </a:bodyPr>
          <a:lstStyle/>
          <a:p>
            <a:r>
              <a:rPr lang="zh-CN" altLang="en-US" b="1" dirty="0">
                <a:solidFill>
                  <a:srgbClr val="FF0000"/>
                </a:solidFill>
              </a:rPr>
              <a:t>流水实现</a:t>
            </a:r>
          </a:p>
        </p:txBody>
      </p:sp>
      <p:sp>
        <p:nvSpPr>
          <p:cNvPr id="8" name="矩形 7">
            <a:extLst>
              <a:ext uri="{FF2B5EF4-FFF2-40B4-BE49-F238E27FC236}">
                <a16:creationId xmlns:a16="http://schemas.microsoft.com/office/drawing/2014/main" id="{79122CF4-2D13-4014-A788-26879299DC9C}"/>
              </a:ext>
            </a:extLst>
          </p:cNvPr>
          <p:cNvSpPr/>
          <p:nvPr/>
        </p:nvSpPr>
        <p:spPr>
          <a:xfrm>
            <a:off x="6228183" y="3681413"/>
            <a:ext cx="1005403" cy="338554"/>
          </a:xfrm>
          <a:prstGeom prst="rect">
            <a:avLst/>
          </a:prstGeom>
        </p:spPr>
        <p:txBody>
          <a:bodyPr wrap="none">
            <a:spAutoFit/>
          </a:bodyPr>
          <a:lstStyle/>
          <a:p>
            <a:r>
              <a:rPr lang="zh-CN" altLang="en-US" b="1" dirty="0">
                <a:solidFill>
                  <a:srgbClr val="FF0000"/>
                </a:solidFill>
              </a:rPr>
              <a:t>流水实现</a:t>
            </a:r>
          </a:p>
        </p:txBody>
      </p:sp>
      <p:sp>
        <p:nvSpPr>
          <p:cNvPr id="5" name="矩形 4">
            <a:extLst>
              <a:ext uri="{FF2B5EF4-FFF2-40B4-BE49-F238E27FC236}">
                <a16:creationId xmlns:a16="http://schemas.microsoft.com/office/drawing/2014/main" id="{7D0BA381-53D6-4723-A2BB-0B304743DBBD}"/>
              </a:ext>
            </a:extLst>
          </p:cNvPr>
          <p:cNvSpPr/>
          <p:nvPr/>
        </p:nvSpPr>
        <p:spPr>
          <a:xfrm>
            <a:off x="4355976" y="426547"/>
            <a:ext cx="4083169" cy="338554"/>
          </a:xfrm>
          <a:prstGeom prst="rect">
            <a:avLst/>
          </a:prstGeom>
        </p:spPr>
        <p:txBody>
          <a:bodyPr wrap="none">
            <a:spAutoFit/>
          </a:bodyPr>
          <a:lstStyle/>
          <a:p>
            <a:r>
              <a:rPr lang="zh-CN" altLang="en-US" b="1" dirty="0">
                <a:solidFill>
                  <a:srgbClr val="FF0000"/>
                </a:solidFill>
              </a:rPr>
              <a:t>原理与技术（不涉及逻辑电路和物理实现）</a:t>
            </a:r>
            <a:endParaRPr lang="en-US" altLang="zh-CN" b="1" dirty="0">
              <a:solidFill>
                <a:srgbClr val="FF0000"/>
              </a:solidFill>
            </a:endParaRPr>
          </a:p>
        </p:txBody>
      </p:sp>
      <p:sp>
        <p:nvSpPr>
          <p:cNvPr id="6" name="矩形 5">
            <a:extLst>
              <a:ext uri="{FF2B5EF4-FFF2-40B4-BE49-F238E27FC236}">
                <a16:creationId xmlns:a16="http://schemas.microsoft.com/office/drawing/2014/main" id="{5C3E81B4-1D30-46C3-B258-6636EA8A01BB}"/>
              </a:ext>
            </a:extLst>
          </p:cNvPr>
          <p:cNvSpPr/>
          <p:nvPr/>
        </p:nvSpPr>
        <p:spPr>
          <a:xfrm>
            <a:off x="1598385" y="6018432"/>
            <a:ext cx="6840760" cy="338554"/>
          </a:xfrm>
          <a:prstGeom prst="rect">
            <a:avLst/>
          </a:prstGeom>
        </p:spPr>
        <p:txBody>
          <a:bodyPr wrap="square">
            <a:spAutoFit/>
          </a:bodyPr>
          <a:lstStyle/>
          <a:p>
            <a:r>
              <a:rPr lang="zh-CN" altLang="en-US" b="1" dirty="0">
                <a:solidFill>
                  <a:srgbClr val="FF0000"/>
                </a:solidFill>
              </a:rPr>
              <a:t>配套实验将加深对流水线结构和行为的认识，并获得直接的编程体验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8"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8BE40E2-147F-4D7E-97B8-6E7FFAACF681}" type="slidenum">
              <a:rPr lang="en-AU" altLang="zh-CN" sz="1400"/>
              <a:pPr>
                <a:spcBef>
                  <a:spcPct val="0"/>
                </a:spcBef>
                <a:buClrTx/>
                <a:buSzTx/>
                <a:buFontTx/>
                <a:buNone/>
              </a:pPr>
              <a:t>20</a:t>
            </a:fld>
            <a:endParaRPr lang="en-AU" altLang="zh-CN" sz="1400" dirty="0"/>
          </a:p>
        </p:txBody>
      </p:sp>
      <p:pic>
        <p:nvPicPr>
          <p:cNvPr id="34819"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27413"/>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R</a:t>
            </a:r>
            <a:r>
              <a:rPr lang="zh-CN" altLang="en-US" dirty="0">
                <a:ea typeface="宋体" panose="02010600030101010101" pitchFamily="2" charset="-122"/>
              </a:rPr>
              <a:t>型指令相关部件</a:t>
            </a:r>
            <a:endParaRPr lang="en-AU" altLang="zh-CN" dirty="0">
              <a:ea typeface="宋体" panose="02010600030101010101" pitchFamily="2" charset="-122"/>
            </a:endParaRPr>
          </a:p>
        </p:txBody>
      </p:sp>
      <p:sp>
        <p:nvSpPr>
          <p:cNvPr id="34821" name="Rectangle 3"/>
          <p:cNvSpPr>
            <a:spLocks noGrp="1" noChangeArrowheads="1"/>
          </p:cNvSpPr>
          <p:nvPr>
            <p:ph type="body" idx="1"/>
          </p:nvPr>
        </p:nvSpPr>
        <p:spPr>
          <a:xfrm>
            <a:off x="684213" y="1125538"/>
            <a:ext cx="8270875" cy="1920875"/>
          </a:xfrm>
        </p:spPr>
        <p:txBody>
          <a:bodyPr/>
          <a:lstStyle/>
          <a:p>
            <a:pPr eaLnBrk="1" hangingPunct="1"/>
            <a:r>
              <a:rPr lang="zh-CN" altLang="en-US" dirty="0">
                <a:ea typeface="宋体" panose="02010600030101010101" pitchFamily="2" charset="-122"/>
              </a:rPr>
              <a:t>读入两个寄存器中的操作数</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add/sub/AND/OR/</a:t>
            </a:r>
            <a:r>
              <a:rPr lang="en-US" altLang="zh-CN" dirty="0" err="1">
                <a:ea typeface="宋体" panose="02010600030101010101" pitchFamily="2" charset="-122"/>
              </a:rPr>
              <a:t>slt</a:t>
            </a:r>
            <a:endParaRPr lang="en-US" altLang="zh-CN" dirty="0">
              <a:ea typeface="宋体" panose="02010600030101010101" pitchFamily="2" charset="-122"/>
            </a:endParaRPr>
          </a:p>
          <a:p>
            <a:pPr eaLnBrk="1" hangingPunct="1"/>
            <a:r>
              <a:rPr lang="zh-CN" altLang="en-US" dirty="0">
                <a:ea typeface="宋体" panose="02010600030101010101" pitchFamily="2" charset="-122"/>
              </a:rPr>
              <a:t>执行算术逻辑运算</a:t>
            </a:r>
            <a:endParaRPr lang="en-US" altLang="zh-CN" dirty="0">
              <a:ea typeface="宋体" panose="02010600030101010101" pitchFamily="2" charset="-122"/>
            </a:endParaRPr>
          </a:p>
          <a:p>
            <a:pPr eaLnBrk="1" hangingPunct="1"/>
            <a:r>
              <a:rPr lang="zh-CN" altLang="en-US" dirty="0">
                <a:ea typeface="宋体" panose="02010600030101010101" pitchFamily="2" charset="-122"/>
              </a:rPr>
              <a:t>结果写回到寄存器</a:t>
            </a:r>
            <a:endParaRPr lang="en-AU" altLang="zh-CN" dirty="0">
              <a:ea typeface="宋体" panose="02010600030101010101" pitchFamily="2" charset="-122"/>
            </a:endParaRPr>
          </a:p>
        </p:txBody>
      </p:sp>
      <p:sp>
        <p:nvSpPr>
          <p:cNvPr id="6" name="文本框 5"/>
          <p:cNvSpPr txBox="1"/>
          <p:nvPr/>
        </p:nvSpPr>
        <p:spPr>
          <a:xfrm>
            <a:off x="2123729" y="5723562"/>
            <a:ext cx="5760640" cy="338554"/>
          </a:xfrm>
          <a:prstGeom prst="rect">
            <a:avLst/>
          </a:prstGeom>
          <a:noFill/>
        </p:spPr>
        <p:txBody>
          <a:bodyPr wrap="square" rtlCol="0">
            <a:spAutoFit/>
          </a:bodyPr>
          <a:lstStyle/>
          <a:p>
            <a:r>
              <a:rPr lang="zh-CN" altLang="en-US" dirty="0"/>
              <a:t>寄存器堆                                                            </a:t>
            </a:r>
            <a:r>
              <a:rPr lang="en-US" altLang="zh-CN" dirty="0"/>
              <a:t>ALU</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DAF4A8B-FFB1-49D6-AED1-D0BAA72A7B4D}" type="slidenum">
              <a:rPr lang="en-AU" altLang="zh-CN" sz="1400"/>
              <a:pPr>
                <a:spcBef>
                  <a:spcPct val="0"/>
                </a:spcBef>
                <a:buClrTx/>
                <a:buSzTx/>
                <a:buFontTx/>
                <a:buNone/>
              </a:pPr>
              <a:t>21</a:t>
            </a:fld>
            <a:endParaRPr lang="en-AU" altLang="zh-CN" sz="1400"/>
          </a:p>
        </p:txBody>
      </p:sp>
      <p:pic>
        <p:nvPicPr>
          <p:cNvPr id="36867" name="Picture 6" descr="f04-0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存取指令</a:t>
            </a:r>
            <a:r>
              <a:rPr lang="zh-CN" altLang="en-US" sz="2800" dirty="0">
                <a:ea typeface="宋体" panose="02010600030101010101" pitchFamily="2" charset="-122"/>
              </a:rPr>
              <a:t>（</a:t>
            </a:r>
            <a:r>
              <a:rPr lang="en-US" altLang="zh-CN" sz="2800" dirty="0">
                <a:ea typeface="宋体" panose="02010600030101010101" pitchFamily="2" charset="-122"/>
              </a:rPr>
              <a:t>Load/Store</a:t>
            </a:r>
            <a:r>
              <a:rPr lang="zh-CN" altLang="en-US" sz="2800" dirty="0">
                <a:ea typeface="宋体" panose="02010600030101010101" pitchFamily="2" charset="-122"/>
              </a:rPr>
              <a:t>）相关部件</a:t>
            </a:r>
            <a:endParaRPr lang="en-AU" altLang="zh-CN" sz="2800" dirty="0">
              <a:ea typeface="宋体" panose="02010600030101010101" pitchFamily="2" charset="-122"/>
            </a:endParaRPr>
          </a:p>
        </p:txBody>
      </p:sp>
      <p:sp>
        <p:nvSpPr>
          <p:cNvPr id="36869" name="Rectangle 3"/>
          <p:cNvSpPr>
            <a:spLocks noGrp="1" noChangeArrowheads="1"/>
          </p:cNvSpPr>
          <p:nvPr>
            <p:ph type="body" idx="1"/>
          </p:nvPr>
        </p:nvSpPr>
        <p:spPr>
          <a:xfrm>
            <a:off x="684213" y="1125538"/>
            <a:ext cx="8204200" cy="2611437"/>
          </a:xfrm>
        </p:spPr>
        <p:txBody>
          <a:bodyPr/>
          <a:lstStyle/>
          <a:p>
            <a:pPr eaLnBrk="1" hangingPunct="1">
              <a:lnSpc>
                <a:spcPct val="90000"/>
              </a:lnSpc>
            </a:pPr>
            <a:r>
              <a:rPr lang="zh-CN" altLang="en-US" sz="2800" dirty="0">
                <a:ea typeface="宋体" panose="02010600030101010101" pitchFamily="2" charset="-122"/>
              </a:rPr>
              <a:t>读寄存器操作数</a:t>
            </a:r>
            <a:r>
              <a:rPr lang="en-US" altLang="zh-CN" sz="2800" dirty="0">
                <a:ea typeface="宋体" panose="02010600030101010101" pitchFamily="2" charset="-122"/>
              </a:rPr>
              <a:t>(</a:t>
            </a:r>
            <a:r>
              <a:rPr lang="zh-CN" altLang="en-US" sz="2800" dirty="0">
                <a:ea typeface="宋体" panose="02010600030101010101" pitchFamily="2" charset="-122"/>
              </a:rPr>
              <a:t>基址</a:t>
            </a:r>
            <a:r>
              <a:rPr lang="en-US" altLang="zh-CN" sz="2800" dirty="0">
                <a:ea typeface="宋体" panose="02010600030101010101" pitchFamily="2" charset="-122"/>
              </a:rPr>
              <a:t>) </a:t>
            </a:r>
          </a:p>
          <a:p>
            <a:pPr eaLnBrk="1" hangingPunct="1">
              <a:lnSpc>
                <a:spcPct val="90000"/>
              </a:lnSpc>
            </a:pPr>
            <a:r>
              <a:rPr lang="zh-CN" altLang="en-US" sz="2800" dirty="0">
                <a:ea typeface="宋体" panose="02010600030101010101" pitchFamily="2" charset="-122"/>
              </a:rPr>
              <a:t>用</a:t>
            </a:r>
            <a:r>
              <a:rPr lang="en-US" altLang="zh-CN" sz="2800" dirty="0">
                <a:ea typeface="宋体" panose="02010600030101010101" pitchFamily="2" charset="-122"/>
              </a:rPr>
              <a:t>16</a:t>
            </a:r>
            <a:r>
              <a:rPr lang="zh-CN" altLang="en-US" sz="2800" dirty="0">
                <a:ea typeface="宋体" panose="02010600030101010101" pitchFamily="2" charset="-122"/>
              </a:rPr>
              <a:t>位偏移量计算地址</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由</a:t>
            </a:r>
            <a:r>
              <a:rPr lang="en-US" altLang="zh-CN" sz="2400" dirty="0">
                <a:ea typeface="宋体" panose="02010600030101010101" pitchFamily="2" charset="-122"/>
              </a:rPr>
              <a:t>ALU</a:t>
            </a:r>
            <a:r>
              <a:rPr lang="zh-CN" altLang="en-US" sz="2400" dirty="0">
                <a:ea typeface="宋体" panose="02010600030101010101" pitchFamily="2" charset="-122"/>
              </a:rPr>
              <a:t>计算，对偏移量进行符号扩展</a:t>
            </a:r>
            <a:endParaRPr lang="en-US" altLang="zh-CN"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取</a:t>
            </a:r>
            <a:r>
              <a:rPr lang="en-US" altLang="zh-CN" sz="2800" dirty="0">
                <a:ea typeface="宋体" panose="02010600030101010101" pitchFamily="2" charset="-122"/>
              </a:rPr>
              <a:t>Load: </a:t>
            </a:r>
            <a:r>
              <a:rPr lang="zh-CN" altLang="en-US" sz="2800" dirty="0">
                <a:ea typeface="宋体" panose="02010600030101010101" pitchFamily="2" charset="-122"/>
              </a:rPr>
              <a:t>读内存单元、读入数据保存到寄存器</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存</a:t>
            </a:r>
            <a:r>
              <a:rPr lang="en-US" altLang="zh-CN" sz="2800" dirty="0">
                <a:ea typeface="宋体" panose="02010600030101010101" pitchFamily="2" charset="-122"/>
              </a:rPr>
              <a:t>Store: </a:t>
            </a:r>
            <a:r>
              <a:rPr lang="zh-CN" altLang="en-US" sz="2800" dirty="0">
                <a:ea typeface="宋体" panose="02010600030101010101" pitchFamily="2" charset="-122"/>
              </a:rPr>
              <a:t>将寄存器值写入到内存单元</a:t>
            </a:r>
            <a:endParaRPr lang="en-AU" altLang="zh-CN" sz="2800"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2E6A639-9CAF-46C7-BCB3-ADD4641123C0}" type="slidenum">
              <a:rPr lang="en-AU" altLang="zh-CN" sz="1400"/>
              <a:pPr>
                <a:spcBef>
                  <a:spcPct val="0"/>
                </a:spcBef>
                <a:buClrTx/>
                <a:buSzTx/>
                <a:buFontTx/>
                <a:buNone/>
              </a:pPr>
              <a:t>22</a:t>
            </a:fld>
            <a:endParaRPr lang="en-AU" altLang="zh-CN" sz="1400"/>
          </a:p>
        </p:txBody>
      </p:sp>
      <p:sp>
        <p:nvSpPr>
          <p:cNvPr id="3891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分支指令相关部件</a:t>
            </a:r>
            <a:endParaRPr lang="en-AU" altLang="zh-CN" dirty="0">
              <a:ea typeface="宋体" panose="02010600030101010101" pitchFamily="2" charset="-122"/>
            </a:endParaRPr>
          </a:p>
        </p:txBody>
      </p:sp>
      <p:sp>
        <p:nvSpPr>
          <p:cNvPr id="38916"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读入</a:t>
            </a:r>
            <a:r>
              <a:rPr lang="en-US" altLang="zh-CN" dirty="0">
                <a:ea typeface="宋体" panose="02010600030101010101" pitchFamily="2" charset="-122"/>
              </a:rPr>
              <a:t>3</a:t>
            </a:r>
            <a:r>
              <a:rPr lang="zh-CN" altLang="en-US" dirty="0">
                <a:ea typeface="宋体" panose="02010600030101010101" pitchFamily="2" charset="-122"/>
              </a:rPr>
              <a:t>个操作数（</a:t>
            </a:r>
            <a:r>
              <a:rPr lang="en-US" altLang="zh-CN" dirty="0">
                <a:ea typeface="宋体" panose="02010600030101010101" pitchFamily="2" charset="-122"/>
              </a:rPr>
              <a:t>2</a:t>
            </a:r>
            <a:r>
              <a:rPr lang="zh-CN" altLang="en-US" dirty="0">
                <a:ea typeface="宋体" panose="02010600030101010101" pitchFamily="2" charset="-122"/>
              </a:rPr>
              <a:t>比较数寄存器</a:t>
            </a:r>
            <a:r>
              <a:rPr lang="en-US" altLang="zh-CN" dirty="0">
                <a:ea typeface="宋体" panose="02010600030101010101" pitchFamily="2" charset="-122"/>
              </a:rPr>
              <a:t>/1</a:t>
            </a:r>
            <a:r>
              <a:rPr lang="zh-CN" altLang="en-US" dirty="0">
                <a:ea typeface="宋体" panose="02010600030101010101" pitchFamily="2" charset="-122"/>
              </a:rPr>
              <a:t>目标地址）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操作数的比较操作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由</a:t>
            </a:r>
            <a:r>
              <a:rPr lang="en-US" altLang="zh-CN" dirty="0">
                <a:ea typeface="宋体" panose="02010600030101010101" pitchFamily="2" charset="-122"/>
              </a:rPr>
              <a:t> ALU</a:t>
            </a:r>
            <a:r>
              <a:rPr lang="zh-CN" altLang="en-US" dirty="0">
                <a:ea typeface="宋体" panose="02010600030101010101" pitchFamily="2" charset="-122"/>
              </a:rPr>
              <a:t>执行减法，建立标志位</a:t>
            </a:r>
            <a:endParaRPr lang="en-US" altLang="zh-CN" dirty="0">
              <a:ea typeface="宋体" panose="02010600030101010101" pitchFamily="2" charset="-122"/>
            </a:endParaRPr>
          </a:p>
          <a:p>
            <a:pPr eaLnBrk="1" hangingPunct="1"/>
            <a:r>
              <a:rPr lang="zh-CN" altLang="en-US" dirty="0">
                <a:ea typeface="宋体" panose="02010600030101010101" pitchFamily="2" charset="-122"/>
              </a:rPr>
              <a:t>计算</a:t>
            </a:r>
            <a:r>
              <a:rPr lang="zh-CN" altLang="en-US" dirty="0">
                <a:solidFill>
                  <a:srgbClr val="009900"/>
                </a:solidFill>
                <a:ea typeface="宋体" panose="02010600030101010101" pitchFamily="2" charset="-122"/>
              </a:rPr>
              <a:t>分支目标地址</a:t>
            </a:r>
            <a:r>
              <a:rPr lang="en-US" altLang="zh-CN" dirty="0">
                <a:solidFill>
                  <a:srgbClr val="009900"/>
                </a:solidFill>
                <a:ea typeface="宋体" panose="02010600030101010101" pitchFamily="2" charset="-122"/>
              </a:rPr>
              <a:t> </a:t>
            </a:r>
          </a:p>
          <a:p>
            <a:pPr lvl="1" eaLnBrk="1" hangingPunct="1"/>
            <a:r>
              <a:rPr lang="zh-CN" altLang="en-US" dirty="0">
                <a:ea typeface="宋体" panose="02010600030101010101" pitchFamily="2" charset="-122"/>
              </a:rPr>
              <a:t>将地址偏移进行符号扩展</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左移两位</a:t>
            </a:r>
            <a:r>
              <a:rPr lang="en-US" altLang="zh-CN" dirty="0">
                <a:ea typeface="宋体" panose="02010600030101010101" pitchFamily="2" charset="-122"/>
              </a:rPr>
              <a:t>(</a:t>
            </a:r>
            <a:r>
              <a:rPr lang="zh-CN" altLang="en-US" dirty="0">
                <a:ea typeface="宋体" panose="02010600030101010101" pitchFamily="2" charset="-122"/>
              </a:rPr>
              <a:t>按字为单位的偏移量</a:t>
            </a:r>
            <a:r>
              <a:rPr lang="en-US" altLang="zh-CN" dirty="0">
                <a:ea typeface="宋体" panose="02010600030101010101" pitchFamily="2" charset="-122"/>
              </a:rPr>
              <a:t>)</a:t>
            </a:r>
          </a:p>
          <a:p>
            <a:pPr lvl="1" eaLnBrk="1" hangingPunct="1"/>
            <a:r>
              <a:rPr lang="zh-CN" altLang="en-US" dirty="0">
                <a:ea typeface="宋体" panose="02010600030101010101" pitchFamily="2" charset="-122"/>
              </a:rPr>
              <a:t>再加上（</a:t>
            </a:r>
            <a:r>
              <a:rPr lang="en-US" altLang="zh-CN" dirty="0">
                <a:ea typeface="宋体" panose="02010600030101010101" pitchFamily="2" charset="-122"/>
              </a:rPr>
              <a:t>PC + 4</a:t>
            </a:r>
            <a:r>
              <a:rPr lang="zh-CN" altLang="en-US" dirty="0">
                <a:ea typeface="宋体" panose="02010600030101010101" pitchFamily="2" charset="-122"/>
              </a:rPr>
              <a:t>）</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PC+4</a:t>
            </a:r>
            <a:r>
              <a:rPr lang="zh-CN" altLang="en-US" dirty="0">
                <a:ea typeface="宋体" panose="02010600030101010101" pitchFamily="2" charset="-122"/>
              </a:rPr>
              <a:t>在本条指令取指后就已完成计算</a:t>
            </a:r>
            <a:endParaRPr lang="en-US" altLang="zh-CN" dirty="0">
              <a:ea typeface="宋体" panose="02010600030101010101" pitchFamily="2" charset="-122"/>
            </a:endParaRPr>
          </a:p>
          <a:p>
            <a:pPr eaLnBrk="1" hangingPunct="1"/>
            <a:r>
              <a:rPr lang="zh-CN" altLang="en-US" dirty="0">
                <a:ea typeface="宋体" panose="02010600030101010101" pitchFamily="2" charset="-122"/>
              </a:rPr>
              <a:t>根据标志位确定是否分支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分支发生（</a:t>
            </a:r>
            <a:r>
              <a:rPr lang="en-US" altLang="zh-CN" dirty="0">
                <a:ea typeface="宋体" panose="02010600030101010101" pitchFamily="2" charset="-122"/>
              </a:rPr>
              <a:t>branch taken</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分支未发生</a:t>
            </a:r>
            <a:endParaRPr lang="en-AU" altLang="zh-CN"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24687C8-9346-4887-A473-64C6905E003B}" type="slidenum">
              <a:rPr lang="en-AU" altLang="zh-CN" sz="1400"/>
              <a:pPr>
                <a:spcBef>
                  <a:spcPct val="0"/>
                </a:spcBef>
                <a:buClrTx/>
                <a:buSzTx/>
                <a:buFontTx/>
                <a:buNone/>
              </a:pPr>
              <a:t>23</a:t>
            </a:fld>
            <a:endParaRPr lang="en-AU" altLang="zh-CN" sz="1400"/>
          </a:p>
        </p:txBody>
      </p:sp>
      <p:pic>
        <p:nvPicPr>
          <p:cNvPr id="40963" name="Picture 7" descr="f04-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分支指令部件</a:t>
            </a:r>
            <a:endParaRPr lang="en-AU" altLang="zh-CN" dirty="0">
              <a:ea typeface="宋体" panose="02010600030101010101" pitchFamily="2" charset="-122"/>
            </a:endParaRPr>
          </a:p>
        </p:txBody>
      </p:sp>
      <p:sp>
        <p:nvSpPr>
          <p:cNvPr id="40965"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Just</a:t>
            </a:r>
            <a:br>
              <a:rPr lang="en-US" altLang="zh-CN" sz="1600">
                <a:ea typeface="宋体" panose="02010600030101010101" pitchFamily="2" charset="-122"/>
              </a:rPr>
            </a:br>
            <a:r>
              <a:rPr lang="en-US" altLang="zh-CN" sz="1600">
                <a:ea typeface="宋体" panose="02010600030101010101" pitchFamily="2" charset="-122"/>
              </a:rPr>
              <a:t>re-routes wires</a:t>
            </a:r>
            <a:endParaRPr lang="en-AU" altLang="zh-CN" sz="1600">
              <a:ea typeface="宋体" panose="02010600030101010101" pitchFamily="2" charset="-122"/>
            </a:endParaRPr>
          </a:p>
        </p:txBody>
      </p:sp>
      <p:sp>
        <p:nvSpPr>
          <p:cNvPr id="40966"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Sign-bit wire replicated</a:t>
            </a:r>
            <a:endParaRPr lang="en-AU" altLang="zh-CN" sz="160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4A09874-4D4C-49AD-878C-95F81283EB6C}" type="slidenum">
              <a:rPr lang="en-AU" altLang="zh-CN" sz="1400"/>
              <a:pPr>
                <a:spcBef>
                  <a:spcPct val="0"/>
                </a:spcBef>
                <a:buClrTx/>
                <a:buSzTx/>
                <a:buFontTx/>
                <a:buNone/>
              </a:pPr>
              <a:t>24</a:t>
            </a:fld>
            <a:endParaRPr lang="en-AU" altLang="zh-CN" sz="1400"/>
          </a:p>
        </p:txBody>
      </p:sp>
      <p:sp>
        <p:nvSpPr>
          <p:cNvPr id="430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构建简单的数据通路</a:t>
            </a:r>
            <a:endParaRPr lang="en-AU" altLang="zh-CN" dirty="0">
              <a:ea typeface="宋体" panose="02010600030101010101" pitchFamily="2" charset="-122"/>
            </a:endParaRPr>
          </a:p>
        </p:txBody>
      </p:sp>
      <p:sp>
        <p:nvSpPr>
          <p:cNvPr id="4301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初步的数据通路在</a:t>
            </a:r>
            <a:r>
              <a:rPr lang="en-US" altLang="zh-CN" dirty="0">
                <a:ea typeface="宋体" panose="02010600030101010101" pitchFamily="2" charset="-122"/>
              </a:rPr>
              <a:t>1</a:t>
            </a:r>
            <a:r>
              <a:rPr lang="zh-CN" altLang="en-US" dirty="0">
                <a:ea typeface="宋体" panose="02010600030101010101" pitchFamily="2" charset="-122"/>
              </a:rPr>
              <a:t>个时钟周期内完成指令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每个数据通路部件在一个时钟周期内只能处理一条指令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因此需要独立的数据和指令存储器</a:t>
            </a:r>
            <a:endParaRPr lang="en-US" altLang="zh-CN" dirty="0">
              <a:ea typeface="宋体" panose="02010600030101010101" pitchFamily="2" charset="-122"/>
            </a:endParaRPr>
          </a:p>
          <a:p>
            <a:pPr eaLnBrk="1" hangingPunct="1"/>
            <a:r>
              <a:rPr lang="zh-CN" altLang="en-US" dirty="0">
                <a:ea typeface="宋体" panose="02010600030101010101" pitchFamily="2" charset="-122"/>
              </a:rPr>
              <a:t>当不同指令的数据来源不同时，需要使用多选器</a:t>
            </a:r>
            <a:endParaRPr lang="en-AU" altLang="zh-CN" dirty="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B685425-BFB4-49AA-A567-64E16B0B11AB}" type="slidenum">
              <a:rPr lang="en-AU" altLang="zh-CN" sz="1400"/>
              <a:pPr>
                <a:spcBef>
                  <a:spcPct val="0"/>
                </a:spcBef>
                <a:buClrTx/>
                <a:buSzTx/>
                <a:buFontTx/>
                <a:buNone/>
              </a:pPr>
              <a:t>25</a:t>
            </a:fld>
            <a:endParaRPr lang="en-AU" altLang="zh-CN" sz="1400"/>
          </a:p>
        </p:txBody>
      </p:sp>
      <p:pic>
        <p:nvPicPr>
          <p:cNvPr id="45059" name="Picture 5" descr="f04-1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简单的数据通路</a:t>
            </a:r>
            <a:r>
              <a:rPr lang="en-US" altLang="zh-CN" dirty="0">
                <a:ea typeface="宋体" panose="02010600030101010101" pitchFamily="2" charset="-122"/>
              </a:rPr>
              <a:t>(R</a:t>
            </a:r>
            <a:r>
              <a:rPr lang="zh-CN" altLang="en-US" dirty="0">
                <a:ea typeface="宋体" panose="02010600030101010101" pitchFamily="2" charset="-122"/>
              </a:rPr>
              <a:t>型</a:t>
            </a:r>
            <a:r>
              <a:rPr lang="en-US" altLang="zh-CN" dirty="0">
                <a:ea typeface="宋体" panose="02010600030101010101" pitchFamily="2" charset="-122"/>
              </a:rPr>
              <a:t>/</a:t>
            </a:r>
            <a:r>
              <a:rPr lang="zh-CN" altLang="en-US" dirty="0">
                <a:ea typeface="宋体" panose="02010600030101010101" pitchFamily="2" charset="-122"/>
              </a:rPr>
              <a:t>存取 </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 name="任意多边形 1"/>
          <p:cNvSpPr/>
          <p:nvPr/>
        </p:nvSpPr>
        <p:spPr bwMode="auto">
          <a:xfrm>
            <a:off x="3820438" y="2217106"/>
            <a:ext cx="1471642" cy="45719"/>
          </a:xfrm>
          <a:custGeom>
            <a:avLst/>
            <a:gdLst>
              <a:gd name="connsiteX0" fmla="*/ 0 w 1277655"/>
              <a:gd name="connsiteY0" fmla="*/ 0 h 12526"/>
              <a:gd name="connsiteX1" fmla="*/ 1277655 w 1277655"/>
              <a:gd name="connsiteY1" fmla="*/ 12526 h 12526"/>
            </a:gdLst>
            <a:ahLst/>
            <a:cxnLst>
              <a:cxn ang="0">
                <a:pos x="connsiteX0" y="connsiteY0"/>
              </a:cxn>
              <a:cxn ang="0">
                <a:pos x="connsiteX1" y="connsiteY1"/>
              </a:cxn>
            </a:cxnLst>
            <a:rect l="l" t="t" r="r" b="b"/>
            <a:pathLst>
              <a:path w="1277655" h="12526">
                <a:moveTo>
                  <a:pt x="0" y="0"/>
                </a:moveTo>
                <a:lnTo>
                  <a:pt x="1277655" y="12526"/>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757808" y="2981195"/>
            <a:ext cx="1665962" cy="50607"/>
          </a:xfrm>
          <a:custGeom>
            <a:avLst/>
            <a:gdLst>
              <a:gd name="connsiteX0" fmla="*/ 0 w 1665962"/>
              <a:gd name="connsiteY0" fmla="*/ 12526 h 50607"/>
              <a:gd name="connsiteX1" fmla="*/ 588724 w 1665962"/>
              <a:gd name="connsiteY1" fmla="*/ 25052 h 50607"/>
              <a:gd name="connsiteX2" fmla="*/ 989556 w 1665962"/>
              <a:gd name="connsiteY2" fmla="*/ 50104 h 50607"/>
              <a:gd name="connsiteX3" fmla="*/ 1665962 w 1665962"/>
              <a:gd name="connsiteY3" fmla="*/ 0 h 50607"/>
            </a:gdLst>
            <a:ahLst/>
            <a:cxnLst>
              <a:cxn ang="0">
                <a:pos x="connsiteX0" y="connsiteY0"/>
              </a:cxn>
              <a:cxn ang="0">
                <a:pos x="connsiteX1" y="connsiteY1"/>
              </a:cxn>
              <a:cxn ang="0">
                <a:pos x="connsiteX2" y="connsiteY2"/>
              </a:cxn>
              <a:cxn ang="0">
                <a:pos x="connsiteX3" y="connsiteY3"/>
              </a:cxn>
            </a:cxnLst>
            <a:rect l="l" t="t" r="r" b="b"/>
            <a:pathLst>
              <a:path w="1665962" h="50607">
                <a:moveTo>
                  <a:pt x="0" y="12526"/>
                </a:moveTo>
                <a:lnTo>
                  <a:pt x="588724" y="25052"/>
                </a:lnTo>
                <a:cubicBezTo>
                  <a:pt x="753650" y="31315"/>
                  <a:pt x="810016" y="54279"/>
                  <a:pt x="989556" y="50104"/>
                </a:cubicBezTo>
                <a:cubicBezTo>
                  <a:pt x="1169096" y="45929"/>
                  <a:pt x="1417529" y="22964"/>
                  <a:pt x="1665962"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1240582" y="2868460"/>
            <a:ext cx="7393798" cy="2794426"/>
          </a:xfrm>
          <a:custGeom>
            <a:avLst/>
            <a:gdLst>
              <a:gd name="connsiteX0" fmla="*/ 4533917 w 7393798"/>
              <a:gd name="connsiteY0" fmla="*/ 0 h 2794426"/>
              <a:gd name="connsiteX1" fmla="*/ 4734333 w 7393798"/>
              <a:gd name="connsiteY1" fmla="*/ 288099 h 2794426"/>
              <a:gd name="connsiteX2" fmla="*/ 4922223 w 7393798"/>
              <a:gd name="connsiteY2" fmla="*/ 1340285 h 2794426"/>
              <a:gd name="connsiteX3" fmla="*/ 6287560 w 7393798"/>
              <a:gd name="connsiteY3" fmla="*/ 1503124 h 2794426"/>
              <a:gd name="connsiteX4" fmla="*/ 6600711 w 7393798"/>
              <a:gd name="connsiteY4" fmla="*/ 1089765 h 2794426"/>
              <a:gd name="connsiteX5" fmla="*/ 6801128 w 7393798"/>
              <a:gd name="connsiteY5" fmla="*/ 588724 h 2794426"/>
              <a:gd name="connsiteX6" fmla="*/ 7176908 w 7393798"/>
              <a:gd name="connsiteY6" fmla="*/ 501041 h 2794426"/>
              <a:gd name="connsiteX7" fmla="*/ 7364799 w 7393798"/>
              <a:gd name="connsiteY7" fmla="*/ 864296 h 2794426"/>
              <a:gd name="connsiteX8" fmla="*/ 7339747 w 7393798"/>
              <a:gd name="connsiteY8" fmla="*/ 2342367 h 2794426"/>
              <a:gd name="connsiteX9" fmla="*/ 6863758 w 7393798"/>
              <a:gd name="connsiteY9" fmla="*/ 2630466 h 2794426"/>
              <a:gd name="connsiteX10" fmla="*/ 5899254 w 7393798"/>
              <a:gd name="connsiteY10" fmla="*/ 2705622 h 2794426"/>
              <a:gd name="connsiteX11" fmla="*/ 675900 w 7393798"/>
              <a:gd name="connsiteY11" fmla="*/ 2680570 h 2794426"/>
              <a:gd name="connsiteX12" fmla="*/ 62125 w 7393798"/>
              <a:gd name="connsiteY12" fmla="*/ 1290181 h 2794426"/>
              <a:gd name="connsiteX13" fmla="*/ 638322 w 7393798"/>
              <a:gd name="connsiteY13" fmla="*/ 726510 h 279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798" h="2794426">
                <a:moveTo>
                  <a:pt x="4533917" y="0"/>
                </a:moveTo>
                <a:cubicBezTo>
                  <a:pt x="4601766" y="32359"/>
                  <a:pt x="4669615" y="64718"/>
                  <a:pt x="4734333" y="288099"/>
                </a:cubicBezTo>
                <a:cubicBezTo>
                  <a:pt x="4799051" y="511480"/>
                  <a:pt x="4663352" y="1137781"/>
                  <a:pt x="4922223" y="1340285"/>
                </a:cubicBezTo>
                <a:cubicBezTo>
                  <a:pt x="5181094" y="1542789"/>
                  <a:pt x="6007812" y="1544877"/>
                  <a:pt x="6287560" y="1503124"/>
                </a:cubicBezTo>
                <a:cubicBezTo>
                  <a:pt x="6567308" y="1461371"/>
                  <a:pt x="6515116" y="1242165"/>
                  <a:pt x="6600711" y="1089765"/>
                </a:cubicBezTo>
                <a:cubicBezTo>
                  <a:pt x="6686306" y="937365"/>
                  <a:pt x="6705095" y="686845"/>
                  <a:pt x="6801128" y="588724"/>
                </a:cubicBezTo>
                <a:cubicBezTo>
                  <a:pt x="6897161" y="490603"/>
                  <a:pt x="7082963" y="455112"/>
                  <a:pt x="7176908" y="501041"/>
                </a:cubicBezTo>
                <a:cubicBezTo>
                  <a:pt x="7270853" y="546970"/>
                  <a:pt x="7337659" y="557408"/>
                  <a:pt x="7364799" y="864296"/>
                </a:cubicBezTo>
                <a:cubicBezTo>
                  <a:pt x="7391939" y="1171184"/>
                  <a:pt x="7423254" y="2048005"/>
                  <a:pt x="7339747" y="2342367"/>
                </a:cubicBezTo>
                <a:cubicBezTo>
                  <a:pt x="7256240" y="2636729"/>
                  <a:pt x="7103840" y="2569924"/>
                  <a:pt x="6863758" y="2630466"/>
                </a:cubicBezTo>
                <a:cubicBezTo>
                  <a:pt x="6623676" y="2691008"/>
                  <a:pt x="5899254" y="2705622"/>
                  <a:pt x="5899254" y="2705622"/>
                </a:cubicBezTo>
                <a:cubicBezTo>
                  <a:pt x="4867944" y="2713973"/>
                  <a:pt x="1648755" y="2916477"/>
                  <a:pt x="675900" y="2680570"/>
                </a:cubicBezTo>
                <a:cubicBezTo>
                  <a:pt x="-296955" y="2444663"/>
                  <a:pt x="68388" y="1615858"/>
                  <a:pt x="62125" y="1290181"/>
                </a:cubicBezTo>
                <a:cubicBezTo>
                  <a:pt x="55862" y="964504"/>
                  <a:pt x="347092" y="845507"/>
                  <a:pt x="638322" y="72651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3469710" y="2342367"/>
            <a:ext cx="1841326" cy="12526"/>
          </a:xfrm>
          <a:custGeom>
            <a:avLst/>
            <a:gdLst>
              <a:gd name="connsiteX0" fmla="*/ 0 w 1841326"/>
              <a:gd name="connsiteY0" fmla="*/ 0 h 12526"/>
              <a:gd name="connsiteX1" fmla="*/ 1841326 w 1841326"/>
              <a:gd name="connsiteY1" fmla="*/ 12526 h 12526"/>
            </a:gdLst>
            <a:ahLst/>
            <a:cxnLst>
              <a:cxn ang="0">
                <a:pos x="connsiteX0" y="connsiteY0"/>
              </a:cxn>
              <a:cxn ang="0">
                <a:pos x="connsiteX1" y="connsiteY1"/>
              </a:cxn>
            </a:cxnLst>
            <a:rect l="l" t="t" r="r" b="b"/>
            <a:pathLst>
              <a:path w="1841326" h="12526">
                <a:moveTo>
                  <a:pt x="0" y="0"/>
                </a:moveTo>
                <a:lnTo>
                  <a:pt x="1841326"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801666" y="2688480"/>
            <a:ext cx="4509370" cy="1879610"/>
          </a:xfrm>
          <a:custGeom>
            <a:avLst/>
            <a:gdLst>
              <a:gd name="connsiteX0" fmla="*/ 0 w 4509370"/>
              <a:gd name="connsiteY0" fmla="*/ 42194 h 1879610"/>
              <a:gd name="connsiteX1" fmla="*/ 601249 w 4509370"/>
              <a:gd name="connsiteY1" fmla="*/ 205032 h 1879610"/>
              <a:gd name="connsiteX2" fmla="*/ 939452 w 4509370"/>
              <a:gd name="connsiteY2" fmla="*/ 1645525 h 1879610"/>
              <a:gd name="connsiteX3" fmla="*/ 3194137 w 4509370"/>
              <a:gd name="connsiteY3" fmla="*/ 1808364 h 1879610"/>
              <a:gd name="connsiteX4" fmla="*/ 3494761 w 4509370"/>
              <a:gd name="connsiteY4" fmla="*/ 931542 h 1879610"/>
              <a:gd name="connsiteX5" fmla="*/ 4509370 w 4509370"/>
              <a:gd name="connsiteY5" fmla="*/ 443027 h 18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0" h="1879610">
                <a:moveTo>
                  <a:pt x="0" y="42194"/>
                </a:moveTo>
                <a:cubicBezTo>
                  <a:pt x="222337" y="-9998"/>
                  <a:pt x="444674" y="-62190"/>
                  <a:pt x="601249" y="205032"/>
                </a:cubicBezTo>
                <a:cubicBezTo>
                  <a:pt x="757824" y="472254"/>
                  <a:pt x="507304" y="1378303"/>
                  <a:pt x="939452" y="1645525"/>
                </a:cubicBezTo>
                <a:cubicBezTo>
                  <a:pt x="1371600" y="1912747"/>
                  <a:pt x="2768252" y="1927361"/>
                  <a:pt x="3194137" y="1808364"/>
                </a:cubicBezTo>
                <a:cubicBezTo>
                  <a:pt x="3620022" y="1689367"/>
                  <a:pt x="3275555" y="1159098"/>
                  <a:pt x="3494761" y="931542"/>
                </a:cubicBezTo>
                <a:cubicBezTo>
                  <a:pt x="3713967" y="703986"/>
                  <a:pt x="4111668" y="573506"/>
                  <a:pt x="4509370" y="443027"/>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5761973" y="2642992"/>
            <a:ext cx="814191" cy="12526"/>
          </a:xfrm>
          <a:custGeom>
            <a:avLst/>
            <a:gdLst>
              <a:gd name="connsiteX0" fmla="*/ 0 w 814191"/>
              <a:gd name="connsiteY0" fmla="*/ 0 h 12526"/>
              <a:gd name="connsiteX1" fmla="*/ 814191 w 814191"/>
              <a:gd name="connsiteY1" fmla="*/ 12526 h 12526"/>
            </a:gdLst>
            <a:ahLst/>
            <a:cxnLst>
              <a:cxn ang="0">
                <a:pos x="connsiteX0" y="connsiteY0"/>
              </a:cxn>
              <a:cxn ang="0">
                <a:pos x="connsiteX1" y="connsiteY1"/>
              </a:cxn>
            </a:cxnLst>
            <a:rect l="l" t="t" r="r" b="b"/>
            <a:pathLst>
              <a:path w="814191" h="12526">
                <a:moveTo>
                  <a:pt x="0" y="0"/>
                </a:moveTo>
                <a:lnTo>
                  <a:pt x="814191"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3319397" y="3031299"/>
            <a:ext cx="3256767" cy="726743"/>
          </a:xfrm>
          <a:custGeom>
            <a:avLst/>
            <a:gdLst>
              <a:gd name="connsiteX0" fmla="*/ 0 w 3256767"/>
              <a:gd name="connsiteY0" fmla="*/ 0 h 726743"/>
              <a:gd name="connsiteX1" fmla="*/ 551145 w 3256767"/>
              <a:gd name="connsiteY1" fmla="*/ 187890 h 726743"/>
              <a:gd name="connsiteX2" fmla="*/ 663880 w 3256767"/>
              <a:gd name="connsiteY2" fmla="*/ 601249 h 726743"/>
              <a:gd name="connsiteX3" fmla="*/ 1215025 w 3256767"/>
              <a:gd name="connsiteY3" fmla="*/ 726509 h 726743"/>
              <a:gd name="connsiteX4" fmla="*/ 3256767 w 3256767"/>
              <a:gd name="connsiteY4" fmla="*/ 626301 h 72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767" h="726743">
                <a:moveTo>
                  <a:pt x="0" y="0"/>
                </a:moveTo>
                <a:cubicBezTo>
                  <a:pt x="220249" y="43841"/>
                  <a:pt x="440498" y="87682"/>
                  <a:pt x="551145" y="187890"/>
                </a:cubicBezTo>
                <a:cubicBezTo>
                  <a:pt x="661792" y="288098"/>
                  <a:pt x="553233" y="511479"/>
                  <a:pt x="663880" y="601249"/>
                </a:cubicBezTo>
                <a:cubicBezTo>
                  <a:pt x="774527" y="691019"/>
                  <a:pt x="782877" y="722334"/>
                  <a:pt x="1215025" y="726509"/>
                </a:cubicBezTo>
                <a:cubicBezTo>
                  <a:pt x="1647173" y="730684"/>
                  <a:pt x="2451970" y="678492"/>
                  <a:pt x="3256767" y="626301"/>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文本框 9"/>
          <p:cNvSpPr txBox="1"/>
          <p:nvPr/>
        </p:nvSpPr>
        <p:spPr>
          <a:xfrm>
            <a:off x="4490814" y="5775621"/>
            <a:ext cx="801266" cy="338554"/>
          </a:xfrm>
          <a:prstGeom prst="rect">
            <a:avLst/>
          </a:prstGeom>
          <a:noFill/>
        </p:spPr>
        <p:txBody>
          <a:bodyPr wrap="square" rtlCol="0">
            <a:spAutoFit/>
          </a:bodyPr>
          <a:lstStyle/>
          <a:p>
            <a:r>
              <a:rPr lang="zh-CN" altLang="en-US" b="1" dirty="0">
                <a:solidFill>
                  <a:srgbClr val="009900"/>
                </a:solidFill>
              </a:rPr>
              <a:t>存字</a:t>
            </a:r>
          </a:p>
        </p:txBody>
      </p:sp>
      <p:sp>
        <p:nvSpPr>
          <p:cNvPr id="14" name="文本框 13"/>
          <p:cNvSpPr txBox="1"/>
          <p:nvPr/>
        </p:nvSpPr>
        <p:spPr>
          <a:xfrm>
            <a:off x="1976697" y="5775621"/>
            <a:ext cx="2294279" cy="338554"/>
          </a:xfrm>
          <a:prstGeom prst="rect">
            <a:avLst/>
          </a:prstGeom>
          <a:noFill/>
        </p:spPr>
        <p:txBody>
          <a:bodyPr wrap="square" rtlCol="0">
            <a:spAutoFit/>
          </a:bodyPr>
          <a:lstStyle/>
          <a:p>
            <a:r>
              <a:rPr lang="en-US" altLang="zh-CN" b="1" dirty="0">
                <a:solidFill>
                  <a:srgbClr val="FF0000"/>
                </a:solidFill>
              </a:rPr>
              <a:t>R</a:t>
            </a:r>
            <a:r>
              <a:rPr lang="zh-CN" altLang="en-US" b="1" dirty="0">
                <a:solidFill>
                  <a:srgbClr val="FF0000"/>
                </a:solidFill>
              </a:rPr>
              <a:t>型（算术逻辑运算）</a:t>
            </a:r>
          </a:p>
        </p:txBody>
      </p:sp>
      <p:sp>
        <p:nvSpPr>
          <p:cNvPr id="11" name="任意多边形 10"/>
          <p:cNvSpPr/>
          <p:nvPr/>
        </p:nvSpPr>
        <p:spPr bwMode="auto">
          <a:xfrm>
            <a:off x="870207" y="2861287"/>
            <a:ext cx="7897812" cy="2931689"/>
          </a:xfrm>
          <a:custGeom>
            <a:avLst/>
            <a:gdLst>
              <a:gd name="connsiteX0" fmla="*/ 6783196 w 7897812"/>
              <a:gd name="connsiteY0" fmla="*/ 82329 h 2931689"/>
              <a:gd name="connsiteX1" fmla="*/ 7584861 w 7897812"/>
              <a:gd name="connsiteY1" fmla="*/ 107381 h 2931689"/>
              <a:gd name="connsiteX2" fmla="*/ 7872960 w 7897812"/>
              <a:gd name="connsiteY2" fmla="*/ 1134516 h 2931689"/>
              <a:gd name="connsiteX3" fmla="*/ 7735174 w 7897812"/>
              <a:gd name="connsiteY3" fmla="*/ 2712795 h 2931689"/>
              <a:gd name="connsiteX4" fmla="*/ 6570253 w 7897812"/>
              <a:gd name="connsiteY4" fmla="*/ 2913212 h 2931689"/>
              <a:gd name="connsiteX5" fmla="*/ 545234 w 7897812"/>
              <a:gd name="connsiteY5" fmla="*/ 2662691 h 2931689"/>
              <a:gd name="connsiteX6" fmla="*/ 344818 w 7897812"/>
              <a:gd name="connsiteY6" fmla="*/ 883995 h 2931689"/>
              <a:gd name="connsiteX7" fmla="*/ 1096379 w 7897812"/>
              <a:gd name="connsiteY7" fmla="*/ 545792 h 29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7812" h="2931689">
                <a:moveTo>
                  <a:pt x="6783196" y="82329"/>
                </a:moveTo>
                <a:cubicBezTo>
                  <a:pt x="7093215" y="7173"/>
                  <a:pt x="7403234" y="-67983"/>
                  <a:pt x="7584861" y="107381"/>
                </a:cubicBezTo>
                <a:cubicBezTo>
                  <a:pt x="7766488" y="282745"/>
                  <a:pt x="7847908" y="700280"/>
                  <a:pt x="7872960" y="1134516"/>
                </a:cubicBezTo>
                <a:cubicBezTo>
                  <a:pt x="7898012" y="1568752"/>
                  <a:pt x="7952292" y="2416346"/>
                  <a:pt x="7735174" y="2712795"/>
                </a:cubicBezTo>
                <a:cubicBezTo>
                  <a:pt x="7518056" y="3009244"/>
                  <a:pt x="7768576" y="2921563"/>
                  <a:pt x="6570253" y="2913212"/>
                </a:cubicBezTo>
                <a:cubicBezTo>
                  <a:pt x="5371930" y="2904861"/>
                  <a:pt x="1582806" y="3000894"/>
                  <a:pt x="545234" y="2662691"/>
                </a:cubicBezTo>
                <a:cubicBezTo>
                  <a:pt x="-492339" y="2324488"/>
                  <a:pt x="252960" y="1236812"/>
                  <a:pt x="344818" y="883995"/>
                </a:cubicBezTo>
                <a:cubicBezTo>
                  <a:pt x="436676" y="531178"/>
                  <a:pt x="766527" y="538485"/>
                  <a:pt x="1096379" y="545792"/>
                </a:cubicBez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6" name="文本框 15"/>
          <p:cNvSpPr txBox="1"/>
          <p:nvPr/>
        </p:nvSpPr>
        <p:spPr>
          <a:xfrm>
            <a:off x="6147031" y="5775621"/>
            <a:ext cx="801266" cy="338554"/>
          </a:xfrm>
          <a:prstGeom prst="rect">
            <a:avLst/>
          </a:prstGeom>
          <a:noFill/>
          <a:ln w="19050">
            <a:noFill/>
            <a:prstDash val="dash"/>
          </a:ln>
        </p:spPr>
        <p:txBody>
          <a:bodyPr wrap="square" rtlCol="0">
            <a:spAutoFit/>
          </a:bodyPr>
          <a:lstStyle/>
          <a:p>
            <a:r>
              <a:rPr lang="zh-CN" altLang="en-US" b="1" dirty="0">
                <a:solidFill>
                  <a:srgbClr val="7030A0"/>
                </a:solidFill>
              </a:rPr>
              <a:t>取字</a:t>
            </a:r>
          </a:p>
        </p:txBody>
      </p:sp>
      <p:sp>
        <p:nvSpPr>
          <p:cNvPr id="17" name="任意多边形 16"/>
          <p:cNvSpPr/>
          <p:nvPr/>
        </p:nvSpPr>
        <p:spPr bwMode="auto">
          <a:xfrm>
            <a:off x="3469710" y="2429903"/>
            <a:ext cx="1841326" cy="12526"/>
          </a:xfrm>
          <a:custGeom>
            <a:avLst/>
            <a:gdLst>
              <a:gd name="connsiteX0" fmla="*/ 0 w 1841326"/>
              <a:gd name="connsiteY0" fmla="*/ 0 h 12526"/>
              <a:gd name="connsiteX1" fmla="*/ 1841326 w 1841326"/>
              <a:gd name="connsiteY1" fmla="*/ 12526 h 12526"/>
            </a:gdLst>
            <a:ahLst/>
            <a:cxnLst>
              <a:cxn ang="0">
                <a:pos x="connsiteX0" y="connsiteY0"/>
              </a:cxn>
              <a:cxn ang="0">
                <a:pos x="connsiteX1" y="connsiteY1"/>
              </a:cxn>
            </a:cxnLst>
            <a:rect l="l" t="t" r="r" b="b"/>
            <a:pathLst>
              <a:path w="1841326" h="12526">
                <a:moveTo>
                  <a:pt x="0" y="0"/>
                </a:moveTo>
                <a:lnTo>
                  <a:pt x="1841326" y="12526"/>
                </a:ln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8" name="任意多边形 17"/>
          <p:cNvSpPr/>
          <p:nvPr/>
        </p:nvSpPr>
        <p:spPr bwMode="auto">
          <a:xfrm>
            <a:off x="801666" y="2738370"/>
            <a:ext cx="4509370" cy="1879610"/>
          </a:xfrm>
          <a:custGeom>
            <a:avLst/>
            <a:gdLst>
              <a:gd name="connsiteX0" fmla="*/ 0 w 4509370"/>
              <a:gd name="connsiteY0" fmla="*/ 42194 h 1879610"/>
              <a:gd name="connsiteX1" fmla="*/ 601249 w 4509370"/>
              <a:gd name="connsiteY1" fmla="*/ 205032 h 1879610"/>
              <a:gd name="connsiteX2" fmla="*/ 939452 w 4509370"/>
              <a:gd name="connsiteY2" fmla="*/ 1645525 h 1879610"/>
              <a:gd name="connsiteX3" fmla="*/ 3194137 w 4509370"/>
              <a:gd name="connsiteY3" fmla="*/ 1808364 h 1879610"/>
              <a:gd name="connsiteX4" fmla="*/ 3494761 w 4509370"/>
              <a:gd name="connsiteY4" fmla="*/ 931542 h 1879610"/>
              <a:gd name="connsiteX5" fmla="*/ 4509370 w 4509370"/>
              <a:gd name="connsiteY5" fmla="*/ 443027 h 18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0" h="1879610">
                <a:moveTo>
                  <a:pt x="0" y="42194"/>
                </a:moveTo>
                <a:cubicBezTo>
                  <a:pt x="222337" y="-9998"/>
                  <a:pt x="444674" y="-62190"/>
                  <a:pt x="601249" y="205032"/>
                </a:cubicBezTo>
                <a:cubicBezTo>
                  <a:pt x="757824" y="472254"/>
                  <a:pt x="507304" y="1378303"/>
                  <a:pt x="939452" y="1645525"/>
                </a:cubicBezTo>
                <a:cubicBezTo>
                  <a:pt x="1371600" y="1912747"/>
                  <a:pt x="2768252" y="1927361"/>
                  <a:pt x="3194137" y="1808364"/>
                </a:cubicBezTo>
                <a:cubicBezTo>
                  <a:pt x="3620022" y="1689367"/>
                  <a:pt x="3275555" y="1159098"/>
                  <a:pt x="3494761" y="931542"/>
                </a:cubicBezTo>
                <a:cubicBezTo>
                  <a:pt x="3713967" y="703986"/>
                  <a:pt x="4111668" y="573506"/>
                  <a:pt x="4509370" y="443027"/>
                </a:cubicBez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9" name="任意多边形 18"/>
          <p:cNvSpPr/>
          <p:nvPr/>
        </p:nvSpPr>
        <p:spPr bwMode="auto">
          <a:xfrm>
            <a:off x="5761973" y="2732107"/>
            <a:ext cx="814191" cy="12526"/>
          </a:xfrm>
          <a:custGeom>
            <a:avLst/>
            <a:gdLst>
              <a:gd name="connsiteX0" fmla="*/ 0 w 814191"/>
              <a:gd name="connsiteY0" fmla="*/ 0 h 12526"/>
              <a:gd name="connsiteX1" fmla="*/ 814191 w 814191"/>
              <a:gd name="connsiteY1" fmla="*/ 12526 h 12526"/>
            </a:gdLst>
            <a:ahLst/>
            <a:cxnLst>
              <a:cxn ang="0">
                <a:pos x="connsiteX0" y="connsiteY0"/>
              </a:cxn>
              <a:cxn ang="0">
                <a:pos x="connsiteX1" y="connsiteY1"/>
              </a:cxn>
            </a:cxnLst>
            <a:rect l="l" t="t" r="r" b="b"/>
            <a:pathLst>
              <a:path w="814191" h="12526">
                <a:moveTo>
                  <a:pt x="0" y="0"/>
                </a:moveTo>
                <a:lnTo>
                  <a:pt x="814191" y="12526"/>
                </a:ln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14"/>
                                        </p:tgtEl>
                                        <p:attrNameLst>
                                          <p:attrName>ppt_w</p:attrName>
                                        </p:attrNameLst>
                                      </p:cBhvr>
                                      <p:tavLst>
                                        <p:tav tm="0">
                                          <p:val>
                                            <p:strVal val="ppt_w"/>
                                          </p:val>
                                        </p:tav>
                                        <p:tav tm="100000">
                                          <p:val>
                                            <p:fltVal val="0"/>
                                          </p:val>
                                        </p:tav>
                                      </p:tavLst>
                                    </p:anim>
                                    <p:anim calcmode="lin" valueType="num">
                                      <p:cBhvr>
                                        <p:cTn id="29" dur="500"/>
                                        <p:tgtEl>
                                          <p:spTgt spid="14"/>
                                        </p:tgtEl>
                                        <p:attrNameLst>
                                          <p:attrName>ppt_h</p:attrName>
                                        </p:attrNameLst>
                                      </p:cBhvr>
                                      <p:tavLst>
                                        <p:tav tm="0">
                                          <p:val>
                                            <p:strVal val="ppt_h"/>
                                          </p:val>
                                        </p:tav>
                                        <p:tav tm="100000">
                                          <p:val>
                                            <p:fltVal val="0"/>
                                          </p:val>
                                        </p:tav>
                                      </p:tavLst>
                                    </p:anim>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4"/>
                                        </p:tgtEl>
                                        <p:attrNameLst>
                                          <p:attrName>ppt_w</p:attrName>
                                        </p:attrNameLst>
                                      </p:cBhvr>
                                      <p:tavLst>
                                        <p:tav tm="0">
                                          <p:val>
                                            <p:strVal val="ppt_w"/>
                                          </p:val>
                                        </p:tav>
                                        <p:tav tm="100000">
                                          <p:val>
                                            <p:fltVal val="0"/>
                                          </p:val>
                                        </p:tav>
                                      </p:tavLst>
                                    </p:anim>
                                    <p:anim calcmode="lin" valueType="num">
                                      <p:cBhvr>
                                        <p:cTn id="34" dur="500"/>
                                        <p:tgtEl>
                                          <p:spTgt spid="4"/>
                                        </p:tgtEl>
                                        <p:attrNameLst>
                                          <p:attrName>ppt_h</p:attrName>
                                        </p:attrNameLst>
                                      </p:cBhvr>
                                      <p:tavLst>
                                        <p:tav tm="0">
                                          <p:val>
                                            <p:strVal val="ppt_h"/>
                                          </p:val>
                                        </p:tav>
                                        <p:tav tm="100000">
                                          <p:val>
                                            <p:fltVal val="0"/>
                                          </p:val>
                                        </p:tav>
                                      </p:tavLst>
                                    </p:anim>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53" presetClass="exit" presetSubtype="32" fill="hold" grpId="1" nodeType="withEffect">
                                  <p:stCondLst>
                                    <p:cond delay="0"/>
                                  </p:stCondLst>
                                  <p:childTnLst>
                                    <p:anim calcmode="lin" valueType="num">
                                      <p:cBhvr>
                                        <p:cTn id="38" dur="500"/>
                                        <p:tgtEl>
                                          <p:spTgt spid="2"/>
                                        </p:tgtEl>
                                        <p:attrNameLst>
                                          <p:attrName>ppt_w</p:attrName>
                                        </p:attrNameLst>
                                      </p:cBhvr>
                                      <p:tavLst>
                                        <p:tav tm="0">
                                          <p:val>
                                            <p:strVal val="ppt_w"/>
                                          </p:val>
                                        </p:tav>
                                        <p:tav tm="100000">
                                          <p:val>
                                            <p:fltVal val="0"/>
                                          </p:val>
                                        </p:tav>
                                      </p:tavLst>
                                    </p:anim>
                                    <p:anim calcmode="lin" valueType="num">
                                      <p:cBhvr>
                                        <p:cTn id="39" dur="500"/>
                                        <p:tgtEl>
                                          <p:spTgt spid="2"/>
                                        </p:tgtEl>
                                        <p:attrNameLst>
                                          <p:attrName>ppt_h</p:attrName>
                                        </p:attrNameLst>
                                      </p:cBhvr>
                                      <p:tavLst>
                                        <p:tav tm="0">
                                          <p:val>
                                            <p:strVal val="ppt_h"/>
                                          </p:val>
                                        </p:tav>
                                        <p:tav tm="100000">
                                          <p:val>
                                            <p:fltVal val="0"/>
                                          </p:val>
                                        </p:tav>
                                      </p:tavLst>
                                    </p:anim>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53" presetClass="exit" presetSubtype="32" fill="hold" grpId="1" nodeType="withEffect">
                                  <p:stCondLst>
                                    <p:cond delay="0"/>
                                  </p:stCondLst>
                                  <p:childTnLst>
                                    <p:anim calcmode="lin" valueType="num">
                                      <p:cBhvr>
                                        <p:cTn id="43" dur="500"/>
                                        <p:tgtEl>
                                          <p:spTgt spid="3"/>
                                        </p:tgtEl>
                                        <p:attrNameLst>
                                          <p:attrName>ppt_w</p:attrName>
                                        </p:attrNameLst>
                                      </p:cBhvr>
                                      <p:tavLst>
                                        <p:tav tm="0">
                                          <p:val>
                                            <p:strVal val="ppt_w"/>
                                          </p:val>
                                        </p:tav>
                                        <p:tav tm="100000">
                                          <p:val>
                                            <p:fltVal val="0"/>
                                          </p:val>
                                        </p:tav>
                                      </p:tavLst>
                                    </p:anim>
                                    <p:anim calcmode="lin" valueType="num">
                                      <p:cBhvr>
                                        <p:cTn id="44" dur="500"/>
                                        <p:tgtEl>
                                          <p:spTgt spid="3"/>
                                        </p:tgtEl>
                                        <p:attrNameLst>
                                          <p:attrName>ppt_h</p:attrName>
                                        </p:attrNameLst>
                                      </p:cBhvr>
                                      <p:tavLst>
                                        <p:tav tm="0">
                                          <p:val>
                                            <p:strVal val="ppt_h"/>
                                          </p:val>
                                        </p:tav>
                                        <p:tav tm="100000">
                                          <p:val>
                                            <p:fltVal val="0"/>
                                          </p:val>
                                        </p:tav>
                                      </p:tavLst>
                                    </p:anim>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Effect transition="in" filter="fade">
                                      <p:cBhvr>
                                        <p:cTn id="58" dur="500"/>
                                        <p:tgtEl>
                                          <p:spTgt spid="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fltVal val="0"/>
                                          </p:val>
                                        </p:tav>
                                        <p:tav tm="100000">
                                          <p:val>
                                            <p:strVal val="#ppt_h"/>
                                          </p:val>
                                        </p:tav>
                                      </p:tavLst>
                                    </p:anim>
                                    <p:animEffect transition="in" filter="fade">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grpId="1" nodeType="clickEffect">
                                  <p:stCondLst>
                                    <p:cond delay="0"/>
                                  </p:stCondLst>
                                  <p:childTnLst>
                                    <p:anim calcmode="lin" valueType="num">
                                      <p:cBhvr>
                                        <p:cTn id="77" dur="500"/>
                                        <p:tgtEl>
                                          <p:spTgt spid="10"/>
                                        </p:tgtEl>
                                        <p:attrNameLst>
                                          <p:attrName>ppt_w</p:attrName>
                                        </p:attrNameLst>
                                      </p:cBhvr>
                                      <p:tavLst>
                                        <p:tav tm="0">
                                          <p:val>
                                            <p:strVal val="ppt_w"/>
                                          </p:val>
                                        </p:tav>
                                        <p:tav tm="100000">
                                          <p:val>
                                            <p:fltVal val="0"/>
                                          </p:val>
                                        </p:tav>
                                      </p:tavLst>
                                    </p:anim>
                                    <p:anim calcmode="lin" valueType="num">
                                      <p:cBhvr>
                                        <p:cTn id="78" dur="500"/>
                                        <p:tgtEl>
                                          <p:spTgt spid="10"/>
                                        </p:tgtEl>
                                        <p:attrNameLst>
                                          <p:attrName>ppt_h</p:attrName>
                                        </p:attrNameLst>
                                      </p:cBhvr>
                                      <p:tavLst>
                                        <p:tav tm="0">
                                          <p:val>
                                            <p:strVal val="ppt_h"/>
                                          </p:val>
                                        </p:tav>
                                        <p:tav tm="100000">
                                          <p:val>
                                            <p:fltVal val="0"/>
                                          </p:val>
                                        </p:tav>
                                      </p:tavLst>
                                    </p:anim>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53" presetClass="exit" presetSubtype="32" fill="hold" grpId="1" nodeType="withEffect">
                                  <p:stCondLst>
                                    <p:cond delay="0"/>
                                  </p:stCondLst>
                                  <p:childTnLst>
                                    <p:anim calcmode="lin" valueType="num">
                                      <p:cBhvr>
                                        <p:cTn id="82" dur="500"/>
                                        <p:tgtEl>
                                          <p:spTgt spid="5"/>
                                        </p:tgtEl>
                                        <p:attrNameLst>
                                          <p:attrName>ppt_w</p:attrName>
                                        </p:attrNameLst>
                                      </p:cBhvr>
                                      <p:tavLst>
                                        <p:tav tm="0">
                                          <p:val>
                                            <p:strVal val="ppt_w"/>
                                          </p:val>
                                        </p:tav>
                                        <p:tav tm="100000">
                                          <p:val>
                                            <p:fltVal val="0"/>
                                          </p:val>
                                        </p:tav>
                                      </p:tavLst>
                                    </p:anim>
                                    <p:anim calcmode="lin" valueType="num">
                                      <p:cBhvr>
                                        <p:cTn id="83" dur="500"/>
                                        <p:tgtEl>
                                          <p:spTgt spid="5"/>
                                        </p:tgtEl>
                                        <p:attrNameLst>
                                          <p:attrName>ppt_h</p:attrName>
                                        </p:attrNameLst>
                                      </p:cBhvr>
                                      <p:tavLst>
                                        <p:tav tm="0">
                                          <p:val>
                                            <p:strVal val="ppt_h"/>
                                          </p:val>
                                        </p:tav>
                                        <p:tav tm="100000">
                                          <p:val>
                                            <p:fltVal val="0"/>
                                          </p:val>
                                        </p:tav>
                                      </p:tavLst>
                                    </p:anim>
                                    <p:animEffect transition="out" filter="fade">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53" presetClass="exit" presetSubtype="32" fill="hold" grpId="1" nodeType="withEffect">
                                  <p:stCondLst>
                                    <p:cond delay="0"/>
                                  </p:stCondLst>
                                  <p:childTnLst>
                                    <p:anim calcmode="lin" valueType="num">
                                      <p:cBhvr>
                                        <p:cTn id="87" dur="500"/>
                                        <p:tgtEl>
                                          <p:spTgt spid="8"/>
                                        </p:tgtEl>
                                        <p:attrNameLst>
                                          <p:attrName>ppt_w</p:attrName>
                                        </p:attrNameLst>
                                      </p:cBhvr>
                                      <p:tavLst>
                                        <p:tav tm="0">
                                          <p:val>
                                            <p:strVal val="ppt_w"/>
                                          </p:val>
                                        </p:tav>
                                        <p:tav tm="100000">
                                          <p:val>
                                            <p:fltVal val="0"/>
                                          </p:val>
                                        </p:tav>
                                      </p:tavLst>
                                    </p:anim>
                                    <p:anim calcmode="lin" valueType="num">
                                      <p:cBhvr>
                                        <p:cTn id="88" dur="500"/>
                                        <p:tgtEl>
                                          <p:spTgt spid="8"/>
                                        </p:tgtEl>
                                        <p:attrNameLst>
                                          <p:attrName>ppt_h</p:attrName>
                                        </p:attrNameLst>
                                      </p:cBhvr>
                                      <p:tavLst>
                                        <p:tav tm="0">
                                          <p:val>
                                            <p:strVal val="ppt_h"/>
                                          </p:val>
                                        </p:tav>
                                        <p:tav tm="100000">
                                          <p:val>
                                            <p:fltVal val="0"/>
                                          </p:val>
                                        </p:tav>
                                      </p:tavLst>
                                    </p:anim>
                                    <p:animEffect transition="out" filter="fade">
                                      <p:cBhvr>
                                        <p:cTn id="89" dur="500"/>
                                        <p:tgtEl>
                                          <p:spTgt spid="8"/>
                                        </p:tgtEl>
                                      </p:cBhvr>
                                    </p:animEffect>
                                    <p:set>
                                      <p:cBhvr>
                                        <p:cTn id="90" dur="1" fill="hold">
                                          <p:stCondLst>
                                            <p:cond delay="499"/>
                                          </p:stCondLst>
                                        </p:cTn>
                                        <p:tgtEl>
                                          <p:spTgt spid="8"/>
                                        </p:tgtEl>
                                        <p:attrNameLst>
                                          <p:attrName>style.visibility</p:attrName>
                                        </p:attrNameLst>
                                      </p:cBhvr>
                                      <p:to>
                                        <p:strVal val="hidden"/>
                                      </p:to>
                                    </p:set>
                                  </p:childTnLst>
                                </p:cTn>
                              </p:par>
                              <p:par>
                                <p:cTn id="91" presetID="53" presetClass="exit" presetSubtype="32" fill="hold" grpId="1" nodeType="withEffect">
                                  <p:stCondLst>
                                    <p:cond delay="0"/>
                                  </p:stCondLst>
                                  <p:childTnLst>
                                    <p:anim calcmode="lin" valueType="num">
                                      <p:cBhvr>
                                        <p:cTn id="92" dur="500"/>
                                        <p:tgtEl>
                                          <p:spTgt spid="9"/>
                                        </p:tgtEl>
                                        <p:attrNameLst>
                                          <p:attrName>ppt_w</p:attrName>
                                        </p:attrNameLst>
                                      </p:cBhvr>
                                      <p:tavLst>
                                        <p:tav tm="0">
                                          <p:val>
                                            <p:strVal val="ppt_w"/>
                                          </p:val>
                                        </p:tav>
                                        <p:tav tm="100000">
                                          <p:val>
                                            <p:fltVal val="0"/>
                                          </p:val>
                                        </p:tav>
                                      </p:tavLst>
                                    </p:anim>
                                    <p:anim calcmode="lin" valueType="num">
                                      <p:cBhvr>
                                        <p:cTn id="93" dur="500"/>
                                        <p:tgtEl>
                                          <p:spTgt spid="9"/>
                                        </p:tgtEl>
                                        <p:attrNameLst>
                                          <p:attrName>ppt_h</p:attrName>
                                        </p:attrNameLst>
                                      </p:cBhvr>
                                      <p:tavLst>
                                        <p:tav tm="0">
                                          <p:val>
                                            <p:strVal val="ppt_h"/>
                                          </p:val>
                                        </p:tav>
                                        <p:tav tm="100000">
                                          <p:val>
                                            <p:fltVal val="0"/>
                                          </p:val>
                                        </p:tav>
                                      </p:tavLst>
                                    </p:anim>
                                    <p:animEffect transition="out" filter="fade">
                                      <p:cBhvr>
                                        <p:cTn id="94" dur="500"/>
                                        <p:tgtEl>
                                          <p:spTgt spid="9"/>
                                        </p:tgtEl>
                                      </p:cBhvr>
                                    </p:animEffect>
                                    <p:set>
                                      <p:cBhvr>
                                        <p:cTn id="95" dur="1" fill="hold">
                                          <p:stCondLst>
                                            <p:cond delay="499"/>
                                          </p:stCondLst>
                                        </p:cTn>
                                        <p:tgtEl>
                                          <p:spTgt spid="9"/>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500"/>
                                        <p:tgtEl>
                                          <p:spTgt spid="6"/>
                                        </p:tgtEl>
                                        <p:attrNameLst>
                                          <p:attrName>ppt_w</p:attrName>
                                        </p:attrNameLst>
                                      </p:cBhvr>
                                      <p:tavLst>
                                        <p:tav tm="0">
                                          <p:val>
                                            <p:strVal val="ppt_w"/>
                                          </p:val>
                                        </p:tav>
                                        <p:tav tm="100000">
                                          <p:val>
                                            <p:fltVal val="0"/>
                                          </p:val>
                                        </p:tav>
                                      </p:tavLst>
                                    </p:anim>
                                    <p:anim calcmode="lin" valueType="num">
                                      <p:cBhvr>
                                        <p:cTn id="98" dur="500"/>
                                        <p:tgtEl>
                                          <p:spTgt spid="6"/>
                                        </p:tgtEl>
                                        <p:attrNameLst>
                                          <p:attrName>ppt_h</p:attrName>
                                        </p:attrNameLst>
                                      </p:cBhvr>
                                      <p:tavLst>
                                        <p:tav tm="0">
                                          <p:val>
                                            <p:strVal val="ppt_h"/>
                                          </p:val>
                                        </p:tav>
                                        <p:tav tm="100000">
                                          <p:val>
                                            <p:fltVal val="0"/>
                                          </p:val>
                                        </p:tav>
                                      </p:tavLst>
                                    </p:anim>
                                    <p:animEffect transition="out" filter="fade">
                                      <p:cBhvr>
                                        <p:cTn id="99" dur="500"/>
                                        <p:tgtEl>
                                          <p:spTgt spid="6"/>
                                        </p:tgtEl>
                                      </p:cBhvr>
                                    </p:animEffect>
                                    <p:set>
                                      <p:cBhvr>
                                        <p:cTn id="100" dur="1" fill="hold">
                                          <p:stCondLst>
                                            <p:cond delay="499"/>
                                          </p:stCondLst>
                                        </p:cTn>
                                        <p:tgtEl>
                                          <p:spTgt spid="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p:cTn id="105" dur="500" fill="hold"/>
                                        <p:tgtEl>
                                          <p:spTgt spid="17"/>
                                        </p:tgtEl>
                                        <p:attrNameLst>
                                          <p:attrName>ppt_w</p:attrName>
                                        </p:attrNameLst>
                                      </p:cBhvr>
                                      <p:tavLst>
                                        <p:tav tm="0">
                                          <p:val>
                                            <p:fltVal val="0"/>
                                          </p:val>
                                        </p:tav>
                                        <p:tav tm="100000">
                                          <p:val>
                                            <p:strVal val="#ppt_w"/>
                                          </p:val>
                                        </p:tav>
                                      </p:tavLst>
                                    </p:anim>
                                    <p:anim calcmode="lin" valueType="num">
                                      <p:cBhvr>
                                        <p:cTn id="106" dur="500" fill="hold"/>
                                        <p:tgtEl>
                                          <p:spTgt spid="17"/>
                                        </p:tgtEl>
                                        <p:attrNameLst>
                                          <p:attrName>ppt_h</p:attrName>
                                        </p:attrNameLst>
                                      </p:cBhvr>
                                      <p:tavLst>
                                        <p:tav tm="0">
                                          <p:val>
                                            <p:fltVal val="0"/>
                                          </p:val>
                                        </p:tav>
                                        <p:tav tm="100000">
                                          <p:val>
                                            <p:strVal val="#ppt_h"/>
                                          </p:val>
                                        </p:tav>
                                      </p:tavLst>
                                    </p:anim>
                                    <p:animEffect transition="in" filter="fade">
                                      <p:cBhvr>
                                        <p:cTn id="107" dur="500"/>
                                        <p:tgtEl>
                                          <p:spTgt spid="17"/>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500" fill="hold"/>
                                        <p:tgtEl>
                                          <p:spTgt spid="18"/>
                                        </p:tgtEl>
                                        <p:attrNameLst>
                                          <p:attrName>ppt_w</p:attrName>
                                        </p:attrNameLst>
                                      </p:cBhvr>
                                      <p:tavLst>
                                        <p:tav tm="0">
                                          <p:val>
                                            <p:fltVal val="0"/>
                                          </p:val>
                                        </p:tav>
                                        <p:tav tm="100000">
                                          <p:val>
                                            <p:strVal val="#ppt_w"/>
                                          </p:val>
                                        </p:tav>
                                      </p:tavLst>
                                    </p:anim>
                                    <p:anim calcmode="lin" valueType="num">
                                      <p:cBhvr>
                                        <p:cTn id="111" dur="500" fill="hold"/>
                                        <p:tgtEl>
                                          <p:spTgt spid="18"/>
                                        </p:tgtEl>
                                        <p:attrNameLst>
                                          <p:attrName>ppt_h</p:attrName>
                                        </p:attrNameLst>
                                      </p:cBhvr>
                                      <p:tavLst>
                                        <p:tav tm="0">
                                          <p:val>
                                            <p:fltVal val="0"/>
                                          </p:val>
                                        </p:tav>
                                        <p:tav tm="100000">
                                          <p:val>
                                            <p:strVal val="#ppt_h"/>
                                          </p:val>
                                        </p:tav>
                                      </p:tavLst>
                                    </p:anim>
                                    <p:animEffect transition="in" filter="fade">
                                      <p:cBhvr>
                                        <p:cTn id="112" dur="500"/>
                                        <p:tgtEl>
                                          <p:spTgt spid="1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1"/>
                                        </p:tgtEl>
                                        <p:attrNameLst>
                                          <p:attrName>style.visibility</p:attrName>
                                        </p:attrNameLst>
                                      </p:cBhvr>
                                      <p:to>
                                        <p:strVal val="visible"/>
                                      </p:to>
                                    </p:set>
                                    <p:anim calcmode="lin" valueType="num">
                                      <p:cBhvr>
                                        <p:cTn id="120" dur="500" fill="hold"/>
                                        <p:tgtEl>
                                          <p:spTgt spid="11"/>
                                        </p:tgtEl>
                                        <p:attrNameLst>
                                          <p:attrName>ppt_w</p:attrName>
                                        </p:attrNameLst>
                                      </p:cBhvr>
                                      <p:tavLst>
                                        <p:tav tm="0">
                                          <p:val>
                                            <p:fltVal val="0"/>
                                          </p:val>
                                        </p:tav>
                                        <p:tav tm="100000">
                                          <p:val>
                                            <p:strVal val="#ppt_w"/>
                                          </p:val>
                                        </p:tav>
                                      </p:tavLst>
                                    </p:anim>
                                    <p:anim calcmode="lin" valueType="num">
                                      <p:cBhvr>
                                        <p:cTn id="121" dur="500" fill="hold"/>
                                        <p:tgtEl>
                                          <p:spTgt spid="11"/>
                                        </p:tgtEl>
                                        <p:attrNameLst>
                                          <p:attrName>ppt_h</p:attrName>
                                        </p:attrNameLst>
                                      </p:cBhvr>
                                      <p:tavLst>
                                        <p:tav tm="0">
                                          <p:val>
                                            <p:fltVal val="0"/>
                                          </p:val>
                                        </p:tav>
                                        <p:tav tm="100000">
                                          <p:val>
                                            <p:strVal val="#ppt_h"/>
                                          </p:val>
                                        </p:tav>
                                      </p:tavLst>
                                    </p:anim>
                                    <p:animEffect transition="in" filter="fade">
                                      <p:cBhvr>
                                        <p:cTn id="122" dur="500"/>
                                        <p:tgtEl>
                                          <p:spTgt spid="11"/>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p:cTn id="125" dur="500" fill="hold"/>
                                        <p:tgtEl>
                                          <p:spTgt spid="16"/>
                                        </p:tgtEl>
                                        <p:attrNameLst>
                                          <p:attrName>ppt_w</p:attrName>
                                        </p:attrNameLst>
                                      </p:cBhvr>
                                      <p:tavLst>
                                        <p:tav tm="0">
                                          <p:val>
                                            <p:fltVal val="0"/>
                                          </p:val>
                                        </p:tav>
                                        <p:tav tm="100000">
                                          <p:val>
                                            <p:strVal val="#ppt_w"/>
                                          </p:val>
                                        </p:tav>
                                      </p:tavLst>
                                    </p:anim>
                                    <p:anim calcmode="lin" valueType="num">
                                      <p:cBhvr>
                                        <p:cTn id="126" dur="500" fill="hold"/>
                                        <p:tgtEl>
                                          <p:spTgt spid="16"/>
                                        </p:tgtEl>
                                        <p:attrNameLst>
                                          <p:attrName>ppt_h</p:attrName>
                                        </p:attrNameLst>
                                      </p:cBhvr>
                                      <p:tavLst>
                                        <p:tav tm="0">
                                          <p:val>
                                            <p:fltVal val="0"/>
                                          </p:val>
                                        </p:tav>
                                        <p:tav tm="100000">
                                          <p:val>
                                            <p:strVal val="#ppt_h"/>
                                          </p:val>
                                        </p:tav>
                                      </p:tavLst>
                                    </p:anim>
                                    <p:animEffect transition="in" filter="fade">
                                      <p:cBhvr>
                                        <p:cTn id="127" dur="500"/>
                                        <p:tgtEl>
                                          <p:spTgt spid="16"/>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xit" presetSubtype="32" fill="hold" grpId="1" nodeType="clickEffect">
                                  <p:stCondLst>
                                    <p:cond delay="0"/>
                                  </p:stCondLst>
                                  <p:childTnLst>
                                    <p:anim calcmode="lin" valueType="num">
                                      <p:cBhvr>
                                        <p:cTn id="131" dur="500"/>
                                        <p:tgtEl>
                                          <p:spTgt spid="17"/>
                                        </p:tgtEl>
                                        <p:attrNameLst>
                                          <p:attrName>ppt_w</p:attrName>
                                        </p:attrNameLst>
                                      </p:cBhvr>
                                      <p:tavLst>
                                        <p:tav tm="0">
                                          <p:val>
                                            <p:strVal val="ppt_w"/>
                                          </p:val>
                                        </p:tav>
                                        <p:tav tm="100000">
                                          <p:val>
                                            <p:fltVal val="0"/>
                                          </p:val>
                                        </p:tav>
                                      </p:tavLst>
                                    </p:anim>
                                    <p:anim calcmode="lin" valueType="num">
                                      <p:cBhvr>
                                        <p:cTn id="132" dur="500"/>
                                        <p:tgtEl>
                                          <p:spTgt spid="17"/>
                                        </p:tgtEl>
                                        <p:attrNameLst>
                                          <p:attrName>ppt_h</p:attrName>
                                        </p:attrNameLst>
                                      </p:cBhvr>
                                      <p:tavLst>
                                        <p:tav tm="0">
                                          <p:val>
                                            <p:strVal val="ppt_h"/>
                                          </p:val>
                                        </p:tav>
                                        <p:tav tm="100000">
                                          <p:val>
                                            <p:fltVal val="0"/>
                                          </p:val>
                                        </p:tav>
                                      </p:tavLst>
                                    </p:anim>
                                    <p:animEffect transition="out" filter="fade">
                                      <p:cBhvr>
                                        <p:cTn id="133" dur="500"/>
                                        <p:tgtEl>
                                          <p:spTgt spid="17"/>
                                        </p:tgtEl>
                                      </p:cBhvr>
                                    </p:animEffect>
                                    <p:set>
                                      <p:cBhvr>
                                        <p:cTn id="134" dur="1" fill="hold">
                                          <p:stCondLst>
                                            <p:cond delay="499"/>
                                          </p:stCondLst>
                                        </p:cTn>
                                        <p:tgtEl>
                                          <p:spTgt spid="17"/>
                                        </p:tgtEl>
                                        <p:attrNameLst>
                                          <p:attrName>style.visibility</p:attrName>
                                        </p:attrNameLst>
                                      </p:cBhvr>
                                      <p:to>
                                        <p:strVal val="hidden"/>
                                      </p:to>
                                    </p:set>
                                  </p:childTnLst>
                                </p:cTn>
                              </p:par>
                              <p:par>
                                <p:cTn id="135" presetID="53" presetClass="exit" presetSubtype="32" fill="hold" grpId="1" nodeType="withEffect">
                                  <p:stCondLst>
                                    <p:cond delay="0"/>
                                  </p:stCondLst>
                                  <p:childTnLst>
                                    <p:anim calcmode="lin" valueType="num">
                                      <p:cBhvr>
                                        <p:cTn id="136" dur="500"/>
                                        <p:tgtEl>
                                          <p:spTgt spid="18"/>
                                        </p:tgtEl>
                                        <p:attrNameLst>
                                          <p:attrName>ppt_w</p:attrName>
                                        </p:attrNameLst>
                                      </p:cBhvr>
                                      <p:tavLst>
                                        <p:tav tm="0">
                                          <p:val>
                                            <p:strVal val="ppt_w"/>
                                          </p:val>
                                        </p:tav>
                                        <p:tav tm="100000">
                                          <p:val>
                                            <p:fltVal val="0"/>
                                          </p:val>
                                        </p:tav>
                                      </p:tavLst>
                                    </p:anim>
                                    <p:anim calcmode="lin" valueType="num">
                                      <p:cBhvr>
                                        <p:cTn id="137" dur="500"/>
                                        <p:tgtEl>
                                          <p:spTgt spid="18"/>
                                        </p:tgtEl>
                                        <p:attrNameLst>
                                          <p:attrName>ppt_h</p:attrName>
                                        </p:attrNameLst>
                                      </p:cBhvr>
                                      <p:tavLst>
                                        <p:tav tm="0">
                                          <p:val>
                                            <p:strVal val="ppt_h"/>
                                          </p:val>
                                        </p:tav>
                                        <p:tav tm="100000">
                                          <p:val>
                                            <p:fltVal val="0"/>
                                          </p:val>
                                        </p:tav>
                                      </p:tavLst>
                                    </p:anim>
                                    <p:animEffect transition="out" filter="fade">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53" presetClass="exit" presetSubtype="32" fill="hold" grpId="1" nodeType="withEffect">
                                  <p:stCondLst>
                                    <p:cond delay="0"/>
                                  </p:stCondLst>
                                  <p:childTnLst>
                                    <p:anim calcmode="lin" valueType="num">
                                      <p:cBhvr>
                                        <p:cTn id="141" dur="500"/>
                                        <p:tgtEl>
                                          <p:spTgt spid="11"/>
                                        </p:tgtEl>
                                        <p:attrNameLst>
                                          <p:attrName>ppt_w</p:attrName>
                                        </p:attrNameLst>
                                      </p:cBhvr>
                                      <p:tavLst>
                                        <p:tav tm="0">
                                          <p:val>
                                            <p:strVal val="ppt_w"/>
                                          </p:val>
                                        </p:tav>
                                        <p:tav tm="100000">
                                          <p:val>
                                            <p:fltVal val="0"/>
                                          </p:val>
                                        </p:tav>
                                      </p:tavLst>
                                    </p:anim>
                                    <p:anim calcmode="lin" valueType="num">
                                      <p:cBhvr>
                                        <p:cTn id="142" dur="500"/>
                                        <p:tgtEl>
                                          <p:spTgt spid="11"/>
                                        </p:tgtEl>
                                        <p:attrNameLst>
                                          <p:attrName>ppt_h</p:attrName>
                                        </p:attrNameLst>
                                      </p:cBhvr>
                                      <p:tavLst>
                                        <p:tav tm="0">
                                          <p:val>
                                            <p:strVal val="ppt_h"/>
                                          </p:val>
                                        </p:tav>
                                        <p:tav tm="100000">
                                          <p:val>
                                            <p:fltVal val="0"/>
                                          </p:val>
                                        </p:tav>
                                      </p:tavLst>
                                    </p:anim>
                                    <p:animEffect transition="out" filter="fade">
                                      <p:cBhvr>
                                        <p:cTn id="143" dur="500"/>
                                        <p:tgtEl>
                                          <p:spTgt spid="11"/>
                                        </p:tgtEl>
                                      </p:cBhvr>
                                    </p:animEffect>
                                    <p:set>
                                      <p:cBhvr>
                                        <p:cTn id="144" dur="1" fill="hold">
                                          <p:stCondLst>
                                            <p:cond delay="499"/>
                                          </p:stCondLst>
                                        </p:cTn>
                                        <p:tgtEl>
                                          <p:spTgt spid="11"/>
                                        </p:tgtEl>
                                        <p:attrNameLst>
                                          <p:attrName>style.visibility</p:attrName>
                                        </p:attrNameLst>
                                      </p:cBhvr>
                                      <p:to>
                                        <p:strVal val="hidden"/>
                                      </p:to>
                                    </p:set>
                                  </p:childTnLst>
                                </p:cTn>
                              </p:par>
                              <p:par>
                                <p:cTn id="145" presetID="53" presetClass="exit" presetSubtype="32" fill="hold" grpId="1" nodeType="withEffect">
                                  <p:stCondLst>
                                    <p:cond delay="0"/>
                                  </p:stCondLst>
                                  <p:childTnLst>
                                    <p:anim calcmode="lin" valueType="num">
                                      <p:cBhvr>
                                        <p:cTn id="146" dur="500"/>
                                        <p:tgtEl>
                                          <p:spTgt spid="16"/>
                                        </p:tgtEl>
                                        <p:attrNameLst>
                                          <p:attrName>ppt_w</p:attrName>
                                        </p:attrNameLst>
                                      </p:cBhvr>
                                      <p:tavLst>
                                        <p:tav tm="0">
                                          <p:val>
                                            <p:strVal val="ppt_w"/>
                                          </p:val>
                                        </p:tav>
                                        <p:tav tm="100000">
                                          <p:val>
                                            <p:fltVal val="0"/>
                                          </p:val>
                                        </p:tav>
                                      </p:tavLst>
                                    </p:anim>
                                    <p:anim calcmode="lin" valueType="num">
                                      <p:cBhvr>
                                        <p:cTn id="147" dur="500"/>
                                        <p:tgtEl>
                                          <p:spTgt spid="16"/>
                                        </p:tgtEl>
                                        <p:attrNameLst>
                                          <p:attrName>ppt_h</p:attrName>
                                        </p:attrNameLst>
                                      </p:cBhvr>
                                      <p:tavLst>
                                        <p:tav tm="0">
                                          <p:val>
                                            <p:strVal val="ppt_h"/>
                                          </p:val>
                                        </p:tav>
                                        <p:tav tm="100000">
                                          <p:val>
                                            <p:fltVal val="0"/>
                                          </p:val>
                                        </p:tav>
                                      </p:tavLst>
                                    </p:anim>
                                    <p:animEffect transition="out" filter="fade">
                                      <p:cBhvr>
                                        <p:cTn id="148" dur="500"/>
                                        <p:tgtEl>
                                          <p:spTgt spid="16"/>
                                        </p:tgtEl>
                                      </p:cBhvr>
                                    </p:animEffect>
                                    <p:set>
                                      <p:cBhvr>
                                        <p:cTn id="149" dur="1" fill="hold">
                                          <p:stCondLst>
                                            <p:cond delay="499"/>
                                          </p:stCondLst>
                                        </p:cTn>
                                        <p:tgtEl>
                                          <p:spTgt spid="16"/>
                                        </p:tgtEl>
                                        <p:attrNameLst>
                                          <p:attrName>style.visibility</p:attrName>
                                        </p:attrNameLst>
                                      </p:cBhvr>
                                      <p:to>
                                        <p:strVal val="hidden"/>
                                      </p:to>
                                    </p:set>
                                  </p:childTnLst>
                                </p:cTn>
                              </p:par>
                              <p:par>
                                <p:cTn id="150" presetID="53" presetClass="exit" presetSubtype="32" fill="hold" grpId="1" nodeType="withEffect">
                                  <p:stCondLst>
                                    <p:cond delay="0"/>
                                  </p:stCondLst>
                                  <p:childTnLst>
                                    <p:anim calcmode="lin" valueType="num">
                                      <p:cBhvr>
                                        <p:cTn id="151" dur="500"/>
                                        <p:tgtEl>
                                          <p:spTgt spid="19"/>
                                        </p:tgtEl>
                                        <p:attrNameLst>
                                          <p:attrName>ppt_w</p:attrName>
                                        </p:attrNameLst>
                                      </p:cBhvr>
                                      <p:tavLst>
                                        <p:tav tm="0">
                                          <p:val>
                                            <p:strVal val="ppt_w"/>
                                          </p:val>
                                        </p:tav>
                                        <p:tav tm="100000">
                                          <p:val>
                                            <p:fltVal val="0"/>
                                          </p:val>
                                        </p:tav>
                                      </p:tavLst>
                                    </p:anim>
                                    <p:anim calcmode="lin" valueType="num">
                                      <p:cBhvr>
                                        <p:cTn id="152" dur="500"/>
                                        <p:tgtEl>
                                          <p:spTgt spid="19"/>
                                        </p:tgtEl>
                                        <p:attrNameLst>
                                          <p:attrName>ppt_h</p:attrName>
                                        </p:attrNameLst>
                                      </p:cBhvr>
                                      <p:tavLst>
                                        <p:tav tm="0">
                                          <p:val>
                                            <p:strVal val="ppt_h"/>
                                          </p:val>
                                        </p:tav>
                                        <p:tav tm="100000">
                                          <p:val>
                                            <p:fltVal val="0"/>
                                          </p:val>
                                        </p:tav>
                                      </p:tavLst>
                                    </p:anim>
                                    <p:animEffect transition="out" filter="fade">
                                      <p:cBhvr>
                                        <p:cTn id="153" dur="500"/>
                                        <p:tgtEl>
                                          <p:spTgt spid="19"/>
                                        </p:tgtEl>
                                      </p:cBhvr>
                                    </p:animEffect>
                                    <p:set>
                                      <p:cBhvr>
                                        <p:cTn id="15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8" grpId="0" animBg="1"/>
      <p:bldP spid="8" grpId="1" animBg="1"/>
      <p:bldP spid="9" grpId="0" animBg="1"/>
      <p:bldP spid="9" grpId="1" animBg="1"/>
      <p:bldP spid="10" grpId="0"/>
      <p:bldP spid="10" grpId="1"/>
      <p:bldP spid="14" grpId="0"/>
      <p:bldP spid="14" grpId="1"/>
      <p:bldP spid="11" grpId="0" animBg="1"/>
      <p:bldP spid="11" grpId="1" animBg="1"/>
      <p:bldP spid="16" grpId="0"/>
      <p:bldP spid="16" grpId="1"/>
      <p:bldP spid="17" grpId="0" animBg="1"/>
      <p:bldP spid="17" grpId="1" animBg="1"/>
      <p:bldP spid="18" grpId="0" animBg="1"/>
      <p:bldP spid="18"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51E9AC9-9E7D-4F3D-BC3E-B944F89422D2}" type="slidenum">
              <a:rPr lang="en-AU" altLang="zh-CN" sz="1400"/>
              <a:pPr>
                <a:spcBef>
                  <a:spcPct val="0"/>
                </a:spcBef>
                <a:buClrTx/>
                <a:buSzTx/>
                <a:buFontTx/>
                <a:buNone/>
              </a:pPr>
              <a:t>26</a:t>
            </a:fld>
            <a:endParaRPr lang="en-AU" altLang="zh-CN" sz="1400"/>
          </a:p>
        </p:txBody>
      </p:sp>
      <p:pic>
        <p:nvPicPr>
          <p:cNvPr id="47107" name="Picture 5" descr="f04-1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完整的数据通路</a:t>
            </a:r>
            <a:endParaRPr lang="en-AU" altLang="zh-CN" dirty="0">
              <a:ea typeface="宋体" panose="02010600030101010101" pitchFamily="2" charset="-122"/>
            </a:endParaRPr>
          </a:p>
        </p:txBody>
      </p:sp>
      <p:sp>
        <p:nvSpPr>
          <p:cNvPr id="2" name="椭圆 1"/>
          <p:cNvSpPr/>
          <p:nvPr/>
        </p:nvSpPr>
        <p:spPr bwMode="auto">
          <a:xfrm>
            <a:off x="4139952" y="1772816"/>
            <a:ext cx="3600400" cy="1440160"/>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5940152" y="1289051"/>
            <a:ext cx="1152128" cy="431378"/>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580112" y="3199320"/>
            <a:ext cx="1152128" cy="431378"/>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5724128" y="3683085"/>
            <a:ext cx="576064" cy="38100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705656" y="1224410"/>
            <a:ext cx="6617965" cy="2257826"/>
          </a:xfrm>
          <a:custGeom>
            <a:avLst/>
            <a:gdLst>
              <a:gd name="connsiteX0" fmla="*/ 521895 w 6617965"/>
              <a:gd name="connsiteY0" fmla="*/ 2257826 h 2257826"/>
              <a:gd name="connsiteX1" fmla="*/ 747363 w 6617965"/>
              <a:gd name="connsiteY1" fmla="*/ 1856993 h 2257826"/>
              <a:gd name="connsiteX2" fmla="*/ 847571 w 6617965"/>
              <a:gd name="connsiteY2" fmla="*/ 879963 h 2257826"/>
              <a:gd name="connsiteX3" fmla="*/ 1536503 w 6617965"/>
              <a:gd name="connsiteY3" fmla="*/ 604390 h 2257826"/>
              <a:gd name="connsiteX4" fmla="*/ 2789106 w 6617965"/>
              <a:gd name="connsiteY4" fmla="*/ 854911 h 2257826"/>
              <a:gd name="connsiteX5" fmla="*/ 3979078 w 6617965"/>
              <a:gd name="connsiteY5" fmla="*/ 817332 h 2257826"/>
              <a:gd name="connsiteX6" fmla="*/ 5131473 w 6617965"/>
              <a:gd name="connsiteY6" fmla="*/ 654494 h 2257826"/>
              <a:gd name="connsiteX7" fmla="*/ 6108503 w 6617965"/>
              <a:gd name="connsiteY7" fmla="*/ 704598 h 2257826"/>
              <a:gd name="connsiteX8" fmla="*/ 6471758 w 6617965"/>
              <a:gd name="connsiteY8" fmla="*/ 654494 h 2257826"/>
              <a:gd name="connsiteX9" fmla="*/ 6371549 w 6617965"/>
              <a:gd name="connsiteY9" fmla="*/ 316291 h 2257826"/>
              <a:gd name="connsiteX10" fmla="*/ 3716032 w 6617965"/>
              <a:gd name="connsiteY10" fmla="*/ 40719 h 2257826"/>
              <a:gd name="connsiteX11" fmla="*/ 872623 w 6617965"/>
              <a:gd name="connsiteY11" fmla="*/ 78297 h 2257826"/>
              <a:gd name="connsiteX12" fmla="*/ 70958 w 6617965"/>
              <a:gd name="connsiteY12" fmla="*/ 754702 h 2257826"/>
              <a:gd name="connsiteX13" fmla="*/ 70958 w 6617965"/>
              <a:gd name="connsiteY13" fmla="*/ 1919623 h 2257826"/>
              <a:gd name="connsiteX14" fmla="*/ 346530 w 6617965"/>
              <a:gd name="connsiteY14" fmla="*/ 2220248 h 225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17965" h="2257826">
                <a:moveTo>
                  <a:pt x="521895" y="2257826"/>
                </a:moveTo>
                <a:cubicBezTo>
                  <a:pt x="607489" y="2172231"/>
                  <a:pt x="693084" y="2086637"/>
                  <a:pt x="747363" y="1856993"/>
                </a:cubicBezTo>
                <a:cubicBezTo>
                  <a:pt x="801642" y="1627349"/>
                  <a:pt x="716048" y="1088730"/>
                  <a:pt x="847571" y="879963"/>
                </a:cubicBezTo>
                <a:cubicBezTo>
                  <a:pt x="979094" y="671196"/>
                  <a:pt x="1212914" y="608565"/>
                  <a:pt x="1536503" y="604390"/>
                </a:cubicBezTo>
                <a:cubicBezTo>
                  <a:pt x="1860092" y="600215"/>
                  <a:pt x="2382010" y="819421"/>
                  <a:pt x="2789106" y="854911"/>
                </a:cubicBezTo>
                <a:cubicBezTo>
                  <a:pt x="3196202" y="890401"/>
                  <a:pt x="3588684" y="850735"/>
                  <a:pt x="3979078" y="817332"/>
                </a:cubicBezTo>
                <a:cubicBezTo>
                  <a:pt x="4369472" y="783929"/>
                  <a:pt x="4776569" y="673283"/>
                  <a:pt x="5131473" y="654494"/>
                </a:cubicBezTo>
                <a:cubicBezTo>
                  <a:pt x="5486377" y="635705"/>
                  <a:pt x="5885122" y="704598"/>
                  <a:pt x="6108503" y="704598"/>
                </a:cubicBezTo>
                <a:cubicBezTo>
                  <a:pt x="6331884" y="704598"/>
                  <a:pt x="6427917" y="719212"/>
                  <a:pt x="6471758" y="654494"/>
                </a:cubicBezTo>
                <a:cubicBezTo>
                  <a:pt x="6515599" y="589776"/>
                  <a:pt x="6830837" y="418587"/>
                  <a:pt x="6371549" y="316291"/>
                </a:cubicBezTo>
                <a:cubicBezTo>
                  <a:pt x="5912261" y="213995"/>
                  <a:pt x="4632520" y="80385"/>
                  <a:pt x="3716032" y="40719"/>
                </a:cubicBezTo>
                <a:cubicBezTo>
                  <a:pt x="2799544" y="1053"/>
                  <a:pt x="1480135" y="-40700"/>
                  <a:pt x="872623" y="78297"/>
                </a:cubicBezTo>
                <a:cubicBezTo>
                  <a:pt x="265111" y="197294"/>
                  <a:pt x="204569" y="447814"/>
                  <a:pt x="70958" y="754702"/>
                </a:cubicBezTo>
                <a:cubicBezTo>
                  <a:pt x="-62653" y="1061590"/>
                  <a:pt x="25029" y="1675365"/>
                  <a:pt x="70958" y="1919623"/>
                </a:cubicBezTo>
                <a:cubicBezTo>
                  <a:pt x="116887" y="2163881"/>
                  <a:pt x="231708" y="2192064"/>
                  <a:pt x="346530" y="2220248"/>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1265129" y="2113570"/>
            <a:ext cx="4396635" cy="1368666"/>
          </a:xfrm>
          <a:custGeom>
            <a:avLst/>
            <a:gdLst>
              <a:gd name="connsiteX0" fmla="*/ 0 w 4308953"/>
              <a:gd name="connsiteY0" fmla="*/ 1368666 h 1368666"/>
              <a:gd name="connsiteX1" fmla="*/ 225468 w 4308953"/>
              <a:gd name="connsiteY1" fmla="*/ 1055515 h 1368666"/>
              <a:gd name="connsiteX2" fmla="*/ 350729 w 4308953"/>
              <a:gd name="connsiteY2" fmla="*/ 53433 h 1368666"/>
              <a:gd name="connsiteX3" fmla="*/ 1816274 w 4308953"/>
              <a:gd name="connsiteY3" fmla="*/ 128589 h 1368666"/>
              <a:gd name="connsiteX4" fmla="*/ 4308953 w 4308953"/>
              <a:gd name="connsiteY4" fmla="*/ 103537 h 1368666"/>
              <a:gd name="connsiteX5" fmla="*/ 4308953 w 4308953"/>
              <a:gd name="connsiteY5" fmla="*/ 103537 h 136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8953" h="1368666">
                <a:moveTo>
                  <a:pt x="0" y="1368666"/>
                </a:moveTo>
                <a:cubicBezTo>
                  <a:pt x="83506" y="1321693"/>
                  <a:pt x="167013" y="1274721"/>
                  <a:pt x="225468" y="1055515"/>
                </a:cubicBezTo>
                <a:cubicBezTo>
                  <a:pt x="283923" y="836309"/>
                  <a:pt x="85595" y="207921"/>
                  <a:pt x="350729" y="53433"/>
                </a:cubicBezTo>
                <a:cubicBezTo>
                  <a:pt x="615863" y="-101055"/>
                  <a:pt x="1816274" y="128589"/>
                  <a:pt x="1816274" y="128589"/>
                </a:cubicBezTo>
                <a:lnTo>
                  <a:pt x="4308953" y="103537"/>
                </a:lnTo>
                <a:lnTo>
                  <a:pt x="4308953" y="103537"/>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2517732" y="2931090"/>
            <a:ext cx="3144032" cy="2705019"/>
          </a:xfrm>
          <a:custGeom>
            <a:avLst/>
            <a:gdLst>
              <a:gd name="connsiteX0" fmla="*/ 0 w 3144032"/>
              <a:gd name="connsiteY0" fmla="*/ 1202499 h 2705019"/>
              <a:gd name="connsiteX1" fmla="*/ 137786 w 3144032"/>
              <a:gd name="connsiteY1" fmla="*/ 1528176 h 2705019"/>
              <a:gd name="connsiteX2" fmla="*/ 187890 w 3144032"/>
              <a:gd name="connsiteY2" fmla="*/ 2505206 h 2705019"/>
              <a:gd name="connsiteX3" fmla="*/ 1766169 w 3144032"/>
              <a:gd name="connsiteY3" fmla="*/ 2680570 h 2705019"/>
              <a:gd name="connsiteX4" fmla="*/ 2129424 w 3144032"/>
              <a:gd name="connsiteY4" fmla="*/ 2154477 h 2705019"/>
              <a:gd name="connsiteX5" fmla="*/ 2242158 w 3144032"/>
              <a:gd name="connsiteY5" fmla="*/ 463463 h 2705019"/>
              <a:gd name="connsiteX6" fmla="*/ 3144032 w 3144032"/>
              <a:gd name="connsiteY6" fmla="*/ 0 h 270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032" h="2705019">
                <a:moveTo>
                  <a:pt x="0" y="1202499"/>
                </a:moveTo>
                <a:cubicBezTo>
                  <a:pt x="53235" y="1256778"/>
                  <a:pt x="106471" y="1311058"/>
                  <a:pt x="137786" y="1528176"/>
                </a:cubicBezTo>
                <a:cubicBezTo>
                  <a:pt x="169101" y="1745294"/>
                  <a:pt x="-83507" y="2313140"/>
                  <a:pt x="187890" y="2505206"/>
                </a:cubicBezTo>
                <a:cubicBezTo>
                  <a:pt x="459287" y="2697272"/>
                  <a:pt x="1442580" y="2739025"/>
                  <a:pt x="1766169" y="2680570"/>
                </a:cubicBezTo>
                <a:cubicBezTo>
                  <a:pt x="2089758" y="2622115"/>
                  <a:pt x="2050092" y="2523995"/>
                  <a:pt x="2129424" y="2154477"/>
                </a:cubicBezTo>
                <a:cubicBezTo>
                  <a:pt x="2208756" y="1784959"/>
                  <a:pt x="2073057" y="822542"/>
                  <a:pt x="2242158" y="463463"/>
                </a:cubicBezTo>
                <a:cubicBezTo>
                  <a:pt x="2411259" y="104384"/>
                  <a:pt x="3144032" y="0"/>
                  <a:pt x="3144032" y="0"/>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622903" y="1071756"/>
            <a:ext cx="6716926" cy="2635948"/>
          </a:xfrm>
          <a:custGeom>
            <a:avLst/>
            <a:gdLst>
              <a:gd name="connsiteX0" fmla="*/ 5640111 w 6716926"/>
              <a:gd name="connsiteY0" fmla="*/ 1496080 h 2635948"/>
              <a:gd name="connsiteX1" fmla="*/ 6291464 w 6716926"/>
              <a:gd name="connsiteY1" fmla="*/ 1433449 h 2635948"/>
              <a:gd name="connsiteX2" fmla="*/ 6629667 w 6716926"/>
              <a:gd name="connsiteY2" fmla="*/ 1045143 h 2635948"/>
              <a:gd name="connsiteX3" fmla="*/ 6604615 w 6716926"/>
              <a:gd name="connsiteY3" fmla="*/ 356211 h 2635948"/>
              <a:gd name="connsiteX4" fmla="*/ 5402116 w 6716926"/>
              <a:gd name="connsiteY4" fmla="*/ 43060 h 2635948"/>
              <a:gd name="connsiteX5" fmla="*/ 1168319 w 6716926"/>
              <a:gd name="connsiteY5" fmla="*/ 80639 h 2635948"/>
              <a:gd name="connsiteX6" fmla="*/ 128659 w 6716926"/>
              <a:gd name="connsiteY6" fmla="*/ 757044 h 2635948"/>
              <a:gd name="connsiteX7" fmla="*/ 40976 w 6716926"/>
              <a:gd name="connsiteY7" fmla="*/ 2109855 h 2635948"/>
              <a:gd name="connsiteX8" fmla="*/ 354127 w 6716926"/>
              <a:gd name="connsiteY8" fmla="*/ 2635948 h 26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926" h="2635948">
                <a:moveTo>
                  <a:pt x="5640111" y="1496080"/>
                </a:moveTo>
                <a:cubicBezTo>
                  <a:pt x="5883324" y="1502342"/>
                  <a:pt x="6126538" y="1508605"/>
                  <a:pt x="6291464" y="1433449"/>
                </a:cubicBezTo>
                <a:cubicBezTo>
                  <a:pt x="6456390" y="1358293"/>
                  <a:pt x="6577475" y="1224683"/>
                  <a:pt x="6629667" y="1045143"/>
                </a:cubicBezTo>
                <a:cubicBezTo>
                  <a:pt x="6681859" y="865603"/>
                  <a:pt x="6809207" y="523225"/>
                  <a:pt x="6604615" y="356211"/>
                </a:cubicBezTo>
                <a:cubicBezTo>
                  <a:pt x="6400023" y="189197"/>
                  <a:pt x="6308165" y="88989"/>
                  <a:pt x="5402116" y="43060"/>
                </a:cubicBezTo>
                <a:cubicBezTo>
                  <a:pt x="4496067" y="-2869"/>
                  <a:pt x="2047228" y="-38358"/>
                  <a:pt x="1168319" y="80639"/>
                </a:cubicBezTo>
                <a:cubicBezTo>
                  <a:pt x="289409" y="199636"/>
                  <a:pt x="316549" y="418841"/>
                  <a:pt x="128659" y="757044"/>
                </a:cubicBezTo>
                <a:cubicBezTo>
                  <a:pt x="-59231" y="1095247"/>
                  <a:pt x="3398" y="1796704"/>
                  <a:pt x="40976" y="2109855"/>
                </a:cubicBezTo>
                <a:cubicBezTo>
                  <a:pt x="78554" y="2423006"/>
                  <a:pt x="216340" y="2529477"/>
                  <a:pt x="354127" y="2635948"/>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文本框 10"/>
          <p:cNvSpPr txBox="1"/>
          <p:nvPr/>
        </p:nvSpPr>
        <p:spPr>
          <a:xfrm>
            <a:off x="7281262" y="1088057"/>
            <a:ext cx="1341606" cy="830997"/>
          </a:xfrm>
          <a:prstGeom prst="rect">
            <a:avLst/>
          </a:prstGeom>
          <a:noFill/>
        </p:spPr>
        <p:txBody>
          <a:bodyPr wrap="square" rtlCol="0">
            <a:spAutoFit/>
          </a:bodyPr>
          <a:lstStyle/>
          <a:p>
            <a:r>
              <a:rPr lang="zh-CN" altLang="en-US" dirty="0">
                <a:solidFill>
                  <a:srgbClr val="FF0000"/>
                </a:solidFill>
              </a:rPr>
              <a:t>顺序执行时</a:t>
            </a:r>
            <a:endParaRPr lang="en-US" altLang="zh-CN" dirty="0">
              <a:solidFill>
                <a:srgbClr val="FF0000"/>
              </a:solidFill>
            </a:endParaRPr>
          </a:p>
          <a:p>
            <a:r>
              <a:rPr lang="zh-CN" altLang="en-US" dirty="0">
                <a:solidFill>
                  <a:srgbClr val="FF0000"/>
                </a:solidFill>
              </a:rPr>
              <a:t>（无跳转）</a:t>
            </a:r>
            <a:endParaRPr lang="en-US" altLang="zh-CN" dirty="0">
              <a:solidFill>
                <a:srgbClr val="FF0000"/>
              </a:solidFill>
            </a:endParaRPr>
          </a:p>
          <a:p>
            <a:endParaRPr lang="zh-CN" altLang="en-US" dirty="0"/>
          </a:p>
        </p:txBody>
      </p:sp>
      <p:sp>
        <p:nvSpPr>
          <p:cNvPr id="15" name="文本框 14"/>
          <p:cNvSpPr txBox="1"/>
          <p:nvPr/>
        </p:nvSpPr>
        <p:spPr>
          <a:xfrm>
            <a:off x="7310546" y="1717100"/>
            <a:ext cx="1341606" cy="830997"/>
          </a:xfrm>
          <a:prstGeom prst="rect">
            <a:avLst/>
          </a:prstGeom>
          <a:noFill/>
        </p:spPr>
        <p:txBody>
          <a:bodyPr wrap="square" rtlCol="0">
            <a:spAutoFit/>
          </a:bodyPr>
          <a:lstStyle/>
          <a:p>
            <a:r>
              <a:rPr lang="zh-CN" altLang="en-US" dirty="0">
                <a:solidFill>
                  <a:srgbClr val="009900"/>
                </a:solidFill>
              </a:rPr>
              <a:t>成功分支</a:t>
            </a:r>
            <a:endParaRPr lang="en-US" altLang="zh-CN" dirty="0">
              <a:solidFill>
                <a:srgbClr val="009900"/>
              </a:solidFill>
            </a:endParaRPr>
          </a:p>
          <a:p>
            <a:r>
              <a:rPr lang="zh-CN" altLang="en-US" dirty="0">
                <a:solidFill>
                  <a:srgbClr val="009900"/>
                </a:solidFill>
              </a:rPr>
              <a:t>（跳转）</a:t>
            </a:r>
            <a:endParaRPr lang="en-US" altLang="zh-CN" dirty="0">
              <a:solidFill>
                <a:srgbClr val="009900"/>
              </a:solidFill>
            </a:endParaRPr>
          </a:p>
          <a:p>
            <a:endParaRPr lang="zh-CN" altLang="en-US" dirty="0"/>
          </a:p>
        </p:txBody>
      </p:sp>
      <p:sp>
        <p:nvSpPr>
          <p:cNvPr id="13" name="任意多边形 12"/>
          <p:cNvSpPr/>
          <p:nvPr/>
        </p:nvSpPr>
        <p:spPr bwMode="auto">
          <a:xfrm>
            <a:off x="3858016" y="3745282"/>
            <a:ext cx="1628384" cy="25052"/>
          </a:xfrm>
          <a:custGeom>
            <a:avLst/>
            <a:gdLst>
              <a:gd name="connsiteX0" fmla="*/ 0 w 1628384"/>
              <a:gd name="connsiteY0" fmla="*/ 0 h 25052"/>
              <a:gd name="connsiteX1" fmla="*/ 475989 w 1628384"/>
              <a:gd name="connsiteY1" fmla="*/ 25052 h 25052"/>
              <a:gd name="connsiteX2" fmla="*/ 1628384 w 1628384"/>
              <a:gd name="connsiteY2" fmla="*/ 12526 h 25052"/>
            </a:gdLst>
            <a:ahLst/>
            <a:cxnLst>
              <a:cxn ang="0">
                <a:pos x="connsiteX0" y="connsiteY0"/>
              </a:cxn>
              <a:cxn ang="0">
                <a:pos x="connsiteX1" y="connsiteY1"/>
              </a:cxn>
              <a:cxn ang="0">
                <a:pos x="connsiteX2" y="connsiteY2"/>
              </a:cxn>
            </a:cxnLst>
            <a:rect l="l" t="t" r="r" b="b"/>
            <a:pathLst>
              <a:path w="1628384" h="25052">
                <a:moveTo>
                  <a:pt x="0" y="0"/>
                </a:moveTo>
                <a:cubicBezTo>
                  <a:pt x="102296" y="11482"/>
                  <a:pt x="475989" y="25052"/>
                  <a:pt x="475989" y="25052"/>
                </a:cubicBezTo>
                <a:lnTo>
                  <a:pt x="1628384"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8" name="任意多边形 17"/>
          <p:cNvSpPr/>
          <p:nvPr/>
        </p:nvSpPr>
        <p:spPr bwMode="auto">
          <a:xfrm>
            <a:off x="3981366" y="4301009"/>
            <a:ext cx="1628384" cy="25052"/>
          </a:xfrm>
          <a:custGeom>
            <a:avLst/>
            <a:gdLst>
              <a:gd name="connsiteX0" fmla="*/ 0 w 1628384"/>
              <a:gd name="connsiteY0" fmla="*/ 0 h 25052"/>
              <a:gd name="connsiteX1" fmla="*/ 475989 w 1628384"/>
              <a:gd name="connsiteY1" fmla="*/ 25052 h 25052"/>
              <a:gd name="connsiteX2" fmla="*/ 1628384 w 1628384"/>
              <a:gd name="connsiteY2" fmla="*/ 12526 h 25052"/>
            </a:gdLst>
            <a:ahLst/>
            <a:cxnLst>
              <a:cxn ang="0">
                <a:pos x="connsiteX0" y="connsiteY0"/>
              </a:cxn>
              <a:cxn ang="0">
                <a:pos x="connsiteX1" y="connsiteY1"/>
              </a:cxn>
              <a:cxn ang="0">
                <a:pos x="connsiteX2" y="connsiteY2"/>
              </a:cxn>
            </a:cxnLst>
            <a:rect l="l" t="t" r="r" b="b"/>
            <a:pathLst>
              <a:path w="1628384" h="25052">
                <a:moveTo>
                  <a:pt x="0" y="0"/>
                </a:moveTo>
                <a:cubicBezTo>
                  <a:pt x="102296" y="11482"/>
                  <a:pt x="475989" y="25052"/>
                  <a:pt x="475989" y="25052"/>
                </a:cubicBezTo>
                <a:lnTo>
                  <a:pt x="1628384"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椭圆 13"/>
          <p:cNvSpPr/>
          <p:nvPr/>
        </p:nvSpPr>
        <p:spPr bwMode="auto">
          <a:xfrm>
            <a:off x="5678500" y="3721371"/>
            <a:ext cx="540302" cy="309125"/>
          </a:xfrm>
          <a:prstGeom prst="ellipse">
            <a:avLst/>
          </a:pr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14"/>
                                        </p:tgtEl>
                                        <p:attrNameLst>
                                          <p:attrName>ppt_x</p:attrName>
                                        </p:attrNameLst>
                                      </p:cBhvr>
                                      <p:tavLst>
                                        <p:tav tm="0">
                                          <p:val>
                                            <p:strVal val="ppt_x"/>
                                          </p:val>
                                        </p:tav>
                                        <p:tav tm="100000">
                                          <p:val>
                                            <p:strVal val="ppt_x"/>
                                          </p:val>
                                        </p:tav>
                                      </p:tavLst>
                                    </p:anim>
                                    <p:anim calcmode="lin" valueType="num">
                                      <p:cBhvr additive="base">
                                        <p:cTn id="21" dur="500"/>
                                        <p:tgtEl>
                                          <p:spTgt spid="14"/>
                                        </p:tgtEl>
                                        <p:attrNameLst>
                                          <p:attrName>ppt_y</p:attrName>
                                        </p:attrNameLst>
                                      </p:cBhvr>
                                      <p:tavLst>
                                        <p:tav tm="0">
                                          <p:val>
                                            <p:strVal val="ppt_y"/>
                                          </p:val>
                                        </p:tav>
                                        <p:tav tm="100000">
                                          <p:val>
                                            <p:strVal val="1+ppt_h/2"/>
                                          </p:val>
                                        </p:tav>
                                      </p:tavLst>
                                    </p:anim>
                                    <p:set>
                                      <p:cBhvr>
                                        <p:cTn id="22" dur="1" fill="hold">
                                          <p:stCondLst>
                                            <p:cond delay="499"/>
                                          </p:stCondLst>
                                        </p:cTn>
                                        <p:tgtEl>
                                          <p:spTgt spid="14"/>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8"/>
                                        </p:tgtEl>
                                        <p:attrNameLst>
                                          <p:attrName>ppt_x</p:attrName>
                                        </p:attrNameLst>
                                      </p:cBhvr>
                                      <p:tavLst>
                                        <p:tav tm="0">
                                          <p:val>
                                            <p:strVal val="ppt_x"/>
                                          </p:val>
                                        </p:tav>
                                        <p:tav tm="100000">
                                          <p:val>
                                            <p:strVal val="ppt_x"/>
                                          </p:val>
                                        </p:tav>
                                      </p:tavLst>
                                    </p:anim>
                                    <p:anim calcmode="lin" valueType="num">
                                      <p:cBhvr additive="base">
                                        <p:cTn id="29" dur="500"/>
                                        <p:tgtEl>
                                          <p:spTgt spid="18"/>
                                        </p:tgtEl>
                                        <p:attrNameLst>
                                          <p:attrName>ppt_y</p:attrName>
                                        </p:attrNameLst>
                                      </p:cBhvr>
                                      <p:tavLst>
                                        <p:tav tm="0">
                                          <p:val>
                                            <p:strVal val="ppt_y"/>
                                          </p:val>
                                        </p:tav>
                                        <p:tav tm="100000">
                                          <p:val>
                                            <p:strVal val="1+ppt_h/2"/>
                                          </p:val>
                                        </p:tav>
                                      </p:tavLst>
                                    </p:anim>
                                    <p:set>
                                      <p:cBhvr>
                                        <p:cTn id="30" dur="1" fill="hold">
                                          <p:stCondLst>
                                            <p:cond delay="499"/>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53" presetClass="exit" presetSubtype="32" fill="hold" grpId="1" nodeType="withEffect">
                                  <p:stCondLst>
                                    <p:cond delay="0"/>
                                  </p:stCondLst>
                                  <p:childTnLst>
                                    <p:anim calcmode="lin" valueType="num">
                                      <p:cBhvr>
                                        <p:cTn id="47" dur="500"/>
                                        <p:tgtEl>
                                          <p:spTgt spid="11"/>
                                        </p:tgtEl>
                                        <p:attrNameLst>
                                          <p:attrName>ppt_w</p:attrName>
                                        </p:attrNameLst>
                                      </p:cBhvr>
                                      <p:tavLst>
                                        <p:tav tm="0">
                                          <p:val>
                                            <p:strVal val="ppt_w"/>
                                          </p:val>
                                        </p:tav>
                                        <p:tav tm="100000">
                                          <p:val>
                                            <p:fltVal val="0"/>
                                          </p:val>
                                        </p:tav>
                                      </p:tavLst>
                                    </p:anim>
                                    <p:anim calcmode="lin" valueType="num">
                                      <p:cBhvr>
                                        <p:cTn id="48" dur="500"/>
                                        <p:tgtEl>
                                          <p:spTgt spid="11"/>
                                        </p:tgtEl>
                                        <p:attrNameLst>
                                          <p:attrName>ppt_h</p:attrName>
                                        </p:attrNameLst>
                                      </p:cBhvr>
                                      <p:tavLst>
                                        <p:tav tm="0">
                                          <p:val>
                                            <p:strVal val="ppt_h"/>
                                          </p:val>
                                        </p:tav>
                                        <p:tav tm="100000">
                                          <p:val>
                                            <p:fltVal val="0"/>
                                          </p:val>
                                        </p:tav>
                                      </p:tavLst>
                                    </p:anim>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0"/>
                                        </p:tgtEl>
                                        <p:attrNameLst>
                                          <p:attrName>ppt_x</p:attrName>
                                        </p:attrNameLst>
                                      </p:cBhvr>
                                      <p:tavLst>
                                        <p:tav tm="0">
                                          <p:val>
                                            <p:strVal val="ppt_x"/>
                                          </p:val>
                                        </p:tav>
                                        <p:tav tm="100000">
                                          <p:val>
                                            <p:strVal val="ppt_x"/>
                                          </p:val>
                                        </p:tav>
                                      </p:tavLst>
                                    </p:anim>
                                    <p:anim calcmode="lin" valueType="num">
                                      <p:cBhvr additive="base">
                                        <p:cTn id="73" dur="500"/>
                                        <p:tgtEl>
                                          <p:spTgt spid="10"/>
                                        </p:tgtEl>
                                        <p:attrNameLst>
                                          <p:attrName>ppt_y</p:attrName>
                                        </p:attrNameLst>
                                      </p:cBhvr>
                                      <p:tavLst>
                                        <p:tav tm="0">
                                          <p:val>
                                            <p:strVal val="ppt_y"/>
                                          </p:val>
                                        </p:tav>
                                        <p:tav tm="100000">
                                          <p:val>
                                            <p:strVal val="1+ppt_h/2"/>
                                          </p:val>
                                        </p:tav>
                                      </p:tavLst>
                                    </p:anim>
                                    <p:set>
                                      <p:cBhvr>
                                        <p:cTn id="74" dur="1" fill="hold">
                                          <p:stCondLst>
                                            <p:cond delay="499"/>
                                          </p:stCondLst>
                                        </p:cTn>
                                        <p:tgtEl>
                                          <p:spTgt spid="10"/>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9"/>
                                        </p:tgtEl>
                                        <p:attrNameLst>
                                          <p:attrName>ppt_x</p:attrName>
                                        </p:attrNameLst>
                                      </p:cBhvr>
                                      <p:tavLst>
                                        <p:tav tm="0">
                                          <p:val>
                                            <p:strVal val="ppt_x"/>
                                          </p:val>
                                        </p:tav>
                                        <p:tav tm="100000">
                                          <p:val>
                                            <p:strVal val="ppt_x"/>
                                          </p:val>
                                        </p:tav>
                                      </p:tavLst>
                                    </p:anim>
                                    <p:anim calcmode="lin" valueType="num">
                                      <p:cBhvr additive="base">
                                        <p:cTn id="77" dur="500"/>
                                        <p:tgtEl>
                                          <p:spTgt spid="9"/>
                                        </p:tgtEl>
                                        <p:attrNameLst>
                                          <p:attrName>ppt_y</p:attrName>
                                        </p:attrNameLst>
                                      </p:cBhvr>
                                      <p:tavLst>
                                        <p:tav tm="0">
                                          <p:val>
                                            <p:strVal val="ppt_y"/>
                                          </p:val>
                                        </p:tav>
                                        <p:tav tm="100000">
                                          <p:val>
                                            <p:strVal val="1+ppt_h/2"/>
                                          </p:val>
                                        </p:tav>
                                      </p:tavLst>
                                    </p:anim>
                                    <p:set>
                                      <p:cBhvr>
                                        <p:cTn id="78" dur="1" fill="hold">
                                          <p:stCondLst>
                                            <p:cond delay="499"/>
                                          </p:stCondLst>
                                        </p:cTn>
                                        <p:tgtEl>
                                          <p:spTgt spid="9"/>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5"/>
                                        </p:tgtEl>
                                        <p:attrNameLst>
                                          <p:attrName>ppt_x</p:attrName>
                                        </p:attrNameLst>
                                      </p:cBhvr>
                                      <p:tavLst>
                                        <p:tav tm="0">
                                          <p:val>
                                            <p:strVal val="ppt_x"/>
                                          </p:val>
                                        </p:tav>
                                        <p:tav tm="100000">
                                          <p:val>
                                            <p:strVal val="ppt_x"/>
                                          </p:val>
                                        </p:tav>
                                      </p:tavLst>
                                    </p:anim>
                                    <p:anim calcmode="lin" valueType="num">
                                      <p:cBhvr additive="base">
                                        <p:cTn id="81" dur="500"/>
                                        <p:tgtEl>
                                          <p:spTgt spid="5"/>
                                        </p:tgtEl>
                                        <p:attrNameLst>
                                          <p:attrName>ppt_y</p:attrName>
                                        </p:attrNameLst>
                                      </p:cBhvr>
                                      <p:tavLst>
                                        <p:tav tm="0">
                                          <p:val>
                                            <p:strVal val="ppt_y"/>
                                          </p:val>
                                        </p:tav>
                                        <p:tav tm="100000">
                                          <p:val>
                                            <p:strVal val="1+ppt_h/2"/>
                                          </p:val>
                                        </p:tav>
                                      </p:tavLst>
                                    </p:anim>
                                    <p:set>
                                      <p:cBhvr>
                                        <p:cTn id="82" dur="1" fill="hold">
                                          <p:stCondLst>
                                            <p:cond delay="499"/>
                                          </p:stCondLst>
                                        </p:cTn>
                                        <p:tgtEl>
                                          <p:spTgt spid="5"/>
                                        </p:tgtEl>
                                        <p:attrNameLst>
                                          <p:attrName>style.visibility</p:attrName>
                                        </p:attrNameLst>
                                      </p:cBhvr>
                                      <p:to>
                                        <p:strVal val="hidden"/>
                                      </p:to>
                                    </p:set>
                                  </p:childTnLst>
                                </p:cTn>
                              </p:par>
                              <p:par>
                                <p:cTn id="83" presetID="53" presetClass="exit" presetSubtype="32" fill="hold" grpId="1" nodeType="withEffect">
                                  <p:stCondLst>
                                    <p:cond delay="0"/>
                                  </p:stCondLst>
                                  <p:childTnLst>
                                    <p:anim calcmode="lin" valueType="num">
                                      <p:cBhvr>
                                        <p:cTn id="84" dur="500"/>
                                        <p:tgtEl>
                                          <p:spTgt spid="15"/>
                                        </p:tgtEl>
                                        <p:attrNameLst>
                                          <p:attrName>ppt_w</p:attrName>
                                        </p:attrNameLst>
                                      </p:cBhvr>
                                      <p:tavLst>
                                        <p:tav tm="0">
                                          <p:val>
                                            <p:strVal val="ppt_w"/>
                                          </p:val>
                                        </p:tav>
                                        <p:tav tm="100000">
                                          <p:val>
                                            <p:fltVal val="0"/>
                                          </p:val>
                                        </p:tav>
                                      </p:tavLst>
                                    </p:anim>
                                    <p:anim calcmode="lin" valueType="num">
                                      <p:cBhvr>
                                        <p:cTn id="85" dur="500"/>
                                        <p:tgtEl>
                                          <p:spTgt spid="15"/>
                                        </p:tgtEl>
                                        <p:attrNameLst>
                                          <p:attrName>ppt_h</p:attrName>
                                        </p:attrNameLst>
                                      </p:cBhvr>
                                      <p:tavLst>
                                        <p:tav tm="0">
                                          <p:val>
                                            <p:strVal val="ppt_h"/>
                                          </p:val>
                                        </p:tav>
                                        <p:tav tm="100000">
                                          <p:val>
                                            <p:fltVal val="0"/>
                                          </p:val>
                                        </p:tav>
                                      </p:tavLst>
                                    </p:anim>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p:cTn id="92" dur="500" fill="hold"/>
                                        <p:tgtEl>
                                          <p:spTgt spid="8"/>
                                        </p:tgtEl>
                                        <p:attrNameLst>
                                          <p:attrName>ppt_w</p:attrName>
                                        </p:attrNameLst>
                                      </p:cBhvr>
                                      <p:tavLst>
                                        <p:tav tm="0">
                                          <p:val>
                                            <p:fltVal val="0"/>
                                          </p:val>
                                        </p:tav>
                                        <p:tav tm="100000">
                                          <p:val>
                                            <p:strVal val="#ppt_w"/>
                                          </p:val>
                                        </p:tav>
                                      </p:tavLst>
                                    </p:anim>
                                    <p:anim calcmode="lin" valueType="num">
                                      <p:cBhvr>
                                        <p:cTn id="93" dur="500" fill="hold"/>
                                        <p:tgtEl>
                                          <p:spTgt spid="8"/>
                                        </p:tgtEl>
                                        <p:attrNameLst>
                                          <p:attrName>ppt_h</p:attrName>
                                        </p:attrNameLst>
                                      </p:cBhvr>
                                      <p:tavLst>
                                        <p:tav tm="0">
                                          <p:val>
                                            <p:fltVal val="0"/>
                                          </p:val>
                                        </p:tav>
                                        <p:tav tm="100000">
                                          <p:val>
                                            <p:strVal val="#ppt_h"/>
                                          </p:val>
                                        </p:tav>
                                      </p:tavLst>
                                    </p:anim>
                                    <p:animEffect transition="in" filter="fade">
                                      <p:cBhvr>
                                        <p:cTn id="94" dur="500"/>
                                        <p:tgtEl>
                                          <p:spTgt spid="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p:cTn id="97" dur="500" fill="hold"/>
                                        <p:tgtEl>
                                          <p:spTgt spid="7"/>
                                        </p:tgtEl>
                                        <p:attrNameLst>
                                          <p:attrName>ppt_w</p:attrName>
                                        </p:attrNameLst>
                                      </p:cBhvr>
                                      <p:tavLst>
                                        <p:tav tm="0">
                                          <p:val>
                                            <p:fltVal val="0"/>
                                          </p:val>
                                        </p:tav>
                                        <p:tav tm="100000">
                                          <p:val>
                                            <p:strVal val="#ppt_w"/>
                                          </p:val>
                                        </p:tav>
                                      </p:tavLst>
                                    </p:anim>
                                    <p:anim calcmode="lin" valueType="num">
                                      <p:cBhvr>
                                        <p:cTn id="98" dur="500" fill="hold"/>
                                        <p:tgtEl>
                                          <p:spTgt spid="7"/>
                                        </p:tgtEl>
                                        <p:attrNameLst>
                                          <p:attrName>ppt_h</p:attrName>
                                        </p:attrNameLst>
                                      </p:cBhvr>
                                      <p:tavLst>
                                        <p:tav tm="0">
                                          <p:val>
                                            <p:fltVal val="0"/>
                                          </p:val>
                                        </p:tav>
                                        <p:tav tm="100000">
                                          <p:val>
                                            <p:strVal val="#ppt_h"/>
                                          </p:val>
                                        </p:tav>
                                      </p:tavLst>
                                    </p:anim>
                                    <p:animEffect transition="in" filter="fade">
                                      <p:cBhvr>
                                        <p:cTn id="99" dur="500"/>
                                        <p:tgtEl>
                                          <p:spTgt spid="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
                                        </p:tgtEl>
                                        <p:attrNameLst>
                                          <p:attrName>style.visibility</p:attrName>
                                        </p:attrNameLst>
                                      </p:cBhvr>
                                      <p:to>
                                        <p:strVal val="visible"/>
                                      </p:to>
                                    </p:set>
                                    <p:anim calcmode="lin" valueType="num">
                                      <p:cBhvr>
                                        <p:cTn id="102" dur="500" fill="hold"/>
                                        <p:tgtEl>
                                          <p:spTgt spid="2"/>
                                        </p:tgtEl>
                                        <p:attrNameLst>
                                          <p:attrName>ppt_w</p:attrName>
                                        </p:attrNameLst>
                                      </p:cBhvr>
                                      <p:tavLst>
                                        <p:tav tm="0">
                                          <p:val>
                                            <p:fltVal val="0"/>
                                          </p:val>
                                        </p:tav>
                                        <p:tav tm="100000">
                                          <p:val>
                                            <p:strVal val="#ppt_w"/>
                                          </p:val>
                                        </p:tav>
                                      </p:tavLst>
                                    </p:anim>
                                    <p:anim calcmode="lin" valueType="num">
                                      <p:cBhvr>
                                        <p:cTn id="103" dur="500" fill="hold"/>
                                        <p:tgtEl>
                                          <p:spTgt spid="2"/>
                                        </p:tgtEl>
                                        <p:attrNameLst>
                                          <p:attrName>ppt_h</p:attrName>
                                        </p:attrNameLst>
                                      </p:cBhvr>
                                      <p:tavLst>
                                        <p:tav tm="0">
                                          <p:val>
                                            <p:fltVal val="0"/>
                                          </p:val>
                                        </p:tav>
                                        <p:tav tm="100000">
                                          <p:val>
                                            <p:strVal val="#ppt_h"/>
                                          </p:val>
                                        </p:tav>
                                      </p:tavLst>
                                    </p:anim>
                                    <p:animEffect transition="in" filter="fade">
                                      <p:cBhvr>
                                        <p:cTn id="104" dur="500"/>
                                        <p:tgtEl>
                                          <p:spTgt spid="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anim calcmode="lin" valueType="num">
                                      <p:cBhvr>
                                        <p:cTn id="107" dur="500" fill="hold"/>
                                        <p:tgtEl>
                                          <p:spTgt spid="6"/>
                                        </p:tgtEl>
                                        <p:attrNameLst>
                                          <p:attrName>ppt_w</p:attrName>
                                        </p:attrNameLst>
                                      </p:cBhvr>
                                      <p:tavLst>
                                        <p:tav tm="0">
                                          <p:val>
                                            <p:fltVal val="0"/>
                                          </p:val>
                                        </p:tav>
                                        <p:tav tm="100000">
                                          <p:val>
                                            <p:strVal val="#ppt_w"/>
                                          </p:val>
                                        </p:tav>
                                      </p:tavLst>
                                    </p:anim>
                                    <p:anim calcmode="lin" valueType="num">
                                      <p:cBhvr>
                                        <p:cTn id="108" dur="500" fill="hold"/>
                                        <p:tgtEl>
                                          <p:spTgt spid="6"/>
                                        </p:tgtEl>
                                        <p:attrNameLst>
                                          <p:attrName>ppt_h</p:attrName>
                                        </p:attrNameLst>
                                      </p:cBhvr>
                                      <p:tavLst>
                                        <p:tav tm="0">
                                          <p:val>
                                            <p:fltVal val="0"/>
                                          </p:val>
                                        </p:tav>
                                        <p:tav tm="100000">
                                          <p:val>
                                            <p:strVal val="#ppt_h"/>
                                          </p:val>
                                        </p:tav>
                                      </p:tavLst>
                                    </p:anim>
                                    <p:animEffect transition="in" filter="fade">
                                      <p:cBhvr>
                                        <p:cTn id="109" dur="500"/>
                                        <p:tgtEl>
                                          <p:spTgt spid="6"/>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xit" presetSubtype="32" fill="hold" grpId="1" nodeType="clickEffect">
                                  <p:stCondLst>
                                    <p:cond delay="0"/>
                                  </p:stCondLst>
                                  <p:childTnLst>
                                    <p:anim calcmode="lin" valueType="num">
                                      <p:cBhvr>
                                        <p:cTn id="113" dur="500"/>
                                        <p:tgtEl>
                                          <p:spTgt spid="8"/>
                                        </p:tgtEl>
                                        <p:attrNameLst>
                                          <p:attrName>ppt_w</p:attrName>
                                        </p:attrNameLst>
                                      </p:cBhvr>
                                      <p:tavLst>
                                        <p:tav tm="0">
                                          <p:val>
                                            <p:strVal val="ppt_w"/>
                                          </p:val>
                                        </p:tav>
                                        <p:tav tm="100000">
                                          <p:val>
                                            <p:fltVal val="0"/>
                                          </p:val>
                                        </p:tav>
                                      </p:tavLst>
                                    </p:anim>
                                    <p:anim calcmode="lin" valueType="num">
                                      <p:cBhvr>
                                        <p:cTn id="114" dur="500"/>
                                        <p:tgtEl>
                                          <p:spTgt spid="8"/>
                                        </p:tgtEl>
                                        <p:attrNameLst>
                                          <p:attrName>ppt_h</p:attrName>
                                        </p:attrNameLst>
                                      </p:cBhvr>
                                      <p:tavLst>
                                        <p:tav tm="0">
                                          <p:val>
                                            <p:strVal val="ppt_h"/>
                                          </p:val>
                                        </p:tav>
                                        <p:tav tm="100000">
                                          <p:val>
                                            <p:fltVal val="0"/>
                                          </p:val>
                                        </p:tav>
                                      </p:tavLst>
                                    </p:anim>
                                    <p:animEffect transition="out" filter="fade">
                                      <p:cBhvr>
                                        <p:cTn id="115" dur="500"/>
                                        <p:tgtEl>
                                          <p:spTgt spid="8"/>
                                        </p:tgtEl>
                                      </p:cBhvr>
                                    </p:animEffect>
                                    <p:set>
                                      <p:cBhvr>
                                        <p:cTn id="116" dur="1" fill="hold">
                                          <p:stCondLst>
                                            <p:cond delay="499"/>
                                          </p:stCondLst>
                                        </p:cTn>
                                        <p:tgtEl>
                                          <p:spTgt spid="8"/>
                                        </p:tgtEl>
                                        <p:attrNameLst>
                                          <p:attrName>style.visibility</p:attrName>
                                        </p:attrNameLst>
                                      </p:cBhvr>
                                      <p:to>
                                        <p:strVal val="hidden"/>
                                      </p:to>
                                    </p:set>
                                  </p:childTnLst>
                                </p:cTn>
                              </p:par>
                              <p:par>
                                <p:cTn id="117" presetID="53" presetClass="exit" presetSubtype="32" fill="hold" grpId="1" nodeType="withEffect">
                                  <p:stCondLst>
                                    <p:cond delay="0"/>
                                  </p:stCondLst>
                                  <p:childTnLst>
                                    <p:anim calcmode="lin" valueType="num">
                                      <p:cBhvr>
                                        <p:cTn id="118" dur="500"/>
                                        <p:tgtEl>
                                          <p:spTgt spid="7"/>
                                        </p:tgtEl>
                                        <p:attrNameLst>
                                          <p:attrName>ppt_w</p:attrName>
                                        </p:attrNameLst>
                                      </p:cBhvr>
                                      <p:tavLst>
                                        <p:tav tm="0">
                                          <p:val>
                                            <p:strVal val="ppt_w"/>
                                          </p:val>
                                        </p:tav>
                                        <p:tav tm="100000">
                                          <p:val>
                                            <p:fltVal val="0"/>
                                          </p:val>
                                        </p:tav>
                                      </p:tavLst>
                                    </p:anim>
                                    <p:anim calcmode="lin" valueType="num">
                                      <p:cBhvr>
                                        <p:cTn id="119" dur="500"/>
                                        <p:tgtEl>
                                          <p:spTgt spid="7"/>
                                        </p:tgtEl>
                                        <p:attrNameLst>
                                          <p:attrName>ppt_h</p:attrName>
                                        </p:attrNameLst>
                                      </p:cBhvr>
                                      <p:tavLst>
                                        <p:tav tm="0">
                                          <p:val>
                                            <p:strVal val="ppt_h"/>
                                          </p:val>
                                        </p:tav>
                                        <p:tav tm="100000">
                                          <p:val>
                                            <p:fltVal val="0"/>
                                          </p:val>
                                        </p:tav>
                                      </p:tavLst>
                                    </p:anim>
                                    <p:animEffect transition="out" filter="fade">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par>
                                <p:cTn id="122" presetID="53" presetClass="exit" presetSubtype="32" fill="hold" grpId="1" nodeType="withEffect">
                                  <p:stCondLst>
                                    <p:cond delay="0"/>
                                  </p:stCondLst>
                                  <p:childTnLst>
                                    <p:anim calcmode="lin" valueType="num">
                                      <p:cBhvr>
                                        <p:cTn id="123" dur="500"/>
                                        <p:tgtEl>
                                          <p:spTgt spid="2"/>
                                        </p:tgtEl>
                                        <p:attrNameLst>
                                          <p:attrName>ppt_w</p:attrName>
                                        </p:attrNameLst>
                                      </p:cBhvr>
                                      <p:tavLst>
                                        <p:tav tm="0">
                                          <p:val>
                                            <p:strVal val="ppt_w"/>
                                          </p:val>
                                        </p:tav>
                                        <p:tav tm="100000">
                                          <p:val>
                                            <p:fltVal val="0"/>
                                          </p:val>
                                        </p:tav>
                                      </p:tavLst>
                                    </p:anim>
                                    <p:anim calcmode="lin" valueType="num">
                                      <p:cBhvr>
                                        <p:cTn id="124" dur="500"/>
                                        <p:tgtEl>
                                          <p:spTgt spid="2"/>
                                        </p:tgtEl>
                                        <p:attrNameLst>
                                          <p:attrName>ppt_h</p:attrName>
                                        </p:attrNameLst>
                                      </p:cBhvr>
                                      <p:tavLst>
                                        <p:tav tm="0">
                                          <p:val>
                                            <p:strVal val="ppt_h"/>
                                          </p:val>
                                        </p:tav>
                                        <p:tav tm="100000">
                                          <p:val>
                                            <p:fltVal val="0"/>
                                          </p:val>
                                        </p:tav>
                                      </p:tavLst>
                                    </p:anim>
                                    <p:animEffect transition="out" filter="fade">
                                      <p:cBhvr>
                                        <p:cTn id="125" dur="500"/>
                                        <p:tgtEl>
                                          <p:spTgt spid="2"/>
                                        </p:tgtEl>
                                      </p:cBhvr>
                                    </p:animEffect>
                                    <p:set>
                                      <p:cBhvr>
                                        <p:cTn id="126" dur="1" fill="hold">
                                          <p:stCondLst>
                                            <p:cond delay="499"/>
                                          </p:stCondLst>
                                        </p:cTn>
                                        <p:tgtEl>
                                          <p:spTgt spid="2"/>
                                        </p:tgtEl>
                                        <p:attrNameLst>
                                          <p:attrName>style.visibility</p:attrName>
                                        </p:attrNameLst>
                                      </p:cBhvr>
                                      <p:to>
                                        <p:strVal val="hidden"/>
                                      </p:to>
                                    </p:set>
                                  </p:childTnLst>
                                </p:cTn>
                              </p:par>
                              <p:par>
                                <p:cTn id="127" presetID="53" presetClass="exit" presetSubtype="32" fill="hold" grpId="1" nodeType="withEffect">
                                  <p:stCondLst>
                                    <p:cond delay="0"/>
                                  </p:stCondLst>
                                  <p:childTnLst>
                                    <p:anim calcmode="lin" valueType="num">
                                      <p:cBhvr>
                                        <p:cTn id="128" dur="500"/>
                                        <p:tgtEl>
                                          <p:spTgt spid="6"/>
                                        </p:tgtEl>
                                        <p:attrNameLst>
                                          <p:attrName>ppt_w</p:attrName>
                                        </p:attrNameLst>
                                      </p:cBhvr>
                                      <p:tavLst>
                                        <p:tav tm="0">
                                          <p:val>
                                            <p:strVal val="ppt_w"/>
                                          </p:val>
                                        </p:tav>
                                        <p:tav tm="100000">
                                          <p:val>
                                            <p:fltVal val="0"/>
                                          </p:val>
                                        </p:tav>
                                      </p:tavLst>
                                    </p:anim>
                                    <p:anim calcmode="lin" valueType="num">
                                      <p:cBhvr>
                                        <p:cTn id="129" dur="500"/>
                                        <p:tgtEl>
                                          <p:spTgt spid="6"/>
                                        </p:tgtEl>
                                        <p:attrNameLst>
                                          <p:attrName>ppt_h</p:attrName>
                                        </p:attrNameLst>
                                      </p:cBhvr>
                                      <p:tavLst>
                                        <p:tav tm="0">
                                          <p:val>
                                            <p:strVal val="ppt_h"/>
                                          </p:val>
                                        </p:tav>
                                        <p:tav tm="100000">
                                          <p:val>
                                            <p:fltVal val="0"/>
                                          </p:val>
                                        </p:tav>
                                      </p:tavLst>
                                    </p:anim>
                                    <p:animEffect transition="out" filter="fade">
                                      <p:cBhvr>
                                        <p:cTn id="130" dur="500"/>
                                        <p:tgtEl>
                                          <p:spTgt spid="6"/>
                                        </p:tgtEl>
                                      </p:cBhvr>
                                    </p:animEffect>
                                    <p:set>
                                      <p:cBhvr>
                                        <p:cTn id="13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4" grpId="0" animBg="1"/>
      <p:bldP spid="4" grpId="1" animBg="1"/>
      <p:bldP spid="5" grpId="0" animBg="1"/>
      <p:bldP spid="5" grpId="1" animBg="1"/>
      <p:bldP spid="9" grpId="0" animBg="1"/>
      <p:bldP spid="9" grpId="1" animBg="1"/>
      <p:bldP spid="10" grpId="0" animBg="1"/>
      <p:bldP spid="10" grpId="1" animBg="1"/>
      <p:bldP spid="11" grpId="0"/>
      <p:bldP spid="11" grpId="1"/>
      <p:bldP spid="15" grpId="0"/>
      <p:bldP spid="15" grpId="1"/>
      <p:bldP spid="13" grpId="0" animBg="1"/>
      <p:bldP spid="13" grpId="1" animBg="1"/>
      <p:bldP spid="18" grpId="0" animBg="1"/>
      <p:bldP spid="18"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AU" altLang="zh-CN"/>
              <a:t>Chapter 4 — The Processor — </a:t>
            </a:r>
            <a:fld id="{C864C6AC-598F-4A68-B9F3-23A11D28311E}" type="slidenum">
              <a:rPr lang="en-AU" altLang="zh-CN" smtClean="0"/>
              <a:pPr>
                <a:defRPr/>
              </a:pPr>
              <a:t>27</a:t>
            </a:fld>
            <a:endParaRPr lang="en-AU" altLang="zh-CN"/>
          </a:p>
        </p:txBody>
      </p:sp>
      <p:sp>
        <p:nvSpPr>
          <p:cNvPr id="3" name="文本框 2"/>
          <p:cNvSpPr txBox="1"/>
          <p:nvPr/>
        </p:nvSpPr>
        <p:spPr>
          <a:xfrm>
            <a:off x="1259632" y="1484784"/>
            <a:ext cx="2088232" cy="584775"/>
          </a:xfrm>
          <a:prstGeom prst="rect">
            <a:avLst/>
          </a:prstGeom>
          <a:noFill/>
        </p:spPr>
        <p:txBody>
          <a:bodyPr wrap="square" rtlCol="0">
            <a:spAutoFit/>
          </a:bodyPr>
          <a:lstStyle/>
          <a:p>
            <a:r>
              <a:rPr lang="zh-CN" altLang="en-US" dirty="0"/>
              <a:t>小测验：</a:t>
            </a:r>
            <a:endParaRPr lang="en-US" altLang="zh-CN" dirty="0"/>
          </a:p>
          <a:p>
            <a:r>
              <a:rPr lang="en-US" altLang="zh-CN" dirty="0"/>
              <a:t>P173 	I/II</a:t>
            </a:r>
            <a:endParaRPr lang="zh-CN" altLang="en-US" dirty="0"/>
          </a:p>
        </p:txBody>
      </p:sp>
      <p:sp>
        <p:nvSpPr>
          <p:cNvPr id="4" name="文本框 3">
            <a:extLst>
              <a:ext uri="{FF2B5EF4-FFF2-40B4-BE49-F238E27FC236}">
                <a16:creationId xmlns:a16="http://schemas.microsoft.com/office/drawing/2014/main" id="{9DD546DB-D222-4DDF-A185-6302E5C4B7CF}"/>
              </a:ext>
            </a:extLst>
          </p:cNvPr>
          <p:cNvSpPr txBox="1"/>
          <p:nvPr/>
        </p:nvSpPr>
        <p:spPr>
          <a:xfrm>
            <a:off x="2267744" y="4293096"/>
            <a:ext cx="3024336" cy="707886"/>
          </a:xfrm>
          <a:prstGeom prst="rect">
            <a:avLst/>
          </a:prstGeom>
          <a:noFill/>
        </p:spPr>
        <p:txBody>
          <a:bodyPr wrap="square" rtlCol="0">
            <a:spAutoFit/>
          </a:bodyPr>
          <a:lstStyle/>
          <a:p>
            <a:r>
              <a:rPr lang="zh-CN" altLang="en-US" sz="2400" dirty="0">
                <a:solidFill>
                  <a:srgbClr val="FF0000"/>
                </a:solidFill>
              </a:rPr>
              <a:t>控制信号如何产生？</a:t>
            </a:r>
            <a:endParaRPr lang="en-US" altLang="zh-CN" sz="2400" dirty="0">
              <a:solidFill>
                <a:srgbClr val="FF0000"/>
              </a:solidFill>
            </a:endParaRPr>
          </a:p>
          <a:p>
            <a:endParaRPr lang="zh-CN" altLang="en-US" dirty="0"/>
          </a:p>
        </p:txBody>
      </p:sp>
    </p:spTree>
    <p:extLst>
      <p:ext uri="{BB962C8B-B14F-4D97-AF65-F5344CB8AC3E}">
        <p14:creationId xmlns:p14="http://schemas.microsoft.com/office/powerpoint/2010/main" val="17014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zh-CN" altLang="en-US" dirty="0"/>
              <a:t>控制单元</a:t>
            </a:r>
          </a:p>
        </p:txBody>
      </p:sp>
      <p:sp>
        <p:nvSpPr>
          <p:cNvPr id="3" name="内容占位符 2"/>
          <p:cNvSpPr>
            <a:spLocks noGrp="1"/>
          </p:cNvSpPr>
          <p:nvPr>
            <p:ph idx="1"/>
          </p:nvPr>
        </p:nvSpPr>
        <p:spPr/>
        <p:txBody>
          <a:bodyPr/>
          <a:lstStyle/>
          <a:p>
            <a:r>
              <a:rPr lang="zh-CN" altLang="en-US" dirty="0"/>
              <a:t>以</a:t>
            </a:r>
            <a:r>
              <a:rPr lang="en-US" altLang="zh-CN" dirty="0"/>
              <a:t>MIPS</a:t>
            </a:r>
            <a:r>
              <a:rPr lang="zh-CN" altLang="en-US" dirty="0"/>
              <a:t>核心指令子集为目标，为数据通路设计控制单元</a:t>
            </a:r>
            <a:endParaRPr lang="en-US" altLang="zh-CN" dirty="0"/>
          </a:p>
          <a:p>
            <a:r>
              <a:rPr lang="zh-CN" altLang="en-US" dirty="0"/>
              <a:t>核心指令：</a:t>
            </a:r>
            <a:endParaRPr lang="en-US" altLang="zh-CN" dirty="0"/>
          </a:p>
          <a:p>
            <a:pPr lvl="1"/>
            <a:r>
              <a:rPr lang="en-US" altLang="zh-CN" dirty="0" err="1"/>
              <a:t>lw</a:t>
            </a:r>
            <a:r>
              <a:rPr lang="en-US" altLang="zh-CN" dirty="0"/>
              <a:t> </a:t>
            </a:r>
            <a:r>
              <a:rPr lang="en-US" altLang="zh-CN" dirty="0" err="1"/>
              <a:t>sw</a:t>
            </a:r>
            <a:r>
              <a:rPr lang="en-US" altLang="zh-CN" dirty="0"/>
              <a:t> </a:t>
            </a:r>
            <a:r>
              <a:rPr lang="en-US" altLang="zh-CN" dirty="0" err="1"/>
              <a:t>beq</a:t>
            </a:r>
            <a:r>
              <a:rPr lang="en-US" altLang="zh-CN" dirty="0"/>
              <a:t> </a:t>
            </a:r>
            <a:r>
              <a:rPr lang="en-US" altLang="zh-CN" dirty="0">
                <a:solidFill>
                  <a:srgbClr val="009900"/>
                </a:solidFill>
              </a:rPr>
              <a:t>add sub AND OR</a:t>
            </a:r>
            <a:r>
              <a:rPr lang="en-US" altLang="zh-CN" dirty="0"/>
              <a:t>  </a:t>
            </a:r>
            <a:r>
              <a:rPr lang="en-US" altLang="zh-CN" dirty="0" err="1"/>
              <a:t>slt</a:t>
            </a:r>
            <a:r>
              <a:rPr lang="en-US" altLang="zh-CN" dirty="0"/>
              <a:t> j</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28</a:t>
            </a:fld>
            <a:endParaRPr lang="en-AU" altLang="zh-CN"/>
          </a:p>
        </p:txBody>
      </p:sp>
      <p:sp>
        <p:nvSpPr>
          <p:cNvPr id="5"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ea typeface="宋体" panose="02010600030101010101" pitchFamily="2" charset="-122"/>
              </a:rPr>
              <a:t>§4.4 A Simple Implementation Scheme</a:t>
            </a:r>
          </a:p>
        </p:txBody>
      </p:sp>
    </p:spTree>
    <p:extLst>
      <p:ext uri="{BB962C8B-B14F-4D97-AF65-F5344CB8AC3E}">
        <p14:creationId xmlns:p14="http://schemas.microsoft.com/office/powerpoint/2010/main" val="163865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40ABAD4-4283-49E6-89F6-3525A0323E40}" type="slidenum">
              <a:rPr lang="en-AU" altLang="zh-CN" sz="1400"/>
              <a:pPr>
                <a:spcBef>
                  <a:spcPct val="0"/>
                </a:spcBef>
                <a:buClrTx/>
                <a:buSzTx/>
                <a:buFontTx/>
                <a:buNone/>
              </a:pPr>
              <a:t>29</a:t>
            </a:fld>
            <a:endParaRPr lang="en-AU" altLang="zh-CN" sz="1400"/>
          </a:p>
        </p:txBody>
      </p:sp>
      <p:sp>
        <p:nvSpPr>
          <p:cNvPr id="49155"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ALU </a:t>
            </a:r>
            <a:r>
              <a:rPr lang="zh-CN" altLang="en-US" dirty="0">
                <a:ea typeface="宋体" panose="02010600030101010101" pitchFamily="2" charset="-122"/>
              </a:rPr>
              <a:t>控制信号</a:t>
            </a:r>
            <a:endParaRPr lang="en-AU" altLang="zh-CN" dirty="0">
              <a:ea typeface="宋体" panose="02010600030101010101" pitchFamily="2" charset="-122"/>
            </a:endParaRPr>
          </a:p>
        </p:txBody>
      </p:sp>
      <p:sp>
        <p:nvSpPr>
          <p:cNvPr id="49156" name="Rectangle 3"/>
          <p:cNvSpPr>
            <a:spLocks noGrp="1" noChangeArrowheads="1"/>
          </p:cNvSpPr>
          <p:nvPr>
            <p:ph type="body" idx="1"/>
          </p:nvPr>
        </p:nvSpPr>
        <p:spPr>
          <a:xfrm>
            <a:off x="684213" y="1125538"/>
            <a:ext cx="8270875" cy="2381250"/>
          </a:xfrm>
        </p:spPr>
        <p:txBody>
          <a:bodyPr/>
          <a:lstStyle/>
          <a:p>
            <a:pPr eaLnBrk="1" hangingPunct="1"/>
            <a:r>
              <a:rPr lang="en-US" altLang="zh-CN" dirty="0">
                <a:ea typeface="宋体" panose="02010600030101010101" pitchFamily="2" charset="-122"/>
              </a:rPr>
              <a:t>ALU</a:t>
            </a:r>
            <a:r>
              <a:rPr lang="zh-CN" altLang="en-US" dirty="0">
                <a:ea typeface="宋体" panose="02010600030101010101" pitchFamily="2" charset="-122"/>
              </a:rPr>
              <a:t>用途</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Load/Store: F = add	</a:t>
            </a:r>
            <a:r>
              <a:rPr lang="zh-CN" altLang="en-US" dirty="0">
                <a:ea typeface="宋体" panose="02010600030101010101" pitchFamily="2" charset="-122"/>
              </a:rPr>
              <a:t>求（基址</a:t>
            </a:r>
            <a:r>
              <a:rPr lang="en-US" altLang="zh-CN" dirty="0">
                <a:ea typeface="宋体" panose="02010600030101010101" pitchFamily="2" charset="-122"/>
              </a:rPr>
              <a:t>+</a:t>
            </a:r>
            <a:r>
              <a:rPr lang="zh-CN" altLang="en-US" dirty="0">
                <a:ea typeface="宋体" panose="02010600030101010101" pitchFamily="2" charset="-122"/>
              </a:rPr>
              <a:t>偏移）</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Branch: F = subtract	</a:t>
            </a:r>
            <a:r>
              <a:rPr lang="zh-CN" altLang="en-US" dirty="0">
                <a:ea typeface="宋体" panose="02010600030101010101" pitchFamily="2" charset="-122"/>
              </a:rPr>
              <a:t>求差已获得标志位</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R-type: F </a:t>
            </a:r>
            <a:r>
              <a:rPr lang="zh-CN" altLang="en-US" dirty="0">
                <a:ea typeface="宋体" panose="02010600030101010101" pitchFamily="2" charset="-122"/>
              </a:rPr>
              <a:t>取决于指令的</a:t>
            </a:r>
            <a:r>
              <a:rPr lang="en-US" altLang="zh-CN" dirty="0" err="1">
                <a:ea typeface="宋体" panose="02010600030101010101" pitchFamily="2" charset="-122"/>
              </a:rPr>
              <a:t>funct</a:t>
            </a:r>
            <a:r>
              <a:rPr lang="zh-CN" altLang="en-US" dirty="0">
                <a:ea typeface="宋体" panose="02010600030101010101" pitchFamily="2" charset="-122"/>
              </a:rPr>
              <a:t>字段</a:t>
            </a:r>
            <a:r>
              <a:rPr lang="en-US" altLang="zh-CN" sz="2400" dirty="0">
                <a:ea typeface="宋体" panose="02010600030101010101" pitchFamily="2" charset="-122"/>
              </a:rPr>
              <a:t>(</a:t>
            </a:r>
            <a:r>
              <a:rPr lang="zh-CN" altLang="en-US" sz="2400" dirty="0">
                <a:ea typeface="宋体" panose="02010600030101010101" pitchFamily="2" charset="-122"/>
              </a:rPr>
              <a:t>见后面表格</a:t>
            </a:r>
            <a:r>
              <a:rPr lang="en-US" altLang="zh-CN" sz="2400" dirty="0">
                <a:ea typeface="宋体" panose="02010600030101010101" pitchFamily="2" charset="-122"/>
              </a:rPr>
              <a:t>)</a:t>
            </a:r>
            <a:r>
              <a:rPr lang="zh-CN" altLang="en-US" sz="2400" dirty="0">
                <a:ea typeface="宋体" panose="02010600030101010101" pitchFamily="2" charset="-122"/>
              </a:rPr>
              <a:t> </a:t>
            </a:r>
            <a:endParaRPr lang="en-AU" altLang="zh-CN" sz="2400" dirty="0">
              <a:ea typeface="宋体" panose="02010600030101010101" pitchFamily="2" charset="-122"/>
            </a:endParaRPr>
          </a:p>
        </p:txBody>
      </p:sp>
      <p:graphicFrame>
        <p:nvGraphicFramePr>
          <p:cNvPr id="297989" name="Group 5"/>
          <p:cNvGraphicFramePr>
            <a:graphicFrameLocks noGrp="1"/>
          </p:cNvGraphicFramePr>
          <p:nvPr>
            <p:extLst>
              <p:ext uri="{D42A27DB-BD31-4B8C-83A1-F6EECF244321}">
                <p14:modId xmlns:p14="http://schemas.microsoft.com/office/powerpoint/2010/main" val="1870971998"/>
              </p:ext>
            </p:extLst>
          </p:nvPr>
        </p:nvGraphicFramePr>
        <p:xfrm>
          <a:off x="1979712" y="3524990"/>
          <a:ext cx="6096000" cy="2560404"/>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ALU </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控制信号</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功能</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（运算操作）</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AND</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加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减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小于则设置  </a:t>
                      </a: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slt</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NOR</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539750" y="115888"/>
            <a:ext cx="8229600" cy="941387"/>
          </a:xfrm>
        </p:spPr>
        <p:txBody>
          <a:bodyPr/>
          <a:lstStyle/>
          <a:p>
            <a:r>
              <a:rPr lang="en-US" altLang="zh-CN">
                <a:ea typeface="宋体" panose="02010600030101010101" pitchFamily="2" charset="-122"/>
              </a:rPr>
              <a:t>4.1</a:t>
            </a:r>
            <a:r>
              <a:rPr lang="zh-CN" altLang="en-US">
                <a:ea typeface="宋体" panose="02010600030101010101" pitchFamily="2" charset="-122"/>
              </a:rPr>
              <a:t> 引言</a:t>
            </a:r>
          </a:p>
        </p:txBody>
      </p:sp>
      <p:sp>
        <p:nvSpPr>
          <p:cNvPr id="10243" name="内容占位符 2"/>
          <p:cNvSpPr>
            <a:spLocks noGrp="1"/>
          </p:cNvSpPr>
          <p:nvPr>
            <p:ph idx="1"/>
          </p:nvPr>
        </p:nvSpPr>
        <p:spPr>
          <a:xfrm>
            <a:off x="539750" y="1341438"/>
            <a:ext cx="7920682" cy="4802187"/>
          </a:xfrm>
        </p:spPr>
        <p:txBody>
          <a:bodyPr/>
          <a:lstStyle/>
          <a:p>
            <a:r>
              <a:rPr lang="zh-CN" altLang="en-US" dirty="0">
                <a:ea typeface="宋体" panose="02010600030101010101" pitchFamily="2" charset="-122"/>
              </a:rPr>
              <a:t>性能因素：</a:t>
            </a:r>
            <a:endParaRPr lang="en-US" altLang="zh-CN" dirty="0">
              <a:ea typeface="宋体" panose="02010600030101010101" pitchFamily="2" charset="-122"/>
            </a:endParaRPr>
          </a:p>
          <a:p>
            <a:pPr lvl="1"/>
            <a:r>
              <a:rPr lang="zh-CN" altLang="en-US" dirty="0">
                <a:ea typeface="宋体" panose="02010600030101010101" pitchFamily="2" charset="-122"/>
              </a:rPr>
              <a:t>指令数目</a:t>
            </a:r>
            <a:endParaRPr lang="en-US" altLang="zh-CN" dirty="0">
              <a:ea typeface="宋体" panose="02010600030101010101" pitchFamily="2" charset="-122"/>
            </a:endParaRPr>
          </a:p>
          <a:p>
            <a:pPr lvl="1"/>
            <a:r>
              <a:rPr lang="zh-CN" altLang="en-US" dirty="0">
                <a:ea typeface="宋体" panose="02010600030101010101" pitchFamily="2" charset="-122"/>
              </a:rPr>
              <a:t>时钟周期、</a:t>
            </a:r>
            <a:r>
              <a:rPr lang="en-US" altLang="zh-CN" dirty="0">
                <a:ea typeface="宋体" panose="02010600030101010101" pitchFamily="2" charset="-122"/>
              </a:rPr>
              <a:t>CPI</a:t>
            </a:r>
          </a:p>
          <a:p>
            <a:r>
              <a:rPr lang="en-US" altLang="zh-CN" dirty="0">
                <a:ea typeface="宋体" panose="02010600030101010101" pitchFamily="2" charset="-122"/>
              </a:rPr>
              <a:t>MIPS</a:t>
            </a:r>
            <a:r>
              <a:rPr lang="zh-CN" altLang="en-US" dirty="0">
                <a:ea typeface="宋体" panose="02010600030101010101" pitchFamily="2" charset="-122"/>
              </a:rPr>
              <a:t>实现（基本</a:t>
            </a:r>
            <a:r>
              <a:rPr lang="en-US" altLang="zh-CN" dirty="0">
                <a:ea typeface="宋体" panose="02010600030101010101" pitchFamily="2" charset="-122"/>
              </a:rPr>
              <a:t>/</a:t>
            </a:r>
            <a:r>
              <a:rPr lang="zh-CN" altLang="en-US" dirty="0">
                <a:ea typeface="宋体" panose="02010600030101010101" pitchFamily="2" charset="-122"/>
              </a:rPr>
              <a:t>流水）：</a:t>
            </a:r>
            <a:endParaRPr lang="en-US" altLang="zh-CN" dirty="0">
              <a:ea typeface="宋体" panose="02010600030101010101" pitchFamily="2" charset="-122"/>
            </a:endParaRPr>
          </a:p>
          <a:p>
            <a:pPr lvl="1"/>
            <a:r>
              <a:rPr lang="zh-CN" altLang="en-US" dirty="0">
                <a:ea typeface="宋体" panose="02010600030101010101" pitchFamily="2" charset="-122"/>
              </a:rPr>
              <a:t>存储访问指令：取字（</a:t>
            </a:r>
            <a:r>
              <a:rPr lang="en-US" altLang="zh-CN" dirty="0" err="1">
                <a:ea typeface="宋体" panose="02010600030101010101" pitchFamily="2" charset="-122"/>
              </a:rPr>
              <a:t>lw</a:t>
            </a:r>
            <a:r>
              <a:rPr lang="zh-CN" altLang="en-US" dirty="0">
                <a:ea typeface="宋体" panose="02010600030101010101" pitchFamily="2" charset="-122"/>
              </a:rPr>
              <a:t>）和存字（</a:t>
            </a:r>
            <a:r>
              <a:rPr lang="en-US" altLang="zh-CN" dirty="0" err="1">
                <a:ea typeface="宋体" panose="02010600030101010101" pitchFamily="2" charset="-122"/>
              </a:rPr>
              <a:t>sw</a:t>
            </a:r>
            <a:r>
              <a:rPr lang="zh-CN" altLang="en-US"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算术逻辑指令：加法（</a:t>
            </a:r>
            <a:r>
              <a:rPr lang="en-US" altLang="zh-CN" dirty="0">
                <a:ea typeface="宋体" panose="02010600030101010101" pitchFamily="2" charset="-122"/>
              </a:rPr>
              <a:t>add</a:t>
            </a:r>
            <a:r>
              <a:rPr lang="zh-CN" altLang="en-US" dirty="0">
                <a:ea typeface="宋体" panose="02010600030101010101" pitchFamily="2" charset="-122"/>
              </a:rPr>
              <a:t>）减法（</a:t>
            </a:r>
            <a:r>
              <a:rPr lang="en-US" altLang="zh-CN" dirty="0">
                <a:ea typeface="宋体" panose="02010600030101010101" pitchFamily="2" charset="-122"/>
              </a:rPr>
              <a:t>sub</a:t>
            </a:r>
            <a:r>
              <a:rPr lang="zh-CN" altLang="en-US" dirty="0">
                <a:ea typeface="宋体" panose="02010600030101010101" pitchFamily="2" charset="-122"/>
              </a:rPr>
              <a:t>）与（</a:t>
            </a:r>
            <a:r>
              <a:rPr lang="en-US" altLang="zh-CN" dirty="0">
                <a:ea typeface="宋体" panose="02010600030101010101" pitchFamily="2" charset="-122"/>
              </a:rPr>
              <a:t>AND</a:t>
            </a:r>
            <a:r>
              <a:rPr lang="zh-CN" altLang="en-US" dirty="0">
                <a:ea typeface="宋体" panose="02010600030101010101" pitchFamily="2" charset="-122"/>
              </a:rPr>
              <a:t>）或（</a:t>
            </a:r>
            <a:r>
              <a:rPr lang="en-US" altLang="zh-CN" dirty="0">
                <a:ea typeface="宋体" panose="02010600030101010101" pitchFamily="2" charset="-122"/>
              </a:rPr>
              <a:t>OR</a:t>
            </a:r>
            <a:r>
              <a:rPr lang="zh-CN" altLang="en-US" dirty="0">
                <a:ea typeface="宋体" panose="02010600030101010101" pitchFamily="2" charset="-122"/>
              </a:rPr>
              <a:t>）小于则设置（</a:t>
            </a:r>
            <a:r>
              <a:rPr lang="en-US" altLang="zh-CN" dirty="0" err="1">
                <a:ea typeface="宋体" panose="02010600030101010101" pitchFamily="2" charset="-122"/>
              </a:rPr>
              <a:t>slt</a:t>
            </a:r>
            <a:r>
              <a:rPr lang="zh-CN" altLang="en-US"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分支指令：相等则分支（</a:t>
            </a:r>
            <a:r>
              <a:rPr lang="en-US" altLang="zh-CN" dirty="0" err="1">
                <a:ea typeface="宋体" panose="02010600030101010101" pitchFamily="2" charset="-122"/>
              </a:rPr>
              <a:t>beq</a:t>
            </a:r>
            <a:r>
              <a:rPr lang="zh-CN" altLang="en-US" dirty="0">
                <a:ea typeface="宋体" panose="02010600030101010101" pitchFamily="2" charset="-122"/>
              </a:rPr>
              <a:t>）跳转（</a:t>
            </a:r>
            <a:r>
              <a:rPr lang="en-US" altLang="zh-CN" dirty="0">
                <a:ea typeface="宋体" panose="02010600030101010101" pitchFamily="2" charset="-122"/>
              </a:rPr>
              <a:t>j</a:t>
            </a:r>
            <a:r>
              <a:rPr lang="zh-CN" altLang="en-US" dirty="0">
                <a:ea typeface="宋体" panose="02010600030101010101" pitchFamily="2" charset="-122"/>
              </a:rPr>
              <a:t>）</a:t>
            </a:r>
            <a:endParaRPr lang="en-US" altLang="zh-CN" dirty="0">
              <a:ea typeface="宋体" panose="02010600030101010101" pitchFamily="2" charset="-122"/>
            </a:endParaRPr>
          </a:p>
          <a:p>
            <a:pPr lvl="2"/>
            <a:endParaRPr lang="en-US" altLang="zh-CN" dirty="0">
              <a:ea typeface="宋体" panose="02010600030101010101" pitchFamily="2" charset="-122"/>
            </a:endParaRPr>
          </a:p>
          <a:p>
            <a:pPr lvl="1"/>
            <a:endParaRPr lang="zh-CN" altLang="zh-CN" b="1" dirty="0">
              <a:ea typeface="宋体" panose="02010600030101010101" pitchFamily="2" charset="-122"/>
            </a:endParaRPr>
          </a:p>
        </p:txBody>
      </p:sp>
      <p:sp>
        <p:nvSpPr>
          <p:cNvPr id="1024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05583D4C-D134-4E52-9B9D-C07644743C59}" type="slidenum">
              <a:rPr lang="zh-CN" altLang="en-US" sz="1200">
                <a:solidFill>
                  <a:srgbClr val="898989"/>
                </a:solidFill>
                <a:latin typeface="Calibri" panose="020F0502020204030204" pitchFamily="34" charset="0"/>
              </a:rPr>
              <a:pPr>
                <a:spcBef>
                  <a:spcPct val="0"/>
                </a:spcBef>
                <a:buClrTx/>
                <a:buSzTx/>
                <a:buFontTx/>
                <a:buNone/>
              </a:pPr>
              <a:t>3</a:t>
            </a:fld>
            <a:endParaRPr lang="zh-CN" altLang="en-US" sz="1200">
              <a:solidFill>
                <a:srgbClr val="898989"/>
              </a:solidFill>
              <a:latin typeface="Calibri" panose="020F0502020204030204" pitchFamily="34" charset="0"/>
            </a:endParaRPr>
          </a:p>
        </p:txBody>
      </p:sp>
      <p:sp>
        <p:nvSpPr>
          <p:cNvPr id="2" name="左大括号 1"/>
          <p:cNvSpPr/>
          <p:nvPr/>
        </p:nvSpPr>
        <p:spPr>
          <a:xfrm>
            <a:off x="827584" y="3729888"/>
            <a:ext cx="311150" cy="171533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a:solidFill>
                <a:srgbClr val="FF0000"/>
              </a:solidFill>
              <a:ea typeface="宋体" panose="02010600030101010101" pitchFamily="2" charset="-122"/>
            </a:endParaRPr>
          </a:p>
        </p:txBody>
      </p:sp>
      <p:sp>
        <p:nvSpPr>
          <p:cNvPr id="3" name="文本框 2"/>
          <p:cNvSpPr txBox="1">
            <a:spLocks noChangeArrowheads="1"/>
          </p:cNvSpPr>
          <p:nvPr/>
        </p:nvSpPr>
        <p:spPr bwMode="auto">
          <a:xfrm>
            <a:off x="300583" y="3925836"/>
            <a:ext cx="383084" cy="1323439"/>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kumimoji="1" lang="zh-CN" altLang="en-US" sz="2000" dirty="0">
                <a:latin typeface="Times New Roman" panose="02020603050405020304" pitchFamily="18" charset="0"/>
                <a:ea typeface="宋体" panose="02010600030101010101" pitchFamily="2" charset="-122"/>
              </a:rPr>
              <a:t>核心子集</a:t>
            </a:r>
          </a:p>
        </p:txBody>
      </p:sp>
      <p:sp>
        <p:nvSpPr>
          <p:cNvPr id="4" name="文本框 3">
            <a:extLst>
              <a:ext uri="{FF2B5EF4-FFF2-40B4-BE49-F238E27FC236}">
                <a16:creationId xmlns:a16="http://schemas.microsoft.com/office/drawing/2014/main" id="{411A0C2B-6A46-4686-8DAF-39FDD99B40CA}"/>
              </a:ext>
            </a:extLst>
          </p:cNvPr>
          <p:cNvSpPr txBox="1"/>
          <p:nvPr/>
        </p:nvSpPr>
        <p:spPr>
          <a:xfrm>
            <a:off x="2483768" y="5911434"/>
            <a:ext cx="2808312" cy="584775"/>
          </a:xfrm>
          <a:prstGeom prst="rect">
            <a:avLst/>
          </a:prstGeom>
          <a:noFill/>
        </p:spPr>
        <p:txBody>
          <a:bodyPr wrap="square" rtlCol="0">
            <a:spAutoFit/>
          </a:bodyPr>
          <a:lstStyle/>
          <a:p>
            <a:r>
              <a:rPr lang="zh-CN" altLang="en-US" b="1" dirty="0">
                <a:solidFill>
                  <a:srgbClr val="FF0000"/>
                </a:solidFill>
              </a:rPr>
              <a:t>关键原理：</a:t>
            </a:r>
            <a:endParaRPr lang="en-US" altLang="zh-CN" b="1" dirty="0">
              <a:solidFill>
                <a:srgbClr val="FF0000"/>
              </a:solidFill>
            </a:endParaRPr>
          </a:p>
          <a:p>
            <a:r>
              <a:rPr lang="zh-CN" altLang="en-US" dirty="0">
                <a:solidFill>
                  <a:srgbClr val="00B050"/>
                </a:solidFill>
              </a:rPr>
              <a:t>数据通路</a:t>
            </a:r>
            <a:r>
              <a:rPr lang="zh-CN" altLang="en-US" dirty="0"/>
              <a:t>和</a:t>
            </a:r>
            <a:r>
              <a:rPr lang="zh-CN" altLang="en-US" dirty="0">
                <a:solidFill>
                  <a:srgbClr val="00B050"/>
                </a:solidFill>
              </a:rPr>
              <a:t>控制单元</a:t>
            </a:r>
          </a:p>
        </p:txBody>
      </p:sp>
      <p:sp>
        <p:nvSpPr>
          <p:cNvPr id="5" name="箭头: 圆角右 4">
            <a:extLst>
              <a:ext uri="{FF2B5EF4-FFF2-40B4-BE49-F238E27FC236}">
                <a16:creationId xmlns:a16="http://schemas.microsoft.com/office/drawing/2014/main" id="{F699224D-CA98-485E-91BA-5D07EB76480C}"/>
              </a:ext>
            </a:extLst>
          </p:cNvPr>
          <p:cNvSpPr/>
          <p:nvPr/>
        </p:nvSpPr>
        <p:spPr bwMode="auto">
          <a:xfrm flipV="1">
            <a:off x="492125" y="5445224"/>
            <a:ext cx="1991643" cy="911126"/>
          </a:xfrm>
          <a:prstGeom prst="bentArrow">
            <a:avLst>
              <a:gd name="adj1" fmla="val 13193"/>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375544-9CA7-4363-B17A-6FC434FC8524}" type="slidenum">
              <a:rPr lang="en-AU" altLang="zh-CN" sz="1400"/>
              <a:pPr>
                <a:spcBef>
                  <a:spcPct val="0"/>
                </a:spcBef>
                <a:buClrTx/>
                <a:buSzTx/>
                <a:buFontTx/>
                <a:buNone/>
              </a:pPr>
              <a:t>30</a:t>
            </a:fld>
            <a:endParaRPr lang="en-AU" altLang="zh-CN" sz="1400"/>
          </a:p>
        </p:txBody>
      </p:sp>
      <p:sp>
        <p:nvSpPr>
          <p:cNvPr id="5120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ALU</a:t>
            </a:r>
            <a:r>
              <a:rPr lang="zh-CN" altLang="en-US" dirty="0">
                <a:ea typeface="宋体" panose="02010600030101010101" pitchFamily="2" charset="-122"/>
              </a:rPr>
              <a:t>控制信号</a:t>
            </a:r>
            <a:endParaRPr lang="en-AU" altLang="zh-CN" dirty="0">
              <a:ea typeface="宋体" panose="02010600030101010101" pitchFamily="2" charset="-122"/>
            </a:endParaRPr>
          </a:p>
        </p:txBody>
      </p:sp>
      <p:sp>
        <p:nvSpPr>
          <p:cNvPr id="5120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其中</a:t>
            </a:r>
            <a:r>
              <a:rPr lang="en-US" altLang="zh-CN" dirty="0">
                <a:ea typeface="宋体" panose="02010600030101010101" pitchFamily="2" charset="-122"/>
              </a:rPr>
              <a:t> 2-bit</a:t>
            </a:r>
            <a:r>
              <a:rPr lang="zh-CN" altLang="en-US" dirty="0">
                <a:ea typeface="宋体" panose="02010600030101010101" pitchFamily="2" charset="-122"/>
              </a:rPr>
              <a:t>的</a:t>
            </a:r>
            <a:r>
              <a:rPr lang="en-US" altLang="zh-CN" dirty="0">
                <a:ea typeface="宋体" panose="02010600030101010101" pitchFamily="2" charset="-122"/>
              </a:rPr>
              <a:t> </a:t>
            </a:r>
            <a:r>
              <a:rPr lang="en-US" altLang="zh-CN" dirty="0" err="1">
                <a:ea typeface="宋体" panose="02010600030101010101" pitchFamily="2" charset="-122"/>
              </a:rPr>
              <a:t>ALUOp</a:t>
            </a:r>
            <a:r>
              <a:rPr lang="zh-CN" altLang="en-US" dirty="0">
                <a:ea typeface="宋体" panose="02010600030101010101" pitchFamily="2" charset="-122"/>
              </a:rPr>
              <a:t>从指令操作码</a:t>
            </a:r>
            <a:r>
              <a:rPr lang="en-US" altLang="zh-CN" dirty="0">
                <a:ea typeface="宋体" panose="02010600030101010101" pitchFamily="2" charset="-122"/>
              </a:rPr>
              <a:t>op</a:t>
            </a:r>
            <a:r>
              <a:rPr lang="zh-CN" altLang="en-US" dirty="0">
                <a:ea typeface="宋体" panose="02010600030101010101" pitchFamily="2" charset="-122"/>
              </a:rPr>
              <a:t>产生</a:t>
            </a:r>
            <a:r>
              <a:rPr lang="en-US" altLang="zh-CN" dirty="0">
                <a:ea typeface="宋体" panose="02010600030101010101" pitchFamily="2" charset="-122"/>
              </a:rPr>
              <a:t>——</a:t>
            </a:r>
            <a:r>
              <a:rPr lang="zh-CN" altLang="en-US" dirty="0">
                <a:ea typeface="宋体" panose="02010600030101010101" pitchFamily="2" charset="-122"/>
              </a:rPr>
              <a:t>用于区分：</a:t>
            </a:r>
            <a:r>
              <a:rPr lang="en-US" altLang="zh-CN" sz="2400" dirty="0">
                <a:ea typeface="宋体" panose="02010600030101010101" pitchFamily="2" charset="-122"/>
              </a:rPr>
              <a:t>1</a:t>
            </a:r>
            <a:r>
              <a:rPr lang="zh-CN" altLang="en-US" sz="2400" dirty="0">
                <a:ea typeface="宋体" panose="02010600030101010101" pitchFamily="2" charset="-122"/>
              </a:rPr>
              <a:t>）访问内存的地址计算的加法；</a:t>
            </a:r>
            <a:r>
              <a:rPr lang="en-US" altLang="zh-CN" sz="2400" dirty="0">
                <a:ea typeface="宋体" panose="02010600030101010101" pitchFamily="2" charset="-122"/>
              </a:rPr>
              <a:t>2</a:t>
            </a:r>
            <a:r>
              <a:rPr lang="zh-CN" altLang="en-US" sz="2400" dirty="0">
                <a:ea typeface="宋体" panose="02010600030101010101" pitchFamily="2" charset="-122"/>
              </a:rPr>
              <a:t>）</a:t>
            </a:r>
            <a:r>
              <a:rPr lang="en-US" altLang="zh-CN" sz="2400" dirty="0" err="1">
                <a:ea typeface="宋体" panose="02010600030101010101" pitchFamily="2" charset="-122"/>
              </a:rPr>
              <a:t>beq</a:t>
            </a:r>
            <a:r>
              <a:rPr lang="zh-CN" altLang="en-US" sz="2400" dirty="0">
                <a:ea typeface="宋体" panose="02010600030101010101" pitchFamily="2" charset="-122"/>
              </a:rPr>
              <a:t>所需的减法；</a:t>
            </a:r>
            <a:r>
              <a:rPr lang="en-US" altLang="zh-CN" sz="2400" dirty="0">
                <a:ea typeface="宋体" panose="02010600030101010101" pitchFamily="2" charset="-122"/>
              </a:rPr>
              <a:t>3</a:t>
            </a:r>
            <a:r>
              <a:rPr lang="zh-CN" altLang="en-US" sz="2400" dirty="0">
                <a:ea typeface="宋体" panose="02010600030101010101" pitchFamily="2" charset="-122"/>
              </a:rPr>
              <a:t>）算术逻辑运算（加</a:t>
            </a:r>
            <a:r>
              <a:rPr lang="en-US" altLang="zh-CN" sz="2400" dirty="0">
                <a:ea typeface="宋体" panose="02010600030101010101" pitchFamily="2" charset="-122"/>
              </a:rPr>
              <a:t>/</a:t>
            </a:r>
            <a:r>
              <a:rPr lang="zh-CN" altLang="en-US" sz="2400" dirty="0">
                <a:ea typeface="宋体" panose="02010600030101010101" pitchFamily="2" charset="-122"/>
              </a:rPr>
              <a:t>减</a:t>
            </a:r>
            <a:r>
              <a:rPr lang="en-US" altLang="zh-CN" sz="2400" dirty="0">
                <a:ea typeface="宋体" panose="02010600030101010101" pitchFamily="2" charset="-122"/>
              </a:rPr>
              <a:t>/</a:t>
            </a:r>
            <a:r>
              <a:rPr lang="zh-CN" altLang="en-US" sz="2400" dirty="0">
                <a:ea typeface="宋体" panose="02010600030101010101" pitchFamily="2" charset="-122"/>
              </a:rPr>
              <a:t>与</a:t>
            </a:r>
            <a:r>
              <a:rPr lang="en-US" altLang="zh-CN" sz="2400" dirty="0">
                <a:ea typeface="宋体" panose="02010600030101010101" pitchFamily="2" charset="-122"/>
              </a:rPr>
              <a:t>/</a:t>
            </a:r>
            <a:r>
              <a:rPr lang="zh-CN" altLang="en-US" sz="2400" dirty="0">
                <a:ea typeface="宋体" panose="02010600030101010101" pitchFamily="2" charset="-122"/>
              </a:rPr>
              <a:t>或</a:t>
            </a:r>
            <a:r>
              <a:rPr lang="en-US" altLang="zh-CN" sz="2400" dirty="0">
                <a:ea typeface="宋体" panose="02010600030101010101" pitchFamily="2" charset="-122"/>
              </a:rPr>
              <a:t>/</a:t>
            </a:r>
            <a:r>
              <a:rPr lang="en-US" altLang="zh-CN" sz="2400" dirty="0" err="1">
                <a:ea typeface="宋体" panose="02010600030101010101" pitchFamily="2" charset="-122"/>
              </a:rPr>
              <a:t>slt</a:t>
            </a:r>
            <a:r>
              <a:rPr lang="zh-CN" altLang="en-US" sz="2400" dirty="0">
                <a:ea typeface="宋体" panose="02010600030101010101" pitchFamily="2" charset="-122"/>
              </a:rPr>
              <a:t>）</a:t>
            </a:r>
            <a:endParaRPr lang="en-US" altLang="zh-CN" sz="2400" dirty="0">
              <a:ea typeface="宋体" panose="02010600030101010101" pitchFamily="2" charset="-122"/>
            </a:endParaRPr>
          </a:p>
          <a:p>
            <a:pPr eaLnBrk="1" hangingPunct="1"/>
            <a:r>
              <a:rPr lang="zh-CN" altLang="en-US" dirty="0">
                <a:ea typeface="宋体" panose="02010600030101010101" pitchFamily="2" charset="-122"/>
              </a:rPr>
              <a:t>由组合逻辑产生</a:t>
            </a:r>
            <a:r>
              <a:rPr lang="en-US" altLang="zh-CN" dirty="0">
                <a:ea typeface="宋体" panose="02010600030101010101" pitchFamily="2" charset="-122"/>
              </a:rPr>
              <a:t>ALU</a:t>
            </a:r>
            <a:r>
              <a:rPr lang="zh-CN" altLang="en-US" dirty="0">
                <a:ea typeface="宋体" panose="02010600030101010101" pitchFamily="2" charset="-122"/>
              </a:rPr>
              <a:t>控制信号</a:t>
            </a:r>
            <a:endParaRPr lang="en-AU" altLang="zh-CN" dirty="0">
              <a:ea typeface="宋体" panose="02010600030101010101" pitchFamily="2" charset="-122"/>
            </a:endParaRPr>
          </a:p>
        </p:txBody>
      </p:sp>
      <p:graphicFrame>
        <p:nvGraphicFramePr>
          <p:cNvPr id="300101" name="Group 69"/>
          <p:cNvGraphicFramePr>
            <a:graphicFrameLocks noGrp="1"/>
          </p:cNvGraphicFramePr>
          <p:nvPr>
            <p:extLst>
              <p:ext uri="{D42A27DB-BD31-4B8C-83A1-F6EECF244321}">
                <p14:modId xmlns:p14="http://schemas.microsoft.com/office/powerpoint/2010/main" val="1515170789"/>
              </p:ext>
            </p:extLst>
          </p:nvPr>
        </p:nvGraphicFramePr>
        <p:xfrm>
          <a:off x="853281" y="3355974"/>
          <a:ext cx="7921625" cy="3025776"/>
        </p:xfrm>
        <a:graphic>
          <a:graphicData uri="http://schemas.openxmlformats.org/drawingml/2006/table">
            <a:tbl>
              <a:tblPr/>
              <a:tblGrid>
                <a:gridCol w="1208087">
                  <a:extLst>
                    <a:ext uri="{9D8B030D-6E8A-4147-A177-3AD203B41FA5}">
                      <a16:colId xmlns:a16="http://schemas.microsoft.com/office/drawing/2014/main" val="20000"/>
                    </a:ext>
                  </a:extLst>
                </a:gridCol>
                <a:gridCol w="906463">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1733550">
                  <a:extLst>
                    <a:ext uri="{9D8B030D-6E8A-4147-A177-3AD203B41FA5}">
                      <a16:colId xmlns:a16="http://schemas.microsoft.com/office/drawing/2014/main" val="20004"/>
                    </a:ext>
                  </a:extLst>
                </a:gridCol>
                <a:gridCol w="1282700">
                  <a:extLst>
                    <a:ext uri="{9D8B030D-6E8A-4147-A177-3AD203B41FA5}">
                      <a16:colId xmlns:a16="http://schemas.microsoft.com/office/drawing/2014/main" val="20005"/>
                    </a:ext>
                  </a:extLst>
                </a:gridCol>
              </a:tblGrid>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opcode</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ALUOp</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Operation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funct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lw</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 word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sw</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store word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branch equal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R-type</a:t>
                      </a:r>
                      <a:endPar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100100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100101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set-on-less-than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101010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set-on-less-than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椭圆 5"/>
          <p:cNvSpPr/>
          <p:nvPr/>
        </p:nvSpPr>
        <p:spPr bwMode="auto">
          <a:xfrm>
            <a:off x="2267744" y="3681413"/>
            <a:ext cx="432048" cy="683692"/>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267744" y="4365105"/>
            <a:ext cx="432048" cy="325439"/>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2267744" y="4745312"/>
            <a:ext cx="432048" cy="325439"/>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任意多边形 1"/>
          <p:cNvSpPr/>
          <p:nvPr/>
        </p:nvSpPr>
        <p:spPr bwMode="auto">
          <a:xfrm>
            <a:off x="8495414" y="4550735"/>
            <a:ext cx="521146" cy="648586"/>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任意多边形 12"/>
          <p:cNvSpPr/>
          <p:nvPr/>
        </p:nvSpPr>
        <p:spPr bwMode="auto">
          <a:xfrm flipH="1">
            <a:off x="7164287" y="4221088"/>
            <a:ext cx="420263" cy="648072"/>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任意多边形 13"/>
          <p:cNvSpPr/>
          <p:nvPr/>
        </p:nvSpPr>
        <p:spPr bwMode="auto">
          <a:xfrm flipH="1">
            <a:off x="6856508" y="3852504"/>
            <a:ext cx="558975" cy="1016656"/>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xit" presetSubtype="32" fill="hold" grpId="1"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xit" presetSubtype="32" fill="hold" grpId="1"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xit" presetSubtype="32" fill="hold" grpId="1" nodeType="with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ALU</a:t>
            </a:r>
            <a:r>
              <a:rPr lang="zh-CN" altLang="en-US" dirty="0"/>
              <a:t>控制的真值表</a:t>
            </a:r>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31</a:t>
            </a:fld>
            <a:endParaRPr lang="en-AU" altLang="zh-CN" dirty="0"/>
          </a:p>
        </p:txBody>
      </p:sp>
      <p:pic>
        <p:nvPicPr>
          <p:cNvPr id="5" name="图片 4"/>
          <p:cNvPicPr>
            <a:picLocks noChangeAspect="1"/>
          </p:cNvPicPr>
          <p:nvPr/>
        </p:nvPicPr>
        <p:blipFill>
          <a:blip r:embed="rId3"/>
          <a:stretch>
            <a:fillRect/>
          </a:stretch>
        </p:blipFill>
        <p:spPr>
          <a:xfrm>
            <a:off x="385762" y="2076450"/>
            <a:ext cx="8372475" cy="2705100"/>
          </a:xfrm>
          <a:prstGeom prst="rect">
            <a:avLst/>
          </a:prstGeom>
        </p:spPr>
      </p:pic>
      <p:sp>
        <p:nvSpPr>
          <p:cNvPr id="6" name="椭圆 5"/>
          <p:cNvSpPr/>
          <p:nvPr/>
        </p:nvSpPr>
        <p:spPr bwMode="auto">
          <a:xfrm>
            <a:off x="2233714" y="4493518"/>
            <a:ext cx="720080" cy="28803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8" name="直接箭头连接符 7"/>
          <p:cNvCxnSpPr>
            <a:endCxn id="6" idx="4"/>
          </p:cNvCxnSpPr>
          <p:nvPr/>
        </p:nvCxnSpPr>
        <p:spPr bwMode="auto">
          <a:xfrm flipH="1" flipV="1">
            <a:off x="2593754" y="4781550"/>
            <a:ext cx="826118" cy="7356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a:xfrm>
            <a:off x="3419872" y="5373216"/>
            <a:ext cx="1152127" cy="830997"/>
          </a:xfrm>
          <a:prstGeom prst="rect">
            <a:avLst/>
          </a:prstGeom>
          <a:noFill/>
        </p:spPr>
        <p:txBody>
          <a:bodyPr wrap="square" rtlCol="0">
            <a:spAutoFit/>
          </a:bodyPr>
          <a:lstStyle/>
          <a:p>
            <a:r>
              <a:rPr lang="zh-CN" altLang="en-US" dirty="0"/>
              <a:t>无关项</a:t>
            </a:r>
            <a:r>
              <a:rPr lang="en-US" altLang="zh-CN" dirty="0"/>
              <a:t>(</a:t>
            </a:r>
            <a:r>
              <a:rPr lang="zh-CN" altLang="en-US" dirty="0"/>
              <a:t>前面编码中无</a:t>
            </a:r>
            <a:r>
              <a:rPr lang="en-US" altLang="zh-CN" dirty="0"/>
              <a:t>11</a:t>
            </a:r>
            <a:r>
              <a:rPr lang="zh-CN" altLang="en-US" dirty="0"/>
              <a:t>编码</a:t>
            </a:r>
            <a:r>
              <a:rPr lang="en-US" altLang="zh-CN" dirty="0"/>
              <a:t>)</a:t>
            </a:r>
            <a:endParaRPr lang="zh-CN" altLang="en-US" dirty="0"/>
          </a:p>
        </p:txBody>
      </p:sp>
      <p:sp>
        <p:nvSpPr>
          <p:cNvPr id="7" name="文本框 6"/>
          <p:cNvSpPr txBox="1"/>
          <p:nvPr/>
        </p:nvSpPr>
        <p:spPr>
          <a:xfrm>
            <a:off x="4860032" y="4941168"/>
            <a:ext cx="1296144" cy="338554"/>
          </a:xfrm>
          <a:prstGeom prst="rect">
            <a:avLst/>
          </a:prstGeom>
          <a:noFill/>
        </p:spPr>
        <p:txBody>
          <a:bodyPr wrap="square" rtlCol="0">
            <a:spAutoFit/>
          </a:bodyPr>
          <a:lstStyle/>
          <a:p>
            <a:r>
              <a:rPr lang="zh-CN" altLang="en-US" dirty="0"/>
              <a:t>图 </a:t>
            </a:r>
            <a:r>
              <a:rPr lang="en-US" altLang="zh-CN" dirty="0"/>
              <a:t>4-13</a:t>
            </a:r>
            <a:endParaRPr lang="zh-CN" altLang="en-US" dirty="0"/>
          </a:p>
        </p:txBody>
      </p:sp>
    </p:spTree>
    <p:extLst>
      <p:ext uri="{BB962C8B-B14F-4D97-AF65-F5344CB8AC3E}">
        <p14:creationId xmlns:p14="http://schemas.microsoft.com/office/powerpoint/2010/main" val="3588526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1E0F43F-B250-4A92-85BE-EC80253D8522}" type="slidenum">
              <a:rPr lang="en-AU" altLang="zh-CN" sz="1400"/>
              <a:pPr>
                <a:spcBef>
                  <a:spcPct val="0"/>
                </a:spcBef>
                <a:buClrTx/>
                <a:buSzTx/>
                <a:buFontTx/>
                <a:buNone/>
              </a:pPr>
              <a:t>32</a:t>
            </a:fld>
            <a:endParaRPr lang="en-AU" altLang="zh-CN" sz="1400"/>
          </a:p>
        </p:txBody>
      </p:sp>
      <p:sp>
        <p:nvSpPr>
          <p:cNvPr id="532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主控单元设计</a:t>
            </a:r>
            <a:endParaRPr lang="en-AU" altLang="zh-CN" dirty="0">
              <a:ea typeface="宋体" panose="02010600030101010101" pitchFamily="2" charset="-122"/>
            </a:endParaRPr>
          </a:p>
        </p:txBody>
      </p:sp>
      <p:sp>
        <p:nvSpPr>
          <p:cNvPr id="53252"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从指令编码产生控制信号</a:t>
            </a:r>
            <a:endParaRPr lang="en-AU" altLang="zh-CN" dirty="0">
              <a:ea typeface="宋体" panose="02010600030101010101" pitchFamily="2" charset="-122"/>
            </a:endParaRPr>
          </a:p>
        </p:txBody>
      </p:sp>
      <p:grpSp>
        <p:nvGrpSpPr>
          <p:cNvPr id="53253" name="Group 4"/>
          <p:cNvGrpSpPr>
            <a:grpSpLocks/>
          </p:cNvGrpSpPr>
          <p:nvPr/>
        </p:nvGrpSpPr>
        <p:grpSpPr bwMode="auto">
          <a:xfrm>
            <a:off x="1619250" y="2060575"/>
            <a:ext cx="6913563" cy="773113"/>
            <a:chOff x="703" y="981"/>
            <a:chExt cx="4355" cy="487"/>
          </a:xfrm>
        </p:grpSpPr>
        <p:sp>
          <p:nvSpPr>
            <p:cNvPr id="53287"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0</a:t>
              </a:r>
              <a:endParaRPr lang="en-AU" altLang="zh-CN" sz="2000">
                <a:ea typeface="宋体" panose="02010600030101010101" pitchFamily="2" charset="-122"/>
              </a:endParaRPr>
            </a:p>
          </p:txBody>
        </p:sp>
        <p:sp>
          <p:nvSpPr>
            <p:cNvPr id="53288"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宋体" panose="02010600030101010101" pitchFamily="2" charset="-122"/>
                </a:rPr>
                <a:t>rs</a:t>
              </a:r>
              <a:endParaRPr lang="en-AU" altLang="zh-CN" sz="2000" dirty="0">
                <a:ea typeface="宋体" panose="02010600030101010101" pitchFamily="2" charset="-122"/>
              </a:endParaRPr>
            </a:p>
          </p:txBody>
        </p:sp>
        <p:sp>
          <p:nvSpPr>
            <p:cNvPr id="53289"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90"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rd</a:t>
              </a:r>
              <a:endParaRPr lang="en-AU" altLang="zh-CN" sz="2000">
                <a:ea typeface="宋体" panose="02010600030101010101" pitchFamily="2" charset="-122"/>
              </a:endParaRPr>
            </a:p>
          </p:txBody>
        </p:sp>
        <p:sp>
          <p:nvSpPr>
            <p:cNvPr id="53291"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shamt</a:t>
              </a:r>
              <a:endParaRPr lang="en-AU" altLang="zh-CN" sz="2000">
                <a:ea typeface="宋体" panose="02010600030101010101" pitchFamily="2" charset="-122"/>
              </a:endParaRPr>
            </a:p>
          </p:txBody>
        </p:sp>
        <p:sp>
          <p:nvSpPr>
            <p:cNvPr id="53292"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funct</a:t>
              </a:r>
              <a:endParaRPr lang="en-AU" altLang="zh-CN" sz="2000">
                <a:ea typeface="宋体" panose="02010600030101010101" pitchFamily="2" charset="-122"/>
              </a:endParaRPr>
            </a:p>
          </p:txBody>
        </p:sp>
        <p:sp>
          <p:nvSpPr>
            <p:cNvPr id="53293"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94"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5:0</a:t>
              </a:r>
              <a:endParaRPr lang="en-AU" altLang="zh-CN" sz="1600">
                <a:ea typeface="宋体" panose="02010600030101010101" pitchFamily="2" charset="-122"/>
              </a:endParaRPr>
            </a:p>
          </p:txBody>
        </p:sp>
        <p:sp>
          <p:nvSpPr>
            <p:cNvPr id="53295"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96"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97"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15:11</a:t>
              </a:r>
              <a:endParaRPr lang="en-AU" altLang="zh-CN" sz="1600">
                <a:ea typeface="宋体" panose="02010600030101010101" pitchFamily="2" charset="-122"/>
              </a:endParaRPr>
            </a:p>
          </p:txBody>
        </p:sp>
        <p:sp>
          <p:nvSpPr>
            <p:cNvPr id="53298"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10:6</a:t>
              </a:r>
              <a:endParaRPr lang="en-AU" altLang="zh-CN" sz="1600">
                <a:ea typeface="宋体" panose="02010600030101010101" pitchFamily="2" charset="-122"/>
              </a:endParaRPr>
            </a:p>
          </p:txBody>
        </p:sp>
      </p:grpSp>
      <p:grpSp>
        <p:nvGrpSpPr>
          <p:cNvPr id="53254" name="Group 17"/>
          <p:cNvGrpSpPr>
            <a:grpSpLocks/>
          </p:cNvGrpSpPr>
          <p:nvPr/>
        </p:nvGrpSpPr>
        <p:grpSpPr bwMode="auto">
          <a:xfrm>
            <a:off x="1619250" y="3068638"/>
            <a:ext cx="6913563" cy="773112"/>
            <a:chOff x="884" y="981"/>
            <a:chExt cx="4355" cy="487"/>
          </a:xfrm>
        </p:grpSpPr>
        <p:sp>
          <p:nvSpPr>
            <p:cNvPr id="53279"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35 or 43</a:t>
              </a:r>
              <a:endParaRPr lang="en-AU" altLang="zh-CN" sz="2000">
                <a:ea typeface="宋体" panose="02010600030101010101" pitchFamily="2" charset="-122"/>
              </a:endParaRPr>
            </a:p>
          </p:txBody>
        </p:sp>
        <p:sp>
          <p:nvSpPr>
            <p:cNvPr id="53280"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rs</a:t>
              </a:r>
              <a:endParaRPr lang="en-AU" altLang="zh-CN" sz="2000">
                <a:ea typeface="宋体" panose="02010600030101010101" pitchFamily="2" charset="-122"/>
              </a:endParaRPr>
            </a:p>
          </p:txBody>
        </p:sp>
        <p:sp>
          <p:nvSpPr>
            <p:cNvPr id="53281"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82"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53283"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84"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85"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86"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15:0</a:t>
              </a:r>
              <a:endParaRPr lang="en-AU" altLang="zh-CN" sz="1600">
                <a:ea typeface="宋体" panose="02010600030101010101" pitchFamily="2" charset="-122"/>
              </a:endParaRPr>
            </a:p>
          </p:txBody>
        </p:sp>
      </p:grpSp>
      <p:grpSp>
        <p:nvGrpSpPr>
          <p:cNvPr id="53255" name="Group 26"/>
          <p:cNvGrpSpPr>
            <a:grpSpLocks/>
          </p:cNvGrpSpPr>
          <p:nvPr/>
        </p:nvGrpSpPr>
        <p:grpSpPr bwMode="auto">
          <a:xfrm>
            <a:off x="1619250" y="4052888"/>
            <a:ext cx="6913563" cy="773112"/>
            <a:chOff x="884" y="981"/>
            <a:chExt cx="4355" cy="487"/>
          </a:xfrm>
        </p:grpSpPr>
        <p:sp>
          <p:nvSpPr>
            <p:cNvPr id="53271"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4</a:t>
              </a:r>
              <a:endParaRPr lang="en-AU" altLang="zh-CN" sz="2000">
                <a:ea typeface="宋体" panose="02010600030101010101" pitchFamily="2" charset="-122"/>
              </a:endParaRPr>
            </a:p>
          </p:txBody>
        </p:sp>
        <p:sp>
          <p:nvSpPr>
            <p:cNvPr id="53272"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rs</a:t>
              </a:r>
              <a:endParaRPr lang="en-AU" altLang="zh-CN" sz="2000">
                <a:ea typeface="宋体" panose="02010600030101010101" pitchFamily="2" charset="-122"/>
              </a:endParaRPr>
            </a:p>
          </p:txBody>
        </p:sp>
        <p:sp>
          <p:nvSpPr>
            <p:cNvPr id="53273"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74"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53275"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76"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77"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78"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15:0</a:t>
              </a:r>
              <a:endParaRPr lang="en-AU" altLang="zh-CN" sz="1600">
                <a:ea typeface="宋体" panose="02010600030101010101" pitchFamily="2" charset="-122"/>
              </a:endParaRPr>
            </a:p>
          </p:txBody>
        </p:sp>
      </p:grpSp>
      <p:sp>
        <p:nvSpPr>
          <p:cNvPr id="53256"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R-type</a:t>
            </a:r>
            <a:endParaRPr lang="en-AU" altLang="zh-CN" sz="1800">
              <a:ea typeface="宋体" panose="02010600030101010101" pitchFamily="2" charset="-122"/>
            </a:endParaRPr>
          </a:p>
        </p:txBody>
      </p:sp>
      <p:sp>
        <p:nvSpPr>
          <p:cNvPr id="53257"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Load/</a:t>
            </a:r>
            <a:br>
              <a:rPr lang="en-US" altLang="zh-CN" sz="1800">
                <a:ea typeface="宋体" panose="02010600030101010101" pitchFamily="2" charset="-122"/>
              </a:rPr>
            </a:br>
            <a:r>
              <a:rPr lang="en-US" altLang="zh-CN" sz="1800">
                <a:ea typeface="宋体" panose="02010600030101010101" pitchFamily="2" charset="-122"/>
              </a:rPr>
              <a:t>Store</a:t>
            </a:r>
            <a:endParaRPr lang="en-AU" altLang="zh-CN" sz="1800">
              <a:ea typeface="宋体" panose="02010600030101010101" pitchFamily="2" charset="-122"/>
            </a:endParaRPr>
          </a:p>
        </p:txBody>
      </p:sp>
      <p:sp>
        <p:nvSpPr>
          <p:cNvPr id="53258"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Branch</a:t>
            </a:r>
            <a:endParaRPr lang="en-AU" altLang="zh-CN" sz="1800">
              <a:ea typeface="宋体" panose="02010600030101010101" pitchFamily="2" charset="-122"/>
            </a:endParaRPr>
          </a:p>
        </p:txBody>
      </p:sp>
      <p:sp>
        <p:nvSpPr>
          <p:cNvPr id="53259" name="AutoShape 38"/>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0" name="AutoShape 39"/>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1" name="AutoShape 40"/>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2"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opcode</a:t>
            </a:r>
            <a:endParaRPr lang="en-AU" altLang="zh-CN" sz="1800">
              <a:ea typeface="宋体" panose="02010600030101010101" pitchFamily="2" charset="-122"/>
            </a:endParaRPr>
          </a:p>
        </p:txBody>
      </p:sp>
      <p:sp>
        <p:nvSpPr>
          <p:cNvPr id="53263"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always read</a:t>
            </a:r>
            <a:endParaRPr lang="en-AU" altLang="zh-CN" sz="1800">
              <a:ea typeface="宋体" panose="02010600030101010101" pitchFamily="2" charset="-122"/>
            </a:endParaRPr>
          </a:p>
        </p:txBody>
      </p:sp>
      <p:sp>
        <p:nvSpPr>
          <p:cNvPr id="53264"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read, except for load</a:t>
            </a:r>
            <a:endParaRPr lang="en-AU" altLang="zh-CN" sz="1800">
              <a:ea typeface="宋体" panose="02010600030101010101" pitchFamily="2" charset="-122"/>
            </a:endParaRPr>
          </a:p>
        </p:txBody>
      </p:sp>
      <p:sp>
        <p:nvSpPr>
          <p:cNvPr id="53265"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write for R-type and load</a:t>
            </a:r>
            <a:endParaRPr lang="en-AU" altLang="zh-CN" sz="1800">
              <a:ea typeface="宋体" panose="02010600030101010101" pitchFamily="2" charset="-122"/>
            </a:endParaRPr>
          </a:p>
        </p:txBody>
      </p:sp>
      <p:sp>
        <p:nvSpPr>
          <p:cNvPr id="53266" name="Line 45"/>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7" name="Line 46"/>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8"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sign-extend and add</a:t>
            </a:r>
            <a:endParaRPr lang="en-AU" altLang="zh-CN" sz="1800">
              <a:ea typeface="宋体" panose="02010600030101010101" pitchFamily="2" charset="-122"/>
            </a:endParaRPr>
          </a:p>
        </p:txBody>
      </p:sp>
      <p:sp>
        <p:nvSpPr>
          <p:cNvPr id="53269" name="Line 48"/>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0" name="Line 49"/>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3276675" y="1701384"/>
            <a:ext cx="792088" cy="338554"/>
          </a:xfrm>
          <a:prstGeom prst="rect">
            <a:avLst/>
          </a:prstGeom>
          <a:noFill/>
        </p:spPr>
        <p:txBody>
          <a:bodyPr wrap="square" rtlCol="0">
            <a:spAutoFit/>
          </a:bodyPr>
          <a:lstStyle/>
          <a:p>
            <a:r>
              <a:rPr lang="zh-CN" altLang="en-US" dirty="0">
                <a:solidFill>
                  <a:srgbClr val="009900"/>
                </a:solidFill>
              </a:rPr>
              <a:t>源</a:t>
            </a:r>
          </a:p>
        </p:txBody>
      </p:sp>
      <p:sp>
        <p:nvSpPr>
          <p:cNvPr id="52" name="文本框 51"/>
          <p:cNvSpPr txBox="1"/>
          <p:nvPr/>
        </p:nvSpPr>
        <p:spPr>
          <a:xfrm>
            <a:off x="4283150" y="1701384"/>
            <a:ext cx="792088" cy="338554"/>
          </a:xfrm>
          <a:prstGeom prst="rect">
            <a:avLst/>
          </a:prstGeom>
          <a:noFill/>
        </p:spPr>
        <p:txBody>
          <a:bodyPr wrap="square" rtlCol="0">
            <a:spAutoFit/>
          </a:bodyPr>
          <a:lstStyle/>
          <a:p>
            <a:r>
              <a:rPr lang="zh-CN" altLang="en-US" dirty="0">
                <a:solidFill>
                  <a:srgbClr val="009900"/>
                </a:solidFill>
              </a:rPr>
              <a:t>源</a:t>
            </a:r>
          </a:p>
        </p:txBody>
      </p:sp>
      <p:sp>
        <p:nvSpPr>
          <p:cNvPr id="53" name="文本框 52"/>
          <p:cNvSpPr txBox="1"/>
          <p:nvPr/>
        </p:nvSpPr>
        <p:spPr>
          <a:xfrm>
            <a:off x="5405642" y="1701384"/>
            <a:ext cx="792088" cy="338554"/>
          </a:xfrm>
          <a:prstGeom prst="rect">
            <a:avLst/>
          </a:prstGeom>
          <a:noFill/>
        </p:spPr>
        <p:txBody>
          <a:bodyPr wrap="square" rtlCol="0">
            <a:spAutoFit/>
          </a:bodyPr>
          <a:lstStyle/>
          <a:p>
            <a:r>
              <a:rPr lang="zh-CN" altLang="en-US" dirty="0">
                <a:solidFill>
                  <a:srgbClr val="009900"/>
                </a:solidFill>
              </a:rPr>
              <a:t>目的</a:t>
            </a:r>
          </a:p>
        </p:txBody>
      </p:sp>
      <p:sp>
        <p:nvSpPr>
          <p:cNvPr id="54" name="文本框 53"/>
          <p:cNvSpPr txBox="1"/>
          <p:nvPr/>
        </p:nvSpPr>
        <p:spPr>
          <a:xfrm>
            <a:off x="7557603" y="1454545"/>
            <a:ext cx="1191109" cy="584775"/>
          </a:xfrm>
          <a:prstGeom prst="rect">
            <a:avLst/>
          </a:prstGeom>
          <a:noFill/>
        </p:spPr>
        <p:txBody>
          <a:bodyPr wrap="square" rtlCol="0">
            <a:spAutoFit/>
          </a:bodyPr>
          <a:lstStyle/>
          <a:p>
            <a:r>
              <a:rPr lang="zh-CN" altLang="en-US" dirty="0">
                <a:solidFill>
                  <a:srgbClr val="009900"/>
                </a:solidFill>
              </a:rPr>
              <a:t>加：</a:t>
            </a:r>
            <a:r>
              <a:rPr lang="en-US" altLang="zh-CN" dirty="0">
                <a:solidFill>
                  <a:srgbClr val="009900"/>
                </a:solidFill>
              </a:rPr>
              <a:t>32</a:t>
            </a:r>
          </a:p>
          <a:p>
            <a:r>
              <a:rPr lang="zh-CN" altLang="en-US" dirty="0">
                <a:solidFill>
                  <a:srgbClr val="009900"/>
                </a:solidFill>
              </a:rPr>
              <a:t>减：</a:t>
            </a:r>
            <a:r>
              <a:rPr lang="en-US" altLang="zh-CN" dirty="0">
                <a:solidFill>
                  <a:srgbClr val="009900"/>
                </a:solidFill>
              </a:rPr>
              <a:t>34</a:t>
            </a:r>
            <a:endParaRPr lang="zh-CN" altLang="en-US" dirty="0">
              <a:solidFill>
                <a:srgbClr val="009900"/>
              </a:solidFill>
            </a:endParaRPr>
          </a:p>
        </p:txBody>
      </p:sp>
      <p:sp>
        <p:nvSpPr>
          <p:cNvPr id="55" name="文本框 54"/>
          <p:cNvSpPr txBox="1"/>
          <p:nvPr/>
        </p:nvSpPr>
        <p:spPr>
          <a:xfrm>
            <a:off x="1655007" y="2803317"/>
            <a:ext cx="792088" cy="338554"/>
          </a:xfrm>
          <a:prstGeom prst="rect">
            <a:avLst/>
          </a:prstGeom>
          <a:noFill/>
        </p:spPr>
        <p:txBody>
          <a:bodyPr wrap="square" rtlCol="0">
            <a:spAutoFit/>
          </a:bodyPr>
          <a:lstStyle/>
          <a:p>
            <a:r>
              <a:rPr lang="zh-CN" altLang="en-US" dirty="0">
                <a:solidFill>
                  <a:srgbClr val="009900"/>
                </a:solidFill>
              </a:rPr>
              <a:t>取字</a:t>
            </a:r>
          </a:p>
        </p:txBody>
      </p:sp>
      <p:sp>
        <p:nvSpPr>
          <p:cNvPr id="56" name="文本框 55"/>
          <p:cNvSpPr txBox="1"/>
          <p:nvPr/>
        </p:nvSpPr>
        <p:spPr>
          <a:xfrm>
            <a:off x="2404307" y="2803317"/>
            <a:ext cx="792088" cy="338554"/>
          </a:xfrm>
          <a:prstGeom prst="rect">
            <a:avLst/>
          </a:prstGeom>
          <a:noFill/>
        </p:spPr>
        <p:txBody>
          <a:bodyPr wrap="square" rtlCol="0">
            <a:spAutoFit/>
          </a:bodyPr>
          <a:lstStyle/>
          <a:p>
            <a:r>
              <a:rPr lang="zh-CN" altLang="en-US" dirty="0">
                <a:solidFill>
                  <a:srgbClr val="009900"/>
                </a:solidFill>
              </a:rPr>
              <a:t>存字</a:t>
            </a:r>
          </a:p>
        </p:txBody>
      </p:sp>
      <p:sp>
        <p:nvSpPr>
          <p:cNvPr id="57" name="文本框 56"/>
          <p:cNvSpPr txBox="1"/>
          <p:nvPr/>
        </p:nvSpPr>
        <p:spPr>
          <a:xfrm>
            <a:off x="3167552" y="2803317"/>
            <a:ext cx="792088" cy="338554"/>
          </a:xfrm>
          <a:prstGeom prst="rect">
            <a:avLst/>
          </a:prstGeom>
          <a:noFill/>
        </p:spPr>
        <p:txBody>
          <a:bodyPr wrap="square" rtlCol="0">
            <a:spAutoFit/>
          </a:bodyPr>
          <a:lstStyle/>
          <a:p>
            <a:r>
              <a:rPr lang="zh-CN" altLang="en-US" dirty="0">
                <a:solidFill>
                  <a:srgbClr val="009900"/>
                </a:solidFill>
              </a:rPr>
              <a:t>基址</a:t>
            </a:r>
          </a:p>
        </p:txBody>
      </p:sp>
      <p:sp>
        <p:nvSpPr>
          <p:cNvPr id="58" name="文本框 57"/>
          <p:cNvSpPr txBox="1"/>
          <p:nvPr/>
        </p:nvSpPr>
        <p:spPr>
          <a:xfrm>
            <a:off x="6225856" y="2803317"/>
            <a:ext cx="1402081" cy="338554"/>
          </a:xfrm>
          <a:prstGeom prst="rect">
            <a:avLst/>
          </a:prstGeom>
          <a:noFill/>
        </p:spPr>
        <p:txBody>
          <a:bodyPr wrap="square" rtlCol="0">
            <a:spAutoFit/>
          </a:bodyPr>
          <a:lstStyle/>
          <a:p>
            <a:r>
              <a:rPr lang="en-US" altLang="zh-CN" dirty="0">
                <a:solidFill>
                  <a:srgbClr val="009900"/>
                </a:solidFill>
              </a:rPr>
              <a:t>16</a:t>
            </a:r>
            <a:r>
              <a:rPr lang="zh-CN" altLang="en-US" dirty="0">
                <a:solidFill>
                  <a:srgbClr val="009900"/>
                </a:solidFill>
              </a:rPr>
              <a:t>位偏移量</a:t>
            </a:r>
          </a:p>
        </p:txBody>
      </p:sp>
      <p:sp>
        <p:nvSpPr>
          <p:cNvPr id="59" name="文本框 58"/>
          <p:cNvSpPr txBox="1"/>
          <p:nvPr/>
        </p:nvSpPr>
        <p:spPr>
          <a:xfrm>
            <a:off x="4016940" y="2716474"/>
            <a:ext cx="1243599" cy="584775"/>
          </a:xfrm>
          <a:prstGeom prst="rect">
            <a:avLst/>
          </a:prstGeom>
          <a:noFill/>
        </p:spPr>
        <p:txBody>
          <a:bodyPr wrap="square" rtlCol="0">
            <a:spAutoFit/>
          </a:bodyPr>
          <a:lstStyle/>
          <a:p>
            <a:r>
              <a:rPr lang="zh-CN" altLang="en-US" dirty="0">
                <a:solidFill>
                  <a:srgbClr val="009900"/>
                </a:solidFill>
              </a:rPr>
              <a:t>存或取操作</a:t>
            </a:r>
            <a:endParaRPr lang="en-US" altLang="zh-CN" dirty="0">
              <a:solidFill>
                <a:srgbClr val="009900"/>
              </a:solidFill>
            </a:endParaRPr>
          </a:p>
          <a:p>
            <a:r>
              <a:rPr lang="zh-CN" altLang="en-US" dirty="0">
                <a:solidFill>
                  <a:srgbClr val="009900"/>
                </a:solidFill>
              </a:rPr>
              <a:t>目的寄存器</a:t>
            </a:r>
          </a:p>
        </p:txBody>
      </p:sp>
      <p:sp>
        <p:nvSpPr>
          <p:cNvPr id="60" name="文本框 59"/>
          <p:cNvSpPr txBox="1"/>
          <p:nvPr/>
        </p:nvSpPr>
        <p:spPr>
          <a:xfrm>
            <a:off x="1993181" y="3783012"/>
            <a:ext cx="792088" cy="338554"/>
          </a:xfrm>
          <a:prstGeom prst="rect">
            <a:avLst/>
          </a:prstGeom>
          <a:noFill/>
        </p:spPr>
        <p:txBody>
          <a:bodyPr wrap="square" rtlCol="0">
            <a:spAutoFit/>
          </a:bodyPr>
          <a:lstStyle/>
          <a:p>
            <a:r>
              <a:rPr lang="en-US" altLang="zh-CN" dirty="0" err="1">
                <a:solidFill>
                  <a:srgbClr val="009900"/>
                </a:solidFill>
              </a:rPr>
              <a:t>beq</a:t>
            </a:r>
            <a:endParaRPr lang="zh-CN" altLang="en-US" dirty="0">
              <a:solidFill>
                <a:srgbClr val="009900"/>
              </a:solidFill>
            </a:endParaRPr>
          </a:p>
        </p:txBody>
      </p:sp>
      <p:sp>
        <p:nvSpPr>
          <p:cNvPr id="3" name="文本框 2"/>
          <p:cNvSpPr txBox="1"/>
          <p:nvPr/>
        </p:nvSpPr>
        <p:spPr>
          <a:xfrm>
            <a:off x="976326" y="6158530"/>
            <a:ext cx="857927" cy="338554"/>
          </a:xfrm>
          <a:prstGeom prst="rect">
            <a:avLst/>
          </a:prstGeom>
          <a:noFill/>
        </p:spPr>
        <p:txBody>
          <a:bodyPr wrap="none" rtlCol="0">
            <a:spAutoFit/>
          </a:bodyPr>
          <a:lstStyle/>
          <a:p>
            <a:r>
              <a:rPr lang="zh-CN" altLang="en-US" dirty="0"/>
              <a:t>图 </a:t>
            </a:r>
            <a:r>
              <a:rPr lang="en-US" altLang="zh-CN" dirty="0"/>
              <a:t>4-14</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3E4E663-B6D2-432E-B74E-EEC43FF6871D}" type="slidenum">
              <a:rPr lang="en-AU" altLang="zh-CN" sz="1400"/>
              <a:pPr>
                <a:spcBef>
                  <a:spcPct val="0"/>
                </a:spcBef>
                <a:buClrTx/>
                <a:buSzTx/>
                <a:buFontTx/>
                <a:buNone/>
              </a:pPr>
              <a:t>33</a:t>
            </a:fld>
            <a:endParaRPr lang="en-AU" altLang="zh-CN" sz="1400" dirty="0"/>
          </a:p>
        </p:txBody>
      </p:sp>
      <p:sp>
        <p:nvSpPr>
          <p:cNvPr id="55300" name="Rectangle 4"/>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684213" y="1124744"/>
            <a:ext cx="7807625" cy="4822134"/>
          </a:xfrm>
          <a:prstGeom prst="rect">
            <a:avLst/>
          </a:prstGeom>
        </p:spPr>
      </p:pic>
      <p:sp>
        <p:nvSpPr>
          <p:cNvPr id="9" name="椭圆 8"/>
          <p:cNvSpPr/>
          <p:nvPr/>
        </p:nvSpPr>
        <p:spPr bwMode="auto">
          <a:xfrm>
            <a:off x="3491880" y="3573016"/>
            <a:ext cx="288032" cy="720080"/>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圆角矩形 9"/>
          <p:cNvSpPr/>
          <p:nvPr/>
        </p:nvSpPr>
        <p:spPr bwMode="auto">
          <a:xfrm>
            <a:off x="2339752" y="2852936"/>
            <a:ext cx="1440160" cy="2304256"/>
          </a:xfrm>
          <a:prstGeom prst="roundRect">
            <a:avLst/>
          </a:prstGeom>
          <a:noFill/>
          <a:ln w="19050" cap="flat" cmpd="sng" algn="ctr">
            <a:solidFill>
              <a:srgbClr val="0099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5364088" y="4581128"/>
            <a:ext cx="648072" cy="1365750"/>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323850" y="5819592"/>
            <a:ext cx="6624091" cy="584775"/>
          </a:xfrm>
          <a:prstGeom prst="rect">
            <a:avLst/>
          </a:prstGeom>
          <a:noFill/>
        </p:spPr>
        <p:txBody>
          <a:bodyPr wrap="square" rtlCol="0">
            <a:spAutoFit/>
          </a:bodyPr>
          <a:lstStyle/>
          <a:p>
            <a:r>
              <a:rPr lang="en-US" altLang="zh-CN" dirty="0">
                <a:solidFill>
                  <a:srgbClr val="C00000"/>
                </a:solidFill>
              </a:rPr>
              <a:t>7</a:t>
            </a:r>
            <a:r>
              <a:rPr lang="zh-CN" altLang="en-US" dirty="0">
                <a:solidFill>
                  <a:srgbClr val="C00000"/>
                </a:solidFill>
              </a:rPr>
              <a:t>个</a:t>
            </a:r>
            <a:r>
              <a:rPr lang="en-US" altLang="zh-CN" dirty="0">
                <a:solidFill>
                  <a:srgbClr val="C00000"/>
                </a:solidFill>
              </a:rPr>
              <a:t>1bit</a:t>
            </a:r>
            <a:r>
              <a:rPr lang="zh-CN" altLang="en-US" dirty="0">
                <a:solidFill>
                  <a:srgbClr val="C00000"/>
                </a:solidFill>
              </a:rPr>
              <a:t>的控制信号</a:t>
            </a:r>
            <a:endParaRPr lang="en-US" altLang="zh-CN" dirty="0">
              <a:solidFill>
                <a:srgbClr val="C00000"/>
              </a:solidFill>
            </a:endParaRPr>
          </a:p>
          <a:p>
            <a:r>
              <a:rPr lang="en-US" altLang="zh-CN" dirty="0">
                <a:solidFill>
                  <a:srgbClr val="C00000"/>
                </a:solidFill>
              </a:rPr>
              <a:t>1</a:t>
            </a:r>
            <a:r>
              <a:rPr lang="zh-CN" altLang="en-US" dirty="0">
                <a:solidFill>
                  <a:srgbClr val="C00000"/>
                </a:solidFill>
              </a:rPr>
              <a:t>个</a:t>
            </a:r>
            <a:r>
              <a:rPr lang="en-US" altLang="zh-CN" dirty="0">
                <a:solidFill>
                  <a:srgbClr val="C00000"/>
                </a:solidFill>
              </a:rPr>
              <a:t>2bit</a:t>
            </a:r>
            <a:r>
              <a:rPr lang="zh-CN" altLang="en-US" dirty="0">
                <a:solidFill>
                  <a:srgbClr val="C00000"/>
                </a:solidFill>
              </a:rPr>
              <a:t>的控制信号（前面已经讨论过）</a:t>
            </a:r>
          </a:p>
        </p:txBody>
      </p:sp>
    </p:spTree>
    <p:extLst>
      <p:ext uri="{BB962C8B-B14F-4D97-AF65-F5344CB8AC3E}">
        <p14:creationId xmlns:p14="http://schemas.microsoft.com/office/powerpoint/2010/main" val="21956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0" nodeType="clickEffect">
                                  <p:stCondLst>
                                    <p:cond delay="0"/>
                                  </p:stCondLst>
                                  <p:childTnLst>
                                    <p:animRot by="21600000">
                                      <p:cBhvr>
                                        <p:cTn id="14" dur="2000" fill="hold"/>
                                        <p:tgtEl>
                                          <p:spTgt spid="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0" nodeType="clickEffect">
                                  <p:stCondLst>
                                    <p:cond delay="0"/>
                                  </p:stCondLst>
                                  <p:childTnLst>
                                    <p:animRot by="21600000">
                                      <p:cBhvr>
                                        <p:cTn id="18" dur="2000" fill="hold"/>
                                        <p:tgtEl>
                                          <p:spTgt spid="1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1154066317"/>
              </p:ext>
            </p:extLst>
          </p:nvPr>
        </p:nvGraphicFramePr>
        <p:xfrm>
          <a:off x="467544" y="1700808"/>
          <a:ext cx="8352928" cy="3630129"/>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4392488">
                  <a:extLst>
                    <a:ext uri="{9D8B030D-6E8A-4147-A177-3AD203B41FA5}">
                      <a16:colId xmlns:a16="http://schemas.microsoft.com/office/drawing/2014/main" val="20002"/>
                    </a:ext>
                  </a:extLst>
                </a:gridCol>
              </a:tblGrid>
              <a:tr h="437569">
                <a:tc>
                  <a:txBody>
                    <a:bodyPr/>
                    <a:lstStyle/>
                    <a:p>
                      <a:pPr algn="ctr"/>
                      <a:r>
                        <a:rPr lang="zh-CN" altLang="en-US" sz="1400" b="1" i="0" u="none" strike="noStrike" kern="1200" baseline="0" dirty="0">
                          <a:solidFill>
                            <a:schemeClr val="lt1"/>
                          </a:solidFill>
                          <a:latin typeface="+mn-lt"/>
                          <a:ea typeface="+mn-ea"/>
                          <a:cs typeface="+mn-cs"/>
                        </a:rPr>
                        <a:t>信号名</a:t>
                      </a:r>
                      <a:endParaRPr lang="zh-CN" altLang="en-US" sz="1400" dirty="0"/>
                    </a:p>
                  </a:txBody>
                  <a:tcPr/>
                </a:tc>
                <a:tc>
                  <a:txBody>
                    <a:bodyPr/>
                    <a:lstStyle/>
                    <a:p>
                      <a:pPr algn="ctr"/>
                      <a:r>
                        <a:rPr lang="zh-CN" altLang="en-US" sz="1400" dirty="0"/>
                        <a:t>无效时的含义</a:t>
                      </a:r>
                    </a:p>
                  </a:txBody>
                  <a:tcPr/>
                </a:tc>
                <a:tc>
                  <a:txBody>
                    <a:bodyPr/>
                    <a:lstStyle/>
                    <a:p>
                      <a:pPr algn="ctr"/>
                      <a:r>
                        <a:rPr lang="zh-CN" altLang="en-US" sz="1400" b="1" i="0" u="none" strike="noStrike" kern="1200" baseline="0" dirty="0">
                          <a:solidFill>
                            <a:schemeClr val="lt1"/>
                          </a:solidFill>
                          <a:latin typeface="+mn-lt"/>
                          <a:ea typeface="+mn-ea"/>
                          <a:cs typeface="+mn-cs"/>
                        </a:rPr>
                        <a:t>有效时的含义</a:t>
                      </a:r>
                      <a:endParaRPr lang="zh-CN" altLang="en-US" sz="1400" dirty="0"/>
                    </a:p>
                  </a:txBody>
                  <a:tcPr/>
                </a:tc>
                <a:extLst>
                  <a:ext uri="{0D108BD9-81ED-4DB2-BD59-A6C34878D82A}">
                    <a16:rowId xmlns:a16="http://schemas.microsoft.com/office/drawing/2014/main" val="10000"/>
                  </a:ext>
                </a:extLst>
              </a:tr>
              <a:tr h="437569">
                <a:tc>
                  <a:txBody>
                    <a:bodyPr/>
                    <a:lstStyle/>
                    <a:p>
                      <a:r>
                        <a:rPr lang="en-US" altLang="zh-CN" sz="1400" b="0" i="0" u="none" strike="noStrike" kern="1200" baseline="0" dirty="0" err="1">
                          <a:solidFill>
                            <a:schemeClr val="dk1"/>
                          </a:solidFill>
                          <a:latin typeface="+mn-lt"/>
                          <a:ea typeface="+mn-ea"/>
                          <a:cs typeface="+mn-cs"/>
                        </a:rPr>
                        <a:t>RegDst</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写寄存器操作的目标寄存器号来源于指令</a:t>
                      </a:r>
                      <a:r>
                        <a:rPr lang="en-US" altLang="zh-CN" sz="1400" b="0" i="0" u="none" strike="noStrike" kern="1200" baseline="0" dirty="0" err="1">
                          <a:solidFill>
                            <a:schemeClr val="dk1"/>
                          </a:solidFill>
                          <a:latin typeface="+mn-lt"/>
                          <a:ea typeface="+mn-ea"/>
                          <a:cs typeface="+mn-cs"/>
                        </a:rPr>
                        <a:t>rt</a:t>
                      </a:r>
                      <a:r>
                        <a:rPr lang="zh-CN" altLang="en-US" sz="1400" b="0" i="0" u="none" strike="noStrike" kern="1200" baseline="0" dirty="0">
                          <a:solidFill>
                            <a:schemeClr val="dk1"/>
                          </a:solidFill>
                          <a:latin typeface="+mn-lt"/>
                          <a:ea typeface="+mn-ea"/>
                          <a:cs typeface="+mn-cs"/>
                        </a:rPr>
                        <a:t>字段</a:t>
                      </a:r>
                      <a:r>
                        <a:rPr lang="en-US" altLang="zh-CN" sz="1400" b="0" i="0" u="none" strike="noStrike" kern="1200" baseline="0" dirty="0">
                          <a:solidFill>
                            <a:schemeClr val="dk1"/>
                          </a:solidFill>
                          <a:latin typeface="+mn-lt"/>
                          <a:ea typeface="+mn-ea"/>
                          <a:cs typeface="+mn-cs"/>
                        </a:rPr>
                        <a:t>(bits 20:16).</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写寄存器操作的目标寄存器号来源于指令的</a:t>
                      </a:r>
                      <a:r>
                        <a:rPr lang="en-US" altLang="zh-CN" sz="1400" b="0" i="0" u="none" strike="noStrike" kern="1200" baseline="0" dirty="0" err="1">
                          <a:solidFill>
                            <a:schemeClr val="dk1"/>
                          </a:solidFill>
                          <a:latin typeface="+mn-lt"/>
                          <a:ea typeface="+mn-ea"/>
                          <a:cs typeface="+mn-cs"/>
                        </a:rPr>
                        <a:t>rd</a:t>
                      </a:r>
                      <a:r>
                        <a:rPr lang="zh-CN" altLang="en-US" sz="1400" b="0" i="0" u="none" strike="noStrike" kern="1200" baseline="0" dirty="0">
                          <a:solidFill>
                            <a:schemeClr val="dk1"/>
                          </a:solidFill>
                          <a:latin typeface="+mn-lt"/>
                          <a:ea typeface="+mn-ea"/>
                          <a:cs typeface="+mn-cs"/>
                        </a:rPr>
                        <a:t>字段</a:t>
                      </a:r>
                      <a:r>
                        <a:rPr lang="en-US" altLang="zh-CN" sz="1400" b="0" i="0" u="none" strike="noStrike" kern="1200" baseline="0" dirty="0">
                          <a:solidFill>
                            <a:schemeClr val="dk1"/>
                          </a:solidFill>
                          <a:latin typeface="+mn-lt"/>
                          <a:ea typeface="+mn-ea"/>
                          <a:cs typeface="+mn-cs"/>
                        </a:rPr>
                        <a:t>(bits 15:11).</a:t>
                      </a:r>
                      <a:endParaRPr lang="zh-CN" altLang="en-US" sz="1400" dirty="0"/>
                    </a:p>
                  </a:txBody>
                  <a:tcPr/>
                </a:tc>
                <a:extLst>
                  <a:ext uri="{0D108BD9-81ED-4DB2-BD59-A6C34878D82A}">
                    <a16:rowId xmlns:a16="http://schemas.microsoft.com/office/drawing/2014/main" val="10001"/>
                  </a:ext>
                </a:extLst>
              </a:tr>
              <a:tr h="409520">
                <a:tc>
                  <a:txBody>
                    <a:bodyPr/>
                    <a:lstStyle/>
                    <a:p>
                      <a:r>
                        <a:rPr lang="en-US" altLang="zh-CN" sz="1400" b="0" i="0" u="none" strike="noStrike" kern="1200" baseline="0" dirty="0" err="1">
                          <a:solidFill>
                            <a:srgbClr val="FF0000"/>
                          </a:solidFill>
                          <a:latin typeface="+mn-lt"/>
                          <a:ea typeface="+mn-ea"/>
                          <a:cs typeface="+mn-cs"/>
                        </a:rPr>
                        <a:t>RegWrite</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寄存器堆写使能</a:t>
                      </a:r>
                      <a:endParaRPr lang="zh-CN" altLang="en-US" sz="1400" dirty="0"/>
                    </a:p>
                  </a:txBody>
                  <a:tcPr/>
                </a:tc>
                <a:extLst>
                  <a:ext uri="{0D108BD9-81ED-4DB2-BD59-A6C34878D82A}">
                    <a16:rowId xmlns:a16="http://schemas.microsoft.com/office/drawing/2014/main" val="10002"/>
                  </a:ext>
                </a:extLst>
              </a:tr>
              <a:tr h="437569">
                <a:tc>
                  <a:txBody>
                    <a:bodyPr/>
                    <a:lstStyle/>
                    <a:p>
                      <a:r>
                        <a:rPr lang="en-US" altLang="zh-CN" sz="1400" b="0" i="0" u="none" strike="noStrike" kern="1200" baseline="0" dirty="0" err="1">
                          <a:solidFill>
                            <a:schemeClr val="dk1"/>
                          </a:solidFill>
                          <a:latin typeface="+mn-lt"/>
                          <a:ea typeface="+mn-ea"/>
                          <a:cs typeface="+mn-cs"/>
                        </a:rPr>
                        <a:t>ALUSrc</a:t>
                      </a:r>
                      <a:endParaRPr lang="zh-CN" altLang="en-US" sz="1400" dirty="0"/>
                    </a:p>
                  </a:txBody>
                  <a:tcPr/>
                </a:tc>
                <a:tc>
                  <a:txBody>
                    <a:bodyPr/>
                    <a:lstStyle/>
                    <a:p>
                      <a:r>
                        <a:rPr lang="en-US" altLang="zh-CN" sz="1400" b="0" i="0" u="none" strike="noStrike" kern="1200" baseline="0" dirty="0">
                          <a:solidFill>
                            <a:schemeClr val="dk1"/>
                          </a:solidFill>
                          <a:latin typeface="+mn-lt"/>
                          <a:ea typeface="+mn-ea"/>
                          <a:cs typeface="+mn-cs"/>
                        </a:rPr>
                        <a:t>ALU</a:t>
                      </a:r>
                      <a:r>
                        <a:rPr lang="zh-CN" altLang="en-US" sz="1400" b="0" i="0" u="none" strike="noStrike" kern="1200" baseline="0" dirty="0">
                          <a:solidFill>
                            <a:schemeClr val="dk1"/>
                          </a:solidFill>
                          <a:latin typeface="+mn-lt"/>
                          <a:ea typeface="+mn-ea"/>
                          <a:cs typeface="+mn-cs"/>
                        </a:rPr>
                        <a:t>第二个输入来源于寄存器堆的第二个输出</a:t>
                      </a:r>
                      <a:endParaRPr lang="zh-CN" altLang="en-US" sz="1400" dirty="0"/>
                    </a:p>
                  </a:txBody>
                  <a:tcPr/>
                </a:tc>
                <a:tc>
                  <a:txBody>
                    <a:bodyPr/>
                    <a:lstStyle/>
                    <a:p>
                      <a:r>
                        <a:rPr lang="en-US" altLang="zh-CN" sz="1400" b="0" i="0" u="none" strike="noStrike" kern="1200" baseline="0" dirty="0">
                          <a:solidFill>
                            <a:schemeClr val="dk1"/>
                          </a:solidFill>
                          <a:latin typeface="+mn-lt"/>
                          <a:ea typeface="+mn-ea"/>
                          <a:cs typeface="+mn-cs"/>
                        </a:rPr>
                        <a:t>ALU</a:t>
                      </a:r>
                      <a:r>
                        <a:rPr lang="zh-CN" altLang="en-US" sz="1400" b="0" i="0" u="none" strike="noStrike" kern="1200" baseline="0" dirty="0">
                          <a:solidFill>
                            <a:schemeClr val="dk1"/>
                          </a:solidFill>
                          <a:latin typeface="+mn-lt"/>
                          <a:ea typeface="+mn-ea"/>
                          <a:cs typeface="+mn-cs"/>
                        </a:rPr>
                        <a:t>第二个输入来源于指令的低</a:t>
                      </a:r>
                      <a:r>
                        <a:rPr lang="en-US" altLang="zh-CN" sz="1400" b="0" i="0" u="none" strike="noStrike" kern="1200" baseline="0" dirty="0">
                          <a:solidFill>
                            <a:schemeClr val="dk1"/>
                          </a:solidFill>
                          <a:latin typeface="+mn-lt"/>
                          <a:ea typeface="+mn-ea"/>
                          <a:cs typeface="+mn-cs"/>
                        </a:rPr>
                        <a:t>16</a:t>
                      </a:r>
                      <a:r>
                        <a:rPr lang="zh-CN" altLang="en-US" sz="1400" b="0" i="0" u="none" strike="noStrike" kern="1200" baseline="0" dirty="0">
                          <a:solidFill>
                            <a:schemeClr val="dk1"/>
                          </a:solidFill>
                          <a:latin typeface="+mn-lt"/>
                          <a:ea typeface="+mn-ea"/>
                          <a:cs typeface="+mn-cs"/>
                        </a:rPr>
                        <a:t>位（目标地址的偏移量）</a:t>
                      </a:r>
                      <a:endParaRPr lang="zh-CN" altLang="en-US" sz="1400" dirty="0"/>
                    </a:p>
                  </a:txBody>
                  <a:tcPr/>
                </a:tc>
                <a:extLst>
                  <a:ext uri="{0D108BD9-81ED-4DB2-BD59-A6C34878D82A}">
                    <a16:rowId xmlns:a16="http://schemas.microsoft.com/office/drawing/2014/main" val="10003"/>
                  </a:ext>
                </a:extLst>
              </a:tr>
              <a:tr h="409520">
                <a:tc>
                  <a:txBody>
                    <a:bodyPr/>
                    <a:lstStyle/>
                    <a:p>
                      <a:r>
                        <a:rPr lang="en-US" altLang="zh-CN" sz="1400" b="0" i="0" u="none" strike="noStrike" kern="1200" baseline="0" dirty="0" err="1">
                          <a:solidFill>
                            <a:schemeClr val="dk1"/>
                          </a:solidFill>
                          <a:latin typeface="+mn-lt"/>
                          <a:ea typeface="+mn-ea"/>
                          <a:cs typeface="+mn-cs"/>
                        </a:rPr>
                        <a:t>PCSrc</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顺序执行，取 </a:t>
                      </a:r>
                      <a:r>
                        <a:rPr lang="en-US" altLang="zh-CN" sz="1400" b="0" i="0" u="none" strike="noStrike" kern="1200" baseline="0" dirty="0">
                          <a:solidFill>
                            <a:schemeClr val="dk1"/>
                          </a:solidFill>
                          <a:latin typeface="+mn-lt"/>
                          <a:ea typeface="+mn-ea"/>
                          <a:cs typeface="+mn-cs"/>
                        </a:rPr>
                        <a:t>PC + 4.</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跳转，使用目标地址替代</a:t>
                      </a:r>
                      <a:r>
                        <a:rPr lang="en-US" altLang="zh-CN" sz="1400" b="0" i="0" u="none" strike="noStrike" kern="1200" baseline="0" dirty="0">
                          <a:solidFill>
                            <a:schemeClr val="dk1"/>
                          </a:solidFill>
                          <a:latin typeface="+mn-lt"/>
                          <a:ea typeface="+mn-ea"/>
                          <a:cs typeface="+mn-cs"/>
                        </a:rPr>
                        <a:t>PC+4</a:t>
                      </a:r>
                      <a:endParaRPr lang="zh-CN" altLang="en-US" sz="1400" dirty="0"/>
                    </a:p>
                  </a:txBody>
                  <a:tcPr/>
                </a:tc>
                <a:extLst>
                  <a:ext uri="{0D108BD9-81ED-4DB2-BD59-A6C34878D82A}">
                    <a16:rowId xmlns:a16="http://schemas.microsoft.com/office/drawing/2014/main" val="10004"/>
                  </a:ext>
                </a:extLst>
              </a:tr>
              <a:tr h="409520">
                <a:tc>
                  <a:txBody>
                    <a:bodyPr/>
                    <a:lstStyle/>
                    <a:p>
                      <a:r>
                        <a:rPr lang="en-US" altLang="zh-CN" sz="1400" b="0" i="0" u="none" strike="noStrike" kern="1200" baseline="0" dirty="0" err="1">
                          <a:solidFill>
                            <a:srgbClr val="FF0000"/>
                          </a:solidFill>
                          <a:latin typeface="+mn-lt"/>
                          <a:ea typeface="+mn-ea"/>
                          <a:cs typeface="+mn-cs"/>
                        </a:rPr>
                        <a:t>MemRead</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数据存储器读使能</a:t>
                      </a:r>
                      <a:endParaRPr lang="zh-CN" altLang="en-US" sz="1400" dirty="0"/>
                    </a:p>
                  </a:txBody>
                  <a:tcPr/>
                </a:tc>
                <a:extLst>
                  <a:ext uri="{0D108BD9-81ED-4DB2-BD59-A6C34878D82A}">
                    <a16:rowId xmlns:a16="http://schemas.microsoft.com/office/drawing/2014/main" val="10005"/>
                  </a:ext>
                </a:extLst>
              </a:tr>
              <a:tr h="437569">
                <a:tc>
                  <a:txBody>
                    <a:bodyPr/>
                    <a:lstStyle/>
                    <a:p>
                      <a:r>
                        <a:rPr lang="en-US" altLang="zh-CN" sz="1400" b="0" i="0" u="none" strike="noStrike" kern="1200" baseline="0" dirty="0" err="1">
                          <a:solidFill>
                            <a:srgbClr val="FF0000"/>
                          </a:solidFill>
                          <a:latin typeface="+mn-lt"/>
                          <a:ea typeface="+mn-ea"/>
                          <a:cs typeface="+mn-cs"/>
                        </a:rPr>
                        <a:t>MemWrite</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p>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数据存储器写使能</a:t>
                      </a:r>
                      <a:endParaRPr lang="zh-CN" altLang="en-US" sz="1400" dirty="0"/>
                    </a:p>
                  </a:txBody>
                  <a:tcPr/>
                </a:tc>
                <a:extLst>
                  <a:ext uri="{0D108BD9-81ED-4DB2-BD59-A6C34878D82A}">
                    <a16:rowId xmlns:a16="http://schemas.microsoft.com/office/drawing/2014/main" val="10006"/>
                  </a:ext>
                </a:extLst>
              </a:tr>
              <a:tr h="409520">
                <a:tc>
                  <a:txBody>
                    <a:bodyPr/>
                    <a:lstStyle/>
                    <a:p>
                      <a:r>
                        <a:rPr lang="en-US" altLang="zh-CN" sz="1400" b="0" i="0" u="none" strike="noStrike" kern="1200" baseline="0" dirty="0" err="1">
                          <a:solidFill>
                            <a:schemeClr val="dk1"/>
                          </a:solidFill>
                          <a:latin typeface="+mn-lt"/>
                          <a:ea typeface="+mn-ea"/>
                          <a:cs typeface="+mn-cs"/>
                        </a:rPr>
                        <a:t>MemtoReg</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写入寄存器的值来源于</a:t>
                      </a:r>
                      <a:r>
                        <a:rPr lang="en-US" altLang="zh-CN" sz="1400" b="0" i="0" u="none" strike="noStrike" kern="1200" baseline="0" dirty="0">
                          <a:solidFill>
                            <a:schemeClr val="dk1"/>
                          </a:solidFill>
                          <a:latin typeface="+mn-lt"/>
                          <a:ea typeface="+mn-ea"/>
                          <a:cs typeface="+mn-cs"/>
                        </a:rPr>
                        <a:t>ALU.</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写入寄存器的值来源于数据存储器</a:t>
                      </a:r>
                      <a:endParaRPr lang="zh-CN" altLang="en-US" sz="1400" dirty="0"/>
                    </a:p>
                  </a:txBody>
                  <a:tcPr/>
                </a:tc>
                <a:extLst>
                  <a:ext uri="{0D108BD9-81ED-4DB2-BD59-A6C34878D82A}">
                    <a16:rowId xmlns:a16="http://schemas.microsoft.com/office/drawing/2014/main" val="10007"/>
                  </a:ext>
                </a:extLst>
              </a:tr>
            </a:tbl>
          </a:graphicData>
        </a:graphic>
      </p:graphicFrame>
      <p:sp>
        <p:nvSpPr>
          <p:cNvPr id="7" name="文本框 6"/>
          <p:cNvSpPr txBox="1"/>
          <p:nvPr/>
        </p:nvSpPr>
        <p:spPr>
          <a:xfrm>
            <a:off x="1403648" y="5584884"/>
            <a:ext cx="4464496" cy="830997"/>
          </a:xfrm>
          <a:prstGeom prst="rect">
            <a:avLst/>
          </a:prstGeom>
          <a:noFill/>
        </p:spPr>
        <p:txBody>
          <a:bodyPr wrap="square" rtlCol="0">
            <a:spAutoFit/>
          </a:bodyPr>
          <a:lstStyle/>
          <a:p>
            <a:r>
              <a:rPr lang="zh-CN" altLang="en-US" dirty="0"/>
              <a:t>除了</a:t>
            </a:r>
            <a:r>
              <a:rPr lang="en-US" altLang="zh-CN" dirty="0" err="1"/>
              <a:t>PCsrc</a:t>
            </a:r>
            <a:r>
              <a:rPr lang="zh-CN" altLang="en-US" dirty="0"/>
              <a:t>外，其他信号都可以在指令读入后通过操作码的译码就可以确定</a:t>
            </a:r>
            <a:endParaRPr lang="en-US" altLang="zh-CN" dirty="0"/>
          </a:p>
          <a:p>
            <a:r>
              <a:rPr lang="zh-CN" altLang="en-US" dirty="0"/>
              <a:t>如果是</a:t>
            </a:r>
            <a:r>
              <a:rPr lang="en-US" altLang="zh-CN" dirty="0" err="1"/>
              <a:t>beq</a:t>
            </a:r>
            <a:r>
              <a:rPr lang="zh-CN" altLang="en-US" dirty="0"/>
              <a:t>则将比较结果确定后才能生成</a:t>
            </a:r>
            <a:r>
              <a:rPr lang="en-US" altLang="zh-CN" dirty="0" err="1"/>
              <a:t>PCsrc</a:t>
            </a:r>
            <a:endParaRPr lang="zh-CN" altLang="en-US" dirty="0"/>
          </a:p>
        </p:txBody>
      </p:sp>
    </p:spTree>
    <p:extLst>
      <p:ext uri="{BB962C8B-B14F-4D97-AF65-F5344CB8AC3E}">
        <p14:creationId xmlns:p14="http://schemas.microsoft.com/office/powerpoint/2010/main" val="1719838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3E4E663-B6D2-432E-B74E-EEC43FF6871D}" type="slidenum">
              <a:rPr lang="en-AU" altLang="zh-CN" sz="1400"/>
              <a:pPr>
                <a:spcBef>
                  <a:spcPct val="0"/>
                </a:spcBef>
                <a:buClrTx/>
                <a:buSzTx/>
                <a:buFontTx/>
                <a:buNone/>
              </a:pPr>
              <a:t>35</a:t>
            </a:fld>
            <a:endParaRPr lang="en-AU" altLang="zh-CN" sz="1400"/>
          </a:p>
        </p:txBody>
      </p:sp>
      <p:pic>
        <p:nvPicPr>
          <p:cNvPr id="55299" name="Picture 5" descr="f04-1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具有控制单元的数据通路</a:t>
            </a:r>
            <a:endParaRPr lang="en-AU" altLang="zh-CN" dirty="0">
              <a:ea typeface="宋体" panose="02010600030101010101" pitchFamily="2" charset="-122"/>
            </a:endParaRPr>
          </a:p>
        </p:txBody>
      </p:sp>
      <p:sp>
        <p:nvSpPr>
          <p:cNvPr id="4" name="椭圆 3"/>
          <p:cNvSpPr/>
          <p:nvPr/>
        </p:nvSpPr>
        <p:spPr bwMode="auto">
          <a:xfrm>
            <a:off x="3779912" y="6021288"/>
            <a:ext cx="1080120" cy="28803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1547665" y="6092825"/>
            <a:ext cx="1656184" cy="338554"/>
          </a:xfrm>
          <a:prstGeom prst="rect">
            <a:avLst/>
          </a:prstGeom>
          <a:noFill/>
        </p:spPr>
        <p:txBody>
          <a:bodyPr wrap="square" rtlCol="0">
            <a:spAutoFit/>
          </a:bodyPr>
          <a:lstStyle/>
          <a:p>
            <a:r>
              <a:rPr lang="zh-CN" altLang="en-US" dirty="0"/>
              <a:t>指令</a:t>
            </a:r>
            <a:r>
              <a:rPr lang="zh-CN" altLang="en-US"/>
              <a:t>（</a:t>
            </a:r>
            <a:r>
              <a:rPr lang="en-US" altLang="zh-CN" dirty="0"/>
              <a:t>bit5</a:t>
            </a:r>
            <a:r>
              <a:rPr lang="zh-CN" altLang="en-US" dirty="0"/>
              <a:t>：</a:t>
            </a:r>
            <a:r>
              <a:rPr lang="en-US" altLang="zh-CN" dirty="0"/>
              <a:t>0</a:t>
            </a:r>
            <a:r>
              <a:rPr lang="zh-CN" altLang="en-US" dirty="0"/>
              <a:t>）</a:t>
            </a:r>
          </a:p>
        </p:txBody>
      </p:sp>
      <p:cxnSp>
        <p:nvCxnSpPr>
          <p:cNvPr id="8" name="直接箭头连接符 7"/>
          <p:cNvCxnSpPr>
            <a:stCxn id="5" idx="3"/>
          </p:cNvCxnSpPr>
          <p:nvPr/>
        </p:nvCxnSpPr>
        <p:spPr bwMode="auto">
          <a:xfrm flipV="1">
            <a:off x="3203849" y="6176258"/>
            <a:ext cx="576063" cy="858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圆角矩形 13"/>
          <p:cNvSpPr/>
          <p:nvPr/>
        </p:nvSpPr>
        <p:spPr bwMode="auto">
          <a:xfrm>
            <a:off x="2531327" y="2420888"/>
            <a:ext cx="2328706" cy="13259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圆角矩形 14"/>
          <p:cNvSpPr/>
          <p:nvPr/>
        </p:nvSpPr>
        <p:spPr bwMode="auto">
          <a:xfrm>
            <a:off x="5220073" y="5297989"/>
            <a:ext cx="792088" cy="878269"/>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732240" y="2290083"/>
            <a:ext cx="792088" cy="261610"/>
          </a:xfrm>
          <a:prstGeom prst="rect">
            <a:avLst/>
          </a:prstGeom>
          <a:noFill/>
        </p:spPr>
        <p:txBody>
          <a:bodyPr wrap="square" rtlCol="0">
            <a:spAutoFit/>
          </a:bodyPr>
          <a:lstStyle/>
          <a:p>
            <a:r>
              <a:rPr lang="en-US" altLang="zh-CN" sz="1050" dirty="0" err="1">
                <a:solidFill>
                  <a:schemeClr val="tx2">
                    <a:lumMod val="60000"/>
                    <a:lumOff val="40000"/>
                  </a:schemeClr>
                </a:solidFill>
              </a:rPr>
              <a:t>PCsrc</a:t>
            </a:r>
            <a:endParaRPr lang="zh-CN" altLang="en-US" sz="1050" dirty="0">
              <a:solidFill>
                <a:schemeClr val="tx2">
                  <a:lumMod val="60000"/>
                  <a:lumOff val="40000"/>
                </a:schemeClr>
              </a:solidFill>
            </a:endParaRPr>
          </a:p>
        </p:txBody>
      </p:sp>
      <p:sp>
        <p:nvSpPr>
          <p:cNvPr id="11" name="文本框 10"/>
          <p:cNvSpPr txBox="1"/>
          <p:nvPr/>
        </p:nvSpPr>
        <p:spPr>
          <a:xfrm>
            <a:off x="3078534" y="369441"/>
            <a:ext cx="5916300" cy="1077218"/>
          </a:xfrm>
          <a:prstGeom prst="rect">
            <a:avLst/>
          </a:prstGeom>
          <a:solidFill>
            <a:schemeClr val="bg1"/>
          </a:solidFill>
          <a:ln w="19050">
            <a:solidFill>
              <a:srgbClr val="009900"/>
            </a:solidFill>
          </a:ln>
        </p:spPr>
        <p:txBody>
          <a:bodyPr wrap="square" rtlCol="0">
            <a:spAutoFit/>
          </a:bodyPr>
          <a:lstStyle/>
          <a:p>
            <a:r>
              <a:rPr lang="zh-CN" altLang="en-US" dirty="0">
                <a:solidFill>
                  <a:srgbClr val="C00000"/>
                </a:solidFill>
              </a:rPr>
              <a:t>归类记忆：</a:t>
            </a:r>
            <a:endParaRPr lang="en-US" altLang="zh-CN" dirty="0">
              <a:solidFill>
                <a:srgbClr val="C00000"/>
              </a:solidFill>
            </a:endParaRPr>
          </a:p>
          <a:p>
            <a:r>
              <a:rPr lang="en-US" altLang="zh-CN" dirty="0">
                <a:solidFill>
                  <a:srgbClr val="C00000"/>
                </a:solidFill>
              </a:rPr>
              <a:t>7</a:t>
            </a:r>
            <a:r>
              <a:rPr lang="zh-CN" altLang="en-US" dirty="0">
                <a:solidFill>
                  <a:srgbClr val="C00000"/>
                </a:solidFill>
              </a:rPr>
              <a:t>个</a:t>
            </a:r>
            <a:r>
              <a:rPr lang="en-US" altLang="zh-CN" dirty="0">
                <a:solidFill>
                  <a:srgbClr val="C00000"/>
                </a:solidFill>
              </a:rPr>
              <a:t>1bit</a:t>
            </a:r>
            <a:r>
              <a:rPr lang="zh-CN" altLang="en-US" dirty="0">
                <a:solidFill>
                  <a:srgbClr val="C00000"/>
                </a:solidFill>
              </a:rPr>
              <a:t>的控制信号</a:t>
            </a:r>
            <a:r>
              <a:rPr lang="en-US" altLang="zh-CN" dirty="0">
                <a:solidFill>
                  <a:srgbClr val="C00000"/>
                </a:solidFill>
              </a:rPr>
              <a:t>:</a:t>
            </a:r>
            <a:r>
              <a:rPr lang="zh-CN" altLang="en-US" dirty="0">
                <a:solidFill>
                  <a:srgbClr val="C00000"/>
                </a:solidFill>
              </a:rPr>
              <a:t> </a:t>
            </a:r>
            <a:endParaRPr lang="en-US" altLang="zh-CN" dirty="0">
              <a:solidFill>
                <a:srgbClr val="C00000"/>
              </a:solidFill>
            </a:endParaRPr>
          </a:p>
          <a:p>
            <a:r>
              <a:rPr lang="zh-CN" altLang="en-US" dirty="0">
                <a:solidFill>
                  <a:srgbClr val="C00000"/>
                </a:solidFill>
              </a:rPr>
              <a:t>    </a:t>
            </a:r>
            <a:r>
              <a:rPr lang="en-US" altLang="zh-CN" dirty="0">
                <a:solidFill>
                  <a:srgbClr val="C00000"/>
                </a:solidFill>
              </a:rPr>
              <a:t>3</a:t>
            </a:r>
            <a:r>
              <a:rPr lang="zh-CN" altLang="en-US" dirty="0">
                <a:solidFill>
                  <a:srgbClr val="C00000"/>
                </a:solidFill>
              </a:rPr>
              <a:t>个</a:t>
            </a:r>
            <a:r>
              <a:rPr lang="en-US" altLang="zh-CN" dirty="0">
                <a:solidFill>
                  <a:srgbClr val="C00000"/>
                </a:solidFill>
              </a:rPr>
              <a:t>mux</a:t>
            </a:r>
            <a:r>
              <a:rPr lang="zh-CN" altLang="en-US" dirty="0">
                <a:solidFill>
                  <a:srgbClr val="C00000"/>
                </a:solidFill>
              </a:rPr>
              <a:t>控制，</a:t>
            </a:r>
            <a:r>
              <a:rPr lang="en-US" altLang="zh-CN" dirty="0">
                <a:solidFill>
                  <a:srgbClr val="C00000"/>
                </a:solidFill>
              </a:rPr>
              <a:t>3</a:t>
            </a:r>
            <a:r>
              <a:rPr lang="zh-CN" altLang="en-US" dirty="0">
                <a:solidFill>
                  <a:srgbClr val="C00000"/>
                </a:solidFill>
              </a:rPr>
              <a:t>个寄存器</a:t>
            </a:r>
            <a:r>
              <a:rPr lang="en-US" altLang="zh-CN" dirty="0">
                <a:solidFill>
                  <a:srgbClr val="C00000"/>
                </a:solidFill>
              </a:rPr>
              <a:t>/</a:t>
            </a:r>
            <a:r>
              <a:rPr lang="zh-CN" altLang="en-US" dirty="0">
                <a:solidFill>
                  <a:srgbClr val="C00000"/>
                </a:solidFill>
              </a:rPr>
              <a:t>内存读写控制信号，</a:t>
            </a:r>
            <a:r>
              <a:rPr lang="en-US" altLang="zh-CN" dirty="0">
                <a:solidFill>
                  <a:srgbClr val="C00000"/>
                </a:solidFill>
              </a:rPr>
              <a:t>1</a:t>
            </a:r>
            <a:r>
              <a:rPr lang="zh-CN" altLang="en-US" dirty="0">
                <a:solidFill>
                  <a:srgbClr val="C00000"/>
                </a:solidFill>
              </a:rPr>
              <a:t>个分支</a:t>
            </a:r>
            <a:r>
              <a:rPr lang="en-US" altLang="zh-CN" dirty="0">
                <a:solidFill>
                  <a:srgbClr val="C00000"/>
                </a:solidFill>
              </a:rPr>
              <a:t>branch</a:t>
            </a:r>
          </a:p>
          <a:p>
            <a:r>
              <a:rPr lang="en-US" altLang="zh-CN" dirty="0">
                <a:solidFill>
                  <a:srgbClr val="C00000"/>
                </a:solidFill>
              </a:rPr>
              <a:t>1</a:t>
            </a:r>
            <a:r>
              <a:rPr lang="zh-CN" altLang="en-US" dirty="0">
                <a:solidFill>
                  <a:srgbClr val="C00000"/>
                </a:solidFill>
              </a:rPr>
              <a:t>个</a:t>
            </a:r>
            <a:r>
              <a:rPr lang="en-US" altLang="zh-CN" dirty="0">
                <a:solidFill>
                  <a:srgbClr val="C00000"/>
                </a:solidFill>
              </a:rPr>
              <a:t>2bit</a:t>
            </a:r>
            <a:r>
              <a:rPr lang="zh-CN" altLang="en-US" dirty="0">
                <a:solidFill>
                  <a:srgbClr val="C00000"/>
                </a:solidFill>
              </a:rPr>
              <a:t>的控制信号（前面已经讨论过）</a:t>
            </a:r>
          </a:p>
        </p:txBody>
      </p:sp>
      <p:sp>
        <p:nvSpPr>
          <p:cNvPr id="12" name="文本框 11"/>
          <p:cNvSpPr txBox="1"/>
          <p:nvPr/>
        </p:nvSpPr>
        <p:spPr>
          <a:xfrm>
            <a:off x="107999" y="3407825"/>
            <a:ext cx="1296144" cy="338554"/>
          </a:xfrm>
          <a:prstGeom prst="rect">
            <a:avLst/>
          </a:prstGeom>
          <a:noFill/>
        </p:spPr>
        <p:txBody>
          <a:bodyPr wrap="square" rtlCol="0">
            <a:spAutoFit/>
          </a:bodyPr>
          <a:lstStyle/>
          <a:p>
            <a:r>
              <a:rPr lang="zh-CN" altLang="en-US" dirty="0"/>
              <a:t>图 </a:t>
            </a:r>
            <a:r>
              <a:rPr lang="en-US" altLang="zh-CN" dirty="0"/>
              <a:t>4-17</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5"/>
                                        </p:tgtEl>
                                        <p:attrNameLst>
                                          <p:attrName>r</p:attrName>
                                        </p:attrNameLst>
                                      </p:cBhvr>
                                    </p:animRot>
                                    <p:animRot by="-240000">
                                      <p:cBhvr>
                                        <p:cTn id="15" dur="200" fill="hold">
                                          <p:stCondLst>
                                            <p:cond delay="200"/>
                                          </p:stCondLst>
                                        </p:cTn>
                                        <p:tgtEl>
                                          <p:spTgt spid="15"/>
                                        </p:tgtEl>
                                        <p:attrNameLst>
                                          <p:attrName>r</p:attrName>
                                        </p:attrNameLst>
                                      </p:cBhvr>
                                    </p:animRot>
                                    <p:animRot by="240000">
                                      <p:cBhvr>
                                        <p:cTn id="16" dur="200" fill="hold">
                                          <p:stCondLst>
                                            <p:cond delay="400"/>
                                          </p:stCondLst>
                                        </p:cTn>
                                        <p:tgtEl>
                                          <p:spTgt spid="15"/>
                                        </p:tgtEl>
                                        <p:attrNameLst>
                                          <p:attrName>r</p:attrName>
                                        </p:attrNameLst>
                                      </p:cBhvr>
                                    </p:animRot>
                                    <p:animRot by="-240000">
                                      <p:cBhvr>
                                        <p:cTn id="17" dur="200" fill="hold">
                                          <p:stCondLst>
                                            <p:cond delay="600"/>
                                          </p:stCondLst>
                                        </p:cTn>
                                        <p:tgtEl>
                                          <p:spTgt spid="15"/>
                                        </p:tgtEl>
                                        <p:attrNameLst>
                                          <p:attrName>r</p:attrName>
                                        </p:attrNameLst>
                                      </p:cBhvr>
                                    </p:animRot>
                                    <p:animRot by="120000">
                                      <p:cBhvr>
                                        <p:cTn id="18" dur="200" fill="hold">
                                          <p:stCondLst>
                                            <p:cond delay="800"/>
                                          </p:stCondLst>
                                        </p:cTn>
                                        <p:tgtEl>
                                          <p:spTgt spid="1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grpId="1" nodeType="clickEffect">
                                  <p:stCondLst>
                                    <p:cond delay="0"/>
                                  </p:stCondLst>
                                  <p:childTnLst>
                                    <p:animEffect transition="out" filter="barn(inVertical)">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各类指令的控制信号</a:t>
            </a:r>
          </a:p>
        </p:txBody>
      </p:sp>
      <p:sp>
        <p:nvSpPr>
          <p:cNvPr id="3" name="内容占位符 2"/>
          <p:cNvSpPr>
            <a:spLocks noGrp="1"/>
          </p:cNvSpPr>
          <p:nvPr>
            <p:ph idx="1"/>
          </p:nvPr>
        </p:nvSpPr>
        <p:spPr/>
        <p:txBody>
          <a:bodyPr/>
          <a:lstStyle/>
          <a:p>
            <a:r>
              <a:rPr lang="zh-CN" altLang="en-US" dirty="0"/>
              <a:t>这些控制信号根据指令类型的不同，控制着数据（地址）流经不同部件</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36</a:t>
            </a:fld>
            <a:endParaRPr lang="en-AU" altLang="zh-CN"/>
          </a:p>
        </p:txBody>
      </p:sp>
      <p:pic>
        <p:nvPicPr>
          <p:cNvPr id="5" name="图片 4"/>
          <p:cNvPicPr>
            <a:picLocks noChangeAspect="1"/>
          </p:cNvPicPr>
          <p:nvPr/>
        </p:nvPicPr>
        <p:blipFill>
          <a:blip r:embed="rId3"/>
          <a:stretch>
            <a:fillRect/>
          </a:stretch>
        </p:blipFill>
        <p:spPr>
          <a:xfrm>
            <a:off x="418769" y="2420888"/>
            <a:ext cx="8257687" cy="1944216"/>
          </a:xfrm>
          <a:prstGeom prst="rect">
            <a:avLst/>
          </a:prstGeom>
        </p:spPr>
      </p:pic>
    </p:spTree>
    <p:extLst>
      <p:ext uri="{BB962C8B-B14F-4D97-AF65-F5344CB8AC3E}">
        <p14:creationId xmlns:p14="http://schemas.microsoft.com/office/powerpoint/2010/main" val="903139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9FB15D6-4FA5-484A-B115-6FB4B5BDFAE3}" type="slidenum">
              <a:rPr lang="en-AU" altLang="zh-CN" sz="1400"/>
              <a:pPr>
                <a:spcBef>
                  <a:spcPct val="0"/>
                </a:spcBef>
                <a:buClrTx/>
                <a:buSzTx/>
                <a:buFontTx/>
                <a:buNone/>
              </a:pPr>
              <a:t>37</a:t>
            </a:fld>
            <a:endParaRPr lang="en-AU" altLang="zh-CN" sz="1400"/>
          </a:p>
        </p:txBody>
      </p:sp>
      <p:pic>
        <p:nvPicPr>
          <p:cNvPr id="57347" name="Picture 6" descr="f04-19-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4"/>
          <p:cNvSpPr>
            <a:spLocks noGrp="1" noChangeArrowheads="1"/>
          </p:cNvSpPr>
          <p:nvPr>
            <p:ph type="title"/>
          </p:nvPr>
        </p:nvSpPr>
        <p:spPr/>
        <p:txBody>
          <a:bodyPr/>
          <a:lstStyle/>
          <a:p>
            <a:pPr eaLnBrk="1" hangingPunct="1"/>
            <a:r>
              <a:rPr lang="en-AU" altLang="zh-CN" dirty="0">
                <a:ea typeface="宋体" panose="02010600030101010101" pitchFamily="2" charset="-122"/>
              </a:rPr>
              <a:t>R</a:t>
            </a:r>
            <a:r>
              <a:rPr lang="zh-CN" altLang="en-US" dirty="0">
                <a:ea typeface="宋体" panose="02010600030101010101" pitchFamily="2" charset="-122"/>
              </a:rPr>
              <a:t>型指令</a:t>
            </a:r>
            <a:endParaRPr lang="en-AU" altLang="zh-CN" dirty="0">
              <a:ea typeface="宋体" panose="02010600030101010101" pitchFamily="2" charset="-122"/>
            </a:endParaRPr>
          </a:p>
        </p:txBody>
      </p:sp>
      <p:sp>
        <p:nvSpPr>
          <p:cNvPr id="5" name="文本框 4"/>
          <p:cNvSpPr txBox="1"/>
          <p:nvPr/>
        </p:nvSpPr>
        <p:spPr>
          <a:xfrm>
            <a:off x="323528" y="5189153"/>
            <a:ext cx="3168352" cy="1323439"/>
          </a:xfrm>
          <a:prstGeom prst="rect">
            <a:avLst/>
          </a:prstGeom>
          <a:noFill/>
          <a:ln w="19050">
            <a:noFill/>
          </a:ln>
        </p:spPr>
        <p:txBody>
          <a:bodyPr wrap="square" rtlCol="0">
            <a:spAutoFit/>
          </a:bodyPr>
          <a:lstStyle/>
          <a:p>
            <a:r>
              <a:rPr lang="en-US" altLang="zh-CN" dirty="0">
                <a:solidFill>
                  <a:srgbClr val="009900"/>
                </a:solidFill>
              </a:rPr>
              <a:t>add $t1,$t2,$t3</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2</a:t>
            </a:r>
            <a:r>
              <a:rPr lang="zh-CN" altLang="en-US" dirty="0">
                <a:solidFill>
                  <a:srgbClr val="C00000"/>
                </a:solidFill>
              </a:rPr>
              <a:t>个寄存器，产生控制信号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运算</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结果写回寄存器</a:t>
            </a:r>
          </a:p>
        </p:txBody>
      </p:sp>
      <p:sp>
        <p:nvSpPr>
          <p:cNvPr id="2" name="任意多边形 1"/>
          <p:cNvSpPr/>
          <p:nvPr/>
        </p:nvSpPr>
        <p:spPr bwMode="auto">
          <a:xfrm>
            <a:off x="2899317" y="3992539"/>
            <a:ext cx="2732049" cy="211471"/>
          </a:xfrm>
          <a:custGeom>
            <a:avLst/>
            <a:gdLst>
              <a:gd name="connsiteX0" fmla="*/ 0 w 2732049"/>
              <a:gd name="connsiteY0" fmla="*/ 21900 h 211471"/>
              <a:gd name="connsiteX1" fmla="*/ 925551 w 2732049"/>
              <a:gd name="connsiteY1" fmla="*/ 10749 h 211471"/>
              <a:gd name="connsiteX2" fmla="*/ 1605776 w 2732049"/>
              <a:gd name="connsiteY2" fmla="*/ 155715 h 211471"/>
              <a:gd name="connsiteX3" fmla="*/ 2732049 w 2732049"/>
              <a:gd name="connsiteY3" fmla="*/ 211471 h 211471"/>
            </a:gdLst>
            <a:ahLst/>
            <a:cxnLst>
              <a:cxn ang="0">
                <a:pos x="connsiteX0" y="connsiteY0"/>
              </a:cxn>
              <a:cxn ang="0">
                <a:pos x="connsiteX1" y="connsiteY1"/>
              </a:cxn>
              <a:cxn ang="0">
                <a:pos x="connsiteX2" y="connsiteY2"/>
              </a:cxn>
              <a:cxn ang="0">
                <a:pos x="connsiteX3" y="connsiteY3"/>
              </a:cxn>
            </a:cxnLst>
            <a:rect l="l" t="t" r="r" b="b"/>
            <a:pathLst>
              <a:path w="2732049" h="211471">
                <a:moveTo>
                  <a:pt x="0" y="21900"/>
                </a:moveTo>
                <a:cubicBezTo>
                  <a:pt x="328961" y="5173"/>
                  <a:pt x="657922" y="-11553"/>
                  <a:pt x="925551" y="10749"/>
                </a:cubicBezTo>
                <a:cubicBezTo>
                  <a:pt x="1193180" y="33051"/>
                  <a:pt x="1304693" y="122261"/>
                  <a:pt x="1605776" y="155715"/>
                </a:cubicBezTo>
                <a:cubicBezTo>
                  <a:pt x="1906859" y="189169"/>
                  <a:pt x="2319454" y="200320"/>
                  <a:pt x="2732049" y="21147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2899317" y="4239222"/>
            <a:ext cx="2732049" cy="485922"/>
          </a:xfrm>
          <a:custGeom>
            <a:avLst/>
            <a:gdLst>
              <a:gd name="connsiteX0" fmla="*/ 0 w 2732049"/>
              <a:gd name="connsiteY0" fmla="*/ 21900 h 211471"/>
              <a:gd name="connsiteX1" fmla="*/ 925551 w 2732049"/>
              <a:gd name="connsiteY1" fmla="*/ 10749 h 211471"/>
              <a:gd name="connsiteX2" fmla="*/ 1605776 w 2732049"/>
              <a:gd name="connsiteY2" fmla="*/ 155715 h 211471"/>
              <a:gd name="connsiteX3" fmla="*/ 2732049 w 2732049"/>
              <a:gd name="connsiteY3" fmla="*/ 211471 h 211471"/>
            </a:gdLst>
            <a:ahLst/>
            <a:cxnLst>
              <a:cxn ang="0">
                <a:pos x="connsiteX0" y="connsiteY0"/>
              </a:cxn>
              <a:cxn ang="0">
                <a:pos x="connsiteX1" y="connsiteY1"/>
              </a:cxn>
              <a:cxn ang="0">
                <a:pos x="connsiteX2" y="connsiteY2"/>
              </a:cxn>
              <a:cxn ang="0">
                <a:pos x="connsiteX3" y="connsiteY3"/>
              </a:cxn>
            </a:cxnLst>
            <a:rect l="l" t="t" r="r" b="b"/>
            <a:pathLst>
              <a:path w="2732049" h="211471">
                <a:moveTo>
                  <a:pt x="0" y="21900"/>
                </a:moveTo>
                <a:cubicBezTo>
                  <a:pt x="328961" y="5173"/>
                  <a:pt x="657922" y="-11553"/>
                  <a:pt x="925551" y="10749"/>
                </a:cubicBezTo>
                <a:cubicBezTo>
                  <a:pt x="1193180" y="33051"/>
                  <a:pt x="1304693" y="122261"/>
                  <a:pt x="1605776" y="155715"/>
                </a:cubicBezTo>
                <a:cubicBezTo>
                  <a:pt x="1906859" y="189169"/>
                  <a:pt x="2319454" y="200320"/>
                  <a:pt x="2732049" y="21147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513013" y="4594302"/>
            <a:ext cx="4305427" cy="1961672"/>
          </a:xfrm>
          <a:custGeom>
            <a:avLst/>
            <a:gdLst>
              <a:gd name="connsiteX0" fmla="*/ 2530948 w 4305427"/>
              <a:gd name="connsiteY0" fmla="*/ 0 h 1961672"/>
              <a:gd name="connsiteX1" fmla="*/ 2765124 w 4305427"/>
              <a:gd name="connsiteY1" fmla="*/ 234176 h 1961672"/>
              <a:gd name="connsiteX2" fmla="*/ 2832031 w 4305427"/>
              <a:gd name="connsiteY2" fmla="*/ 747132 h 1961672"/>
              <a:gd name="connsiteX3" fmla="*/ 3099660 w 4305427"/>
              <a:gd name="connsiteY3" fmla="*/ 1059366 h 1961672"/>
              <a:gd name="connsiteX4" fmla="*/ 3724128 w 4305427"/>
              <a:gd name="connsiteY4" fmla="*/ 947854 h 1961672"/>
              <a:gd name="connsiteX5" fmla="*/ 3857943 w 4305427"/>
              <a:gd name="connsiteY5" fmla="*/ 479503 h 1961672"/>
              <a:gd name="connsiteX6" fmla="*/ 4092119 w 4305427"/>
              <a:gd name="connsiteY6" fmla="*/ 323386 h 1961672"/>
              <a:gd name="connsiteX7" fmla="*/ 4259387 w 4305427"/>
              <a:gd name="connsiteY7" fmla="*/ 579864 h 1961672"/>
              <a:gd name="connsiteX8" fmla="*/ 4248236 w 4305427"/>
              <a:gd name="connsiteY8" fmla="*/ 1449659 h 1961672"/>
              <a:gd name="connsiteX9" fmla="*/ 3623767 w 4305427"/>
              <a:gd name="connsiteY9" fmla="*/ 1839952 h 1961672"/>
              <a:gd name="connsiteX10" fmla="*/ 456821 w 4305427"/>
              <a:gd name="connsiteY10" fmla="*/ 1873405 h 1961672"/>
              <a:gd name="connsiteX11" fmla="*/ 10772 w 4305427"/>
              <a:gd name="connsiteY11" fmla="*/ 747132 h 1961672"/>
              <a:gd name="connsiteX12" fmla="*/ 356460 w 4305427"/>
              <a:gd name="connsiteY12" fmla="*/ 434898 h 196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5427" h="1961672">
                <a:moveTo>
                  <a:pt x="2530948" y="0"/>
                </a:moveTo>
                <a:cubicBezTo>
                  <a:pt x="2622946" y="54827"/>
                  <a:pt x="2714944" y="109654"/>
                  <a:pt x="2765124" y="234176"/>
                </a:cubicBezTo>
                <a:cubicBezTo>
                  <a:pt x="2815305" y="358698"/>
                  <a:pt x="2776275" y="609600"/>
                  <a:pt x="2832031" y="747132"/>
                </a:cubicBezTo>
                <a:cubicBezTo>
                  <a:pt x="2887787" y="884664"/>
                  <a:pt x="2950977" y="1025912"/>
                  <a:pt x="3099660" y="1059366"/>
                </a:cubicBezTo>
                <a:cubicBezTo>
                  <a:pt x="3248343" y="1092820"/>
                  <a:pt x="3597748" y="1044498"/>
                  <a:pt x="3724128" y="947854"/>
                </a:cubicBezTo>
                <a:cubicBezTo>
                  <a:pt x="3850508" y="851210"/>
                  <a:pt x="3796611" y="583581"/>
                  <a:pt x="3857943" y="479503"/>
                </a:cubicBezTo>
                <a:cubicBezTo>
                  <a:pt x="3919275" y="375425"/>
                  <a:pt x="4025212" y="306659"/>
                  <a:pt x="4092119" y="323386"/>
                </a:cubicBezTo>
                <a:cubicBezTo>
                  <a:pt x="4159026" y="340113"/>
                  <a:pt x="4233368" y="392152"/>
                  <a:pt x="4259387" y="579864"/>
                </a:cubicBezTo>
                <a:cubicBezTo>
                  <a:pt x="4285406" y="767576"/>
                  <a:pt x="4354173" y="1239644"/>
                  <a:pt x="4248236" y="1449659"/>
                </a:cubicBezTo>
                <a:cubicBezTo>
                  <a:pt x="4142299" y="1659674"/>
                  <a:pt x="4255669" y="1769328"/>
                  <a:pt x="3623767" y="1839952"/>
                </a:cubicBezTo>
                <a:cubicBezTo>
                  <a:pt x="2991865" y="1910576"/>
                  <a:pt x="1058987" y="2055542"/>
                  <a:pt x="456821" y="1873405"/>
                </a:cubicBezTo>
                <a:cubicBezTo>
                  <a:pt x="-145345" y="1691268"/>
                  <a:pt x="27499" y="986883"/>
                  <a:pt x="10772" y="747132"/>
                </a:cubicBezTo>
                <a:cubicBezTo>
                  <a:pt x="-5955" y="507381"/>
                  <a:pt x="175252" y="471139"/>
                  <a:pt x="356460" y="434898"/>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934681" y="1059126"/>
            <a:ext cx="6267647" cy="3011069"/>
          </a:xfrm>
          <a:custGeom>
            <a:avLst/>
            <a:gdLst>
              <a:gd name="connsiteX0" fmla="*/ 503826 w 6267647"/>
              <a:gd name="connsiteY0" fmla="*/ 2888406 h 3011069"/>
              <a:gd name="connsiteX1" fmla="*/ 715699 w 6267647"/>
              <a:gd name="connsiteY1" fmla="*/ 2509264 h 3011069"/>
              <a:gd name="connsiteX2" fmla="*/ 827212 w 6267647"/>
              <a:gd name="connsiteY2" fmla="*/ 881186 h 3011069"/>
              <a:gd name="connsiteX3" fmla="*/ 1518587 w 6267647"/>
              <a:gd name="connsiteY3" fmla="*/ 568952 h 3011069"/>
              <a:gd name="connsiteX4" fmla="*/ 2656012 w 6267647"/>
              <a:gd name="connsiteY4" fmla="*/ 736220 h 3011069"/>
              <a:gd name="connsiteX5" fmla="*/ 4585173 w 6267647"/>
              <a:gd name="connsiteY5" fmla="*/ 479742 h 3011069"/>
              <a:gd name="connsiteX6" fmla="*/ 5677992 w 6267647"/>
              <a:gd name="connsiteY6" fmla="*/ 702767 h 3011069"/>
              <a:gd name="connsiteX7" fmla="*/ 6146343 w 6267647"/>
              <a:gd name="connsiteY7" fmla="*/ 669313 h 3011069"/>
              <a:gd name="connsiteX8" fmla="*/ 6090587 w 6267647"/>
              <a:gd name="connsiteY8" fmla="*/ 290172 h 3011069"/>
              <a:gd name="connsiteX9" fmla="*/ 4239485 w 6267647"/>
              <a:gd name="connsiteY9" fmla="*/ 78298 h 3011069"/>
              <a:gd name="connsiteX10" fmla="*/ 905270 w 6267647"/>
              <a:gd name="connsiteY10" fmla="*/ 33694 h 3011069"/>
              <a:gd name="connsiteX11" fmla="*/ 113534 w 6267647"/>
              <a:gd name="connsiteY11" fmla="*/ 557801 h 3011069"/>
              <a:gd name="connsiteX12" fmla="*/ 13173 w 6267647"/>
              <a:gd name="connsiteY12" fmla="*/ 2542718 h 3011069"/>
              <a:gd name="connsiteX13" fmla="*/ 191592 w 6267647"/>
              <a:gd name="connsiteY13" fmla="*/ 3011069 h 301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7647" h="3011069">
                <a:moveTo>
                  <a:pt x="503826" y="2888406"/>
                </a:moveTo>
                <a:cubicBezTo>
                  <a:pt x="582813" y="2866103"/>
                  <a:pt x="661801" y="2843801"/>
                  <a:pt x="715699" y="2509264"/>
                </a:cubicBezTo>
                <a:cubicBezTo>
                  <a:pt x="769597" y="2174727"/>
                  <a:pt x="693397" y="1204571"/>
                  <a:pt x="827212" y="881186"/>
                </a:cubicBezTo>
                <a:cubicBezTo>
                  <a:pt x="961027" y="557801"/>
                  <a:pt x="1213787" y="593113"/>
                  <a:pt x="1518587" y="568952"/>
                </a:cubicBezTo>
                <a:cubicBezTo>
                  <a:pt x="1823387" y="544791"/>
                  <a:pt x="2144914" y="751088"/>
                  <a:pt x="2656012" y="736220"/>
                </a:cubicBezTo>
                <a:cubicBezTo>
                  <a:pt x="3167110" y="721352"/>
                  <a:pt x="4081510" y="485317"/>
                  <a:pt x="4585173" y="479742"/>
                </a:cubicBezTo>
                <a:cubicBezTo>
                  <a:pt x="5088836" y="474167"/>
                  <a:pt x="5417797" y="671172"/>
                  <a:pt x="5677992" y="702767"/>
                </a:cubicBezTo>
                <a:cubicBezTo>
                  <a:pt x="5938187" y="734362"/>
                  <a:pt x="6077577" y="738079"/>
                  <a:pt x="6146343" y="669313"/>
                </a:cubicBezTo>
                <a:cubicBezTo>
                  <a:pt x="6215109" y="600547"/>
                  <a:pt x="6408397" y="388674"/>
                  <a:pt x="6090587" y="290172"/>
                </a:cubicBezTo>
                <a:cubicBezTo>
                  <a:pt x="5772777" y="191669"/>
                  <a:pt x="5103704" y="121044"/>
                  <a:pt x="4239485" y="78298"/>
                </a:cubicBezTo>
                <a:cubicBezTo>
                  <a:pt x="3375266" y="35552"/>
                  <a:pt x="1592928" y="-46223"/>
                  <a:pt x="905270" y="33694"/>
                </a:cubicBezTo>
                <a:cubicBezTo>
                  <a:pt x="217612" y="113611"/>
                  <a:pt x="262217" y="139630"/>
                  <a:pt x="113534" y="557801"/>
                </a:cubicBezTo>
                <a:cubicBezTo>
                  <a:pt x="-35149" y="975972"/>
                  <a:pt x="163" y="2133840"/>
                  <a:pt x="13173" y="2542718"/>
                </a:cubicBezTo>
                <a:cubicBezTo>
                  <a:pt x="26183" y="2951596"/>
                  <a:pt x="108887" y="2981332"/>
                  <a:pt x="191592" y="3011069"/>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2821259" y="4731624"/>
            <a:ext cx="1182029" cy="174913"/>
          </a:xfrm>
          <a:custGeom>
            <a:avLst/>
            <a:gdLst>
              <a:gd name="connsiteX0" fmla="*/ 0 w 1182029"/>
              <a:gd name="connsiteY0" fmla="*/ 174913 h 174913"/>
              <a:gd name="connsiteX1" fmla="*/ 825190 w 1182029"/>
              <a:gd name="connsiteY1" fmla="*/ 119156 h 174913"/>
              <a:gd name="connsiteX2" fmla="*/ 1037063 w 1182029"/>
              <a:gd name="connsiteY2" fmla="*/ 7644 h 174913"/>
              <a:gd name="connsiteX3" fmla="*/ 1182029 w 1182029"/>
              <a:gd name="connsiteY3" fmla="*/ 18796 h 174913"/>
            </a:gdLst>
            <a:ahLst/>
            <a:cxnLst>
              <a:cxn ang="0">
                <a:pos x="connsiteX0" y="connsiteY0"/>
              </a:cxn>
              <a:cxn ang="0">
                <a:pos x="connsiteX1" y="connsiteY1"/>
              </a:cxn>
              <a:cxn ang="0">
                <a:pos x="connsiteX2" y="connsiteY2"/>
              </a:cxn>
              <a:cxn ang="0">
                <a:pos x="connsiteX3" y="connsiteY3"/>
              </a:cxn>
            </a:cxnLst>
            <a:rect l="l" t="t" r="r" b="b"/>
            <a:pathLst>
              <a:path w="1182029" h="174913">
                <a:moveTo>
                  <a:pt x="0" y="174913"/>
                </a:moveTo>
                <a:cubicBezTo>
                  <a:pt x="326173" y="160973"/>
                  <a:pt x="652346" y="147034"/>
                  <a:pt x="825190" y="119156"/>
                </a:cubicBezTo>
                <a:cubicBezTo>
                  <a:pt x="998034" y="91278"/>
                  <a:pt x="977590" y="24371"/>
                  <a:pt x="1037063" y="7644"/>
                </a:cubicBezTo>
                <a:cubicBezTo>
                  <a:pt x="1096536" y="-9083"/>
                  <a:pt x="1139282" y="4856"/>
                  <a:pt x="1182029" y="18796"/>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716926" y="1657859"/>
            <a:ext cx="1727281" cy="1066698"/>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4105576" y="5176731"/>
            <a:ext cx="610440" cy="852594"/>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椭圆 13"/>
          <p:cNvSpPr/>
          <p:nvPr/>
        </p:nvSpPr>
        <p:spPr bwMode="auto">
          <a:xfrm>
            <a:off x="6342507" y="4070195"/>
            <a:ext cx="1009656" cy="1458180"/>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AC5FACF-7302-4E6C-B54D-AD7CEEF846CC}" type="slidenum">
              <a:rPr lang="en-AU" altLang="zh-CN" sz="1400"/>
              <a:pPr>
                <a:spcBef>
                  <a:spcPct val="0"/>
                </a:spcBef>
                <a:buClrTx/>
                <a:buSzTx/>
                <a:buFontTx/>
                <a:buNone/>
              </a:pPr>
              <a:t>38</a:t>
            </a:fld>
            <a:endParaRPr lang="en-AU" altLang="zh-CN" sz="1400"/>
          </a:p>
        </p:txBody>
      </p:sp>
      <p:pic>
        <p:nvPicPr>
          <p:cNvPr id="59395" name="Picture 6" descr="f04-2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取字指令</a:t>
            </a:r>
            <a:endParaRPr lang="en-AU" altLang="zh-CN" dirty="0">
              <a:ea typeface="宋体" panose="02010600030101010101" pitchFamily="2" charset="-122"/>
            </a:endParaRPr>
          </a:p>
        </p:txBody>
      </p:sp>
      <p:sp>
        <p:nvSpPr>
          <p:cNvPr id="6" name="文本框 5"/>
          <p:cNvSpPr txBox="1"/>
          <p:nvPr/>
        </p:nvSpPr>
        <p:spPr>
          <a:xfrm>
            <a:off x="323528" y="5189153"/>
            <a:ext cx="3168352" cy="1569660"/>
          </a:xfrm>
          <a:prstGeom prst="rect">
            <a:avLst/>
          </a:prstGeom>
          <a:noFill/>
          <a:ln w="19050">
            <a:noFill/>
          </a:ln>
        </p:spPr>
        <p:txBody>
          <a:bodyPr wrap="square" rtlCol="0">
            <a:spAutoFit/>
          </a:bodyPr>
          <a:lstStyle/>
          <a:p>
            <a:r>
              <a:rPr lang="en-US" altLang="zh-CN" dirty="0" err="1">
                <a:solidFill>
                  <a:srgbClr val="009900"/>
                </a:solidFill>
              </a:rPr>
              <a:t>lw</a:t>
            </a:r>
            <a:r>
              <a:rPr lang="en-US" altLang="zh-CN" dirty="0">
                <a:solidFill>
                  <a:srgbClr val="009900"/>
                </a:solidFill>
              </a:rPr>
              <a:t> $t1,offset($t2)</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1</a:t>
            </a:r>
            <a:r>
              <a:rPr lang="zh-CN" altLang="en-US" dirty="0">
                <a:solidFill>
                  <a:srgbClr val="C00000"/>
                </a:solidFill>
              </a:rPr>
              <a:t>个寄存器</a:t>
            </a:r>
            <a:r>
              <a:rPr lang="en-US" altLang="zh-CN" dirty="0">
                <a:solidFill>
                  <a:srgbClr val="C00000"/>
                </a:solidFill>
              </a:rPr>
              <a:t>t2</a:t>
            </a:r>
            <a:r>
              <a:rPr lang="zh-CN" altLang="en-US" dirty="0">
                <a:solidFill>
                  <a:srgbClr val="C00000"/>
                </a:solidFill>
              </a:rPr>
              <a:t>，产生控制信号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计算地址</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结果作为存储器地址</a:t>
            </a:r>
            <a:endParaRPr lang="en-US" altLang="zh-CN" dirty="0">
              <a:solidFill>
                <a:srgbClr val="C00000"/>
              </a:solidFill>
            </a:endParaRPr>
          </a:p>
          <a:p>
            <a:r>
              <a:rPr lang="en-US" altLang="zh-CN" dirty="0">
                <a:solidFill>
                  <a:srgbClr val="C00000"/>
                </a:solidFill>
              </a:rPr>
              <a:t>5</a:t>
            </a:r>
            <a:r>
              <a:rPr lang="zh-CN" altLang="en-US" dirty="0">
                <a:solidFill>
                  <a:srgbClr val="C00000"/>
                </a:solidFill>
              </a:rPr>
              <a:t> 数据存储器输出写入到</a:t>
            </a:r>
            <a:r>
              <a:rPr lang="en-US" altLang="zh-CN" dirty="0">
                <a:solidFill>
                  <a:srgbClr val="C00000"/>
                </a:solidFill>
              </a:rPr>
              <a:t>t1</a:t>
            </a:r>
            <a:endParaRPr lang="zh-CN" altLang="en-US" dirty="0">
              <a:solidFill>
                <a:srgbClr val="C00000"/>
              </a:solidFill>
            </a:endParaRPr>
          </a:p>
        </p:txBody>
      </p:sp>
      <p:sp>
        <p:nvSpPr>
          <p:cNvPr id="7" name="任意多边形 6"/>
          <p:cNvSpPr/>
          <p:nvPr/>
        </p:nvSpPr>
        <p:spPr bwMode="auto">
          <a:xfrm>
            <a:off x="934681" y="1059126"/>
            <a:ext cx="6267647" cy="3011069"/>
          </a:xfrm>
          <a:custGeom>
            <a:avLst/>
            <a:gdLst>
              <a:gd name="connsiteX0" fmla="*/ 503826 w 6267647"/>
              <a:gd name="connsiteY0" fmla="*/ 2888406 h 3011069"/>
              <a:gd name="connsiteX1" fmla="*/ 715699 w 6267647"/>
              <a:gd name="connsiteY1" fmla="*/ 2509264 h 3011069"/>
              <a:gd name="connsiteX2" fmla="*/ 827212 w 6267647"/>
              <a:gd name="connsiteY2" fmla="*/ 881186 h 3011069"/>
              <a:gd name="connsiteX3" fmla="*/ 1518587 w 6267647"/>
              <a:gd name="connsiteY3" fmla="*/ 568952 h 3011069"/>
              <a:gd name="connsiteX4" fmla="*/ 2656012 w 6267647"/>
              <a:gd name="connsiteY4" fmla="*/ 736220 h 3011069"/>
              <a:gd name="connsiteX5" fmla="*/ 4585173 w 6267647"/>
              <a:gd name="connsiteY5" fmla="*/ 479742 h 3011069"/>
              <a:gd name="connsiteX6" fmla="*/ 5677992 w 6267647"/>
              <a:gd name="connsiteY6" fmla="*/ 702767 h 3011069"/>
              <a:gd name="connsiteX7" fmla="*/ 6146343 w 6267647"/>
              <a:gd name="connsiteY7" fmla="*/ 669313 h 3011069"/>
              <a:gd name="connsiteX8" fmla="*/ 6090587 w 6267647"/>
              <a:gd name="connsiteY8" fmla="*/ 290172 h 3011069"/>
              <a:gd name="connsiteX9" fmla="*/ 4239485 w 6267647"/>
              <a:gd name="connsiteY9" fmla="*/ 78298 h 3011069"/>
              <a:gd name="connsiteX10" fmla="*/ 905270 w 6267647"/>
              <a:gd name="connsiteY10" fmla="*/ 33694 h 3011069"/>
              <a:gd name="connsiteX11" fmla="*/ 113534 w 6267647"/>
              <a:gd name="connsiteY11" fmla="*/ 557801 h 3011069"/>
              <a:gd name="connsiteX12" fmla="*/ 13173 w 6267647"/>
              <a:gd name="connsiteY12" fmla="*/ 2542718 h 3011069"/>
              <a:gd name="connsiteX13" fmla="*/ 191592 w 6267647"/>
              <a:gd name="connsiteY13" fmla="*/ 3011069 h 301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7647" h="3011069">
                <a:moveTo>
                  <a:pt x="503826" y="2888406"/>
                </a:moveTo>
                <a:cubicBezTo>
                  <a:pt x="582813" y="2866103"/>
                  <a:pt x="661801" y="2843801"/>
                  <a:pt x="715699" y="2509264"/>
                </a:cubicBezTo>
                <a:cubicBezTo>
                  <a:pt x="769597" y="2174727"/>
                  <a:pt x="693397" y="1204571"/>
                  <a:pt x="827212" y="881186"/>
                </a:cubicBezTo>
                <a:cubicBezTo>
                  <a:pt x="961027" y="557801"/>
                  <a:pt x="1213787" y="593113"/>
                  <a:pt x="1518587" y="568952"/>
                </a:cubicBezTo>
                <a:cubicBezTo>
                  <a:pt x="1823387" y="544791"/>
                  <a:pt x="2144914" y="751088"/>
                  <a:pt x="2656012" y="736220"/>
                </a:cubicBezTo>
                <a:cubicBezTo>
                  <a:pt x="3167110" y="721352"/>
                  <a:pt x="4081510" y="485317"/>
                  <a:pt x="4585173" y="479742"/>
                </a:cubicBezTo>
                <a:cubicBezTo>
                  <a:pt x="5088836" y="474167"/>
                  <a:pt x="5417797" y="671172"/>
                  <a:pt x="5677992" y="702767"/>
                </a:cubicBezTo>
                <a:cubicBezTo>
                  <a:pt x="5938187" y="734362"/>
                  <a:pt x="6077577" y="738079"/>
                  <a:pt x="6146343" y="669313"/>
                </a:cubicBezTo>
                <a:cubicBezTo>
                  <a:pt x="6215109" y="600547"/>
                  <a:pt x="6408397" y="388674"/>
                  <a:pt x="6090587" y="290172"/>
                </a:cubicBezTo>
                <a:cubicBezTo>
                  <a:pt x="5772777" y="191669"/>
                  <a:pt x="5103704" y="121044"/>
                  <a:pt x="4239485" y="78298"/>
                </a:cubicBezTo>
                <a:cubicBezTo>
                  <a:pt x="3375266" y="35552"/>
                  <a:pt x="1592928" y="-46223"/>
                  <a:pt x="905270" y="33694"/>
                </a:cubicBezTo>
                <a:cubicBezTo>
                  <a:pt x="217612" y="113611"/>
                  <a:pt x="262217" y="139630"/>
                  <a:pt x="113534" y="557801"/>
                </a:cubicBezTo>
                <a:cubicBezTo>
                  <a:pt x="-35149" y="975972"/>
                  <a:pt x="163" y="2133840"/>
                  <a:pt x="13173" y="2542718"/>
                </a:cubicBezTo>
                <a:cubicBezTo>
                  <a:pt x="26183" y="2951596"/>
                  <a:pt x="108887" y="2981332"/>
                  <a:pt x="191592" y="3011069"/>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任意多边形 1"/>
          <p:cNvSpPr/>
          <p:nvPr/>
        </p:nvSpPr>
        <p:spPr bwMode="auto">
          <a:xfrm>
            <a:off x="2668881" y="4003288"/>
            <a:ext cx="3044283" cy="210829"/>
          </a:xfrm>
          <a:custGeom>
            <a:avLst/>
            <a:gdLst>
              <a:gd name="connsiteX0" fmla="*/ 0 w 3044283"/>
              <a:gd name="connsiteY0" fmla="*/ 0 h 210829"/>
              <a:gd name="connsiteX1" fmla="*/ 1717288 w 3044283"/>
              <a:gd name="connsiteY1" fmla="*/ 11151 h 210829"/>
              <a:gd name="connsiteX2" fmla="*/ 2464419 w 3044283"/>
              <a:gd name="connsiteY2" fmla="*/ 189571 h 210829"/>
              <a:gd name="connsiteX3" fmla="*/ 3044283 w 3044283"/>
              <a:gd name="connsiteY3" fmla="*/ 200722 h 210829"/>
            </a:gdLst>
            <a:ahLst/>
            <a:cxnLst>
              <a:cxn ang="0">
                <a:pos x="connsiteX0" y="connsiteY0"/>
              </a:cxn>
              <a:cxn ang="0">
                <a:pos x="connsiteX1" y="connsiteY1"/>
              </a:cxn>
              <a:cxn ang="0">
                <a:pos x="connsiteX2" y="connsiteY2"/>
              </a:cxn>
              <a:cxn ang="0">
                <a:pos x="connsiteX3" y="connsiteY3"/>
              </a:cxn>
            </a:cxnLst>
            <a:rect l="l" t="t" r="r" b="b"/>
            <a:pathLst>
              <a:path w="3044283" h="210829">
                <a:moveTo>
                  <a:pt x="0" y="0"/>
                </a:moveTo>
                <a:lnTo>
                  <a:pt x="1717288" y="11151"/>
                </a:lnTo>
                <a:cubicBezTo>
                  <a:pt x="2128024" y="42746"/>
                  <a:pt x="2243253" y="157976"/>
                  <a:pt x="2464419" y="189571"/>
                </a:cubicBezTo>
                <a:cubicBezTo>
                  <a:pt x="2685585" y="221166"/>
                  <a:pt x="2864934" y="210944"/>
                  <a:pt x="3044283"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2698595" y="4342009"/>
            <a:ext cx="1260088" cy="267659"/>
          </a:xfrm>
          <a:custGeom>
            <a:avLst/>
            <a:gdLst>
              <a:gd name="connsiteX0" fmla="*/ 0 w 1260088"/>
              <a:gd name="connsiteY0" fmla="*/ 29269 h 267659"/>
              <a:gd name="connsiteX1" fmla="*/ 524107 w 1260088"/>
              <a:gd name="connsiteY1" fmla="*/ 18118 h 267659"/>
              <a:gd name="connsiteX2" fmla="*/ 814039 w 1260088"/>
              <a:gd name="connsiteY2" fmla="*/ 241142 h 267659"/>
              <a:gd name="connsiteX3" fmla="*/ 1260088 w 1260088"/>
              <a:gd name="connsiteY3" fmla="*/ 263445 h 267659"/>
              <a:gd name="connsiteX4" fmla="*/ 1260088 w 1260088"/>
              <a:gd name="connsiteY4" fmla="*/ 263445 h 267659"/>
              <a:gd name="connsiteX5" fmla="*/ 1260088 w 1260088"/>
              <a:gd name="connsiteY5" fmla="*/ 263445 h 26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088" h="267659">
                <a:moveTo>
                  <a:pt x="0" y="29269"/>
                </a:moveTo>
                <a:cubicBezTo>
                  <a:pt x="194217" y="6037"/>
                  <a:pt x="388434" y="-17194"/>
                  <a:pt x="524107" y="18118"/>
                </a:cubicBezTo>
                <a:cubicBezTo>
                  <a:pt x="659780" y="53430"/>
                  <a:pt x="691375" y="200254"/>
                  <a:pt x="814039" y="241142"/>
                </a:cubicBezTo>
                <a:cubicBezTo>
                  <a:pt x="936703" y="282030"/>
                  <a:pt x="1260088" y="263445"/>
                  <a:pt x="1260088" y="263445"/>
                </a:cubicBezTo>
                <a:lnTo>
                  <a:pt x="1260088" y="263445"/>
                </a:lnTo>
                <a:lnTo>
                  <a:pt x="1260088" y="263445"/>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2598234" y="4795024"/>
            <a:ext cx="3077737" cy="753432"/>
          </a:xfrm>
          <a:custGeom>
            <a:avLst/>
            <a:gdLst>
              <a:gd name="connsiteX0" fmla="*/ 0 w 2988527"/>
              <a:gd name="connsiteY0" fmla="*/ 724830 h 753432"/>
              <a:gd name="connsiteX1" fmla="*/ 2230244 w 2988527"/>
              <a:gd name="connsiteY1" fmla="*/ 702527 h 753432"/>
              <a:gd name="connsiteX2" fmla="*/ 2575932 w 2988527"/>
              <a:gd name="connsiteY2" fmla="*/ 256478 h 753432"/>
              <a:gd name="connsiteX3" fmla="*/ 2988527 w 2988527"/>
              <a:gd name="connsiteY3" fmla="*/ 0 h 753432"/>
            </a:gdLst>
            <a:ahLst/>
            <a:cxnLst>
              <a:cxn ang="0">
                <a:pos x="connsiteX0" y="connsiteY0"/>
              </a:cxn>
              <a:cxn ang="0">
                <a:pos x="connsiteX1" y="connsiteY1"/>
              </a:cxn>
              <a:cxn ang="0">
                <a:pos x="connsiteX2" y="connsiteY2"/>
              </a:cxn>
              <a:cxn ang="0">
                <a:pos x="connsiteX3" y="connsiteY3"/>
              </a:cxn>
            </a:cxnLst>
            <a:rect l="l" t="t" r="r" b="b"/>
            <a:pathLst>
              <a:path w="2988527" h="753432">
                <a:moveTo>
                  <a:pt x="0" y="724830"/>
                </a:moveTo>
                <a:cubicBezTo>
                  <a:pt x="900461" y="752708"/>
                  <a:pt x="1800922" y="780586"/>
                  <a:pt x="2230244" y="702527"/>
                </a:cubicBezTo>
                <a:cubicBezTo>
                  <a:pt x="2659566" y="624468"/>
                  <a:pt x="2449552" y="373566"/>
                  <a:pt x="2575932" y="256478"/>
                </a:cubicBezTo>
                <a:cubicBezTo>
                  <a:pt x="2702312" y="139390"/>
                  <a:pt x="2845419" y="69695"/>
                  <a:pt x="2988527"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6088566" y="4438185"/>
            <a:ext cx="446049" cy="44605"/>
          </a:xfrm>
          <a:custGeom>
            <a:avLst/>
            <a:gdLst>
              <a:gd name="connsiteX0" fmla="*/ 0 w 446049"/>
              <a:gd name="connsiteY0" fmla="*/ 0 h 44605"/>
              <a:gd name="connsiteX1" fmla="*/ 446049 w 446049"/>
              <a:gd name="connsiteY1" fmla="*/ 44605 h 44605"/>
              <a:gd name="connsiteX2" fmla="*/ 446049 w 446049"/>
              <a:gd name="connsiteY2" fmla="*/ 44605 h 44605"/>
            </a:gdLst>
            <a:ahLst/>
            <a:cxnLst>
              <a:cxn ang="0">
                <a:pos x="connsiteX0" y="connsiteY0"/>
              </a:cxn>
              <a:cxn ang="0">
                <a:pos x="connsiteX1" y="connsiteY1"/>
              </a:cxn>
              <a:cxn ang="0">
                <a:pos x="connsiteX2" y="connsiteY2"/>
              </a:cxn>
            </a:cxnLst>
            <a:rect l="l" t="t" r="r" b="b"/>
            <a:pathLst>
              <a:path w="446049" h="44605">
                <a:moveTo>
                  <a:pt x="0" y="0"/>
                </a:moveTo>
                <a:lnTo>
                  <a:pt x="446049" y="44605"/>
                </a:lnTo>
                <a:lnTo>
                  <a:pt x="446049" y="44605"/>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3627886" y="4616605"/>
            <a:ext cx="4221468" cy="1878881"/>
          </a:xfrm>
          <a:custGeom>
            <a:avLst/>
            <a:gdLst>
              <a:gd name="connsiteX0" fmla="*/ 3497743 w 4221468"/>
              <a:gd name="connsiteY0" fmla="*/ 0 h 1878881"/>
              <a:gd name="connsiteX1" fmla="*/ 3988397 w 4221468"/>
              <a:gd name="connsiteY1" fmla="*/ 211873 h 1878881"/>
              <a:gd name="connsiteX2" fmla="*/ 4155665 w 4221468"/>
              <a:gd name="connsiteY2" fmla="*/ 512956 h 1878881"/>
              <a:gd name="connsiteX3" fmla="*/ 4077607 w 4221468"/>
              <a:gd name="connsiteY3" fmla="*/ 1628078 h 1878881"/>
              <a:gd name="connsiteX4" fmla="*/ 2605646 w 4221468"/>
              <a:gd name="connsiteY4" fmla="*/ 1839951 h 1878881"/>
              <a:gd name="connsiteX5" fmla="*/ 520368 w 4221468"/>
              <a:gd name="connsiteY5" fmla="*/ 1828800 h 1878881"/>
              <a:gd name="connsiteX6" fmla="*/ 7412 w 4221468"/>
              <a:gd name="connsiteY6" fmla="*/ 1338146 h 1878881"/>
              <a:gd name="connsiteX7" fmla="*/ 263890 w 4221468"/>
              <a:gd name="connsiteY7" fmla="*/ 468351 h 187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468" h="1878881">
                <a:moveTo>
                  <a:pt x="3497743" y="0"/>
                </a:moveTo>
                <a:cubicBezTo>
                  <a:pt x="3688243" y="63190"/>
                  <a:pt x="3878743" y="126380"/>
                  <a:pt x="3988397" y="211873"/>
                </a:cubicBezTo>
                <a:cubicBezTo>
                  <a:pt x="4098051" y="297366"/>
                  <a:pt x="4140797" y="276922"/>
                  <a:pt x="4155665" y="512956"/>
                </a:cubicBezTo>
                <a:cubicBezTo>
                  <a:pt x="4170533" y="748990"/>
                  <a:pt x="4335944" y="1406912"/>
                  <a:pt x="4077607" y="1628078"/>
                </a:cubicBezTo>
                <a:cubicBezTo>
                  <a:pt x="3819271" y="1849244"/>
                  <a:pt x="3198519" y="1806497"/>
                  <a:pt x="2605646" y="1839951"/>
                </a:cubicBezTo>
                <a:cubicBezTo>
                  <a:pt x="2012773" y="1873405"/>
                  <a:pt x="953407" y="1912434"/>
                  <a:pt x="520368" y="1828800"/>
                </a:cubicBezTo>
                <a:cubicBezTo>
                  <a:pt x="87329" y="1745166"/>
                  <a:pt x="50158" y="1564888"/>
                  <a:pt x="7412" y="1338146"/>
                </a:cubicBezTo>
                <a:cubicBezTo>
                  <a:pt x="-35334" y="1111405"/>
                  <a:pt x="114278" y="789878"/>
                  <a:pt x="263890" y="46835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矩形 11"/>
          <p:cNvSpPr/>
          <p:nvPr/>
        </p:nvSpPr>
        <p:spPr bwMode="auto">
          <a:xfrm>
            <a:off x="6427956" y="4214117"/>
            <a:ext cx="798034" cy="123110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EFA0203-9A32-4594-9895-B30CEE71075E}" type="slidenum">
              <a:rPr lang="en-AU" altLang="zh-CN" sz="1400"/>
              <a:pPr>
                <a:spcBef>
                  <a:spcPct val="0"/>
                </a:spcBef>
                <a:buClrTx/>
                <a:buSzTx/>
                <a:buFontTx/>
                <a:buNone/>
              </a:pPr>
              <a:t>39</a:t>
            </a:fld>
            <a:endParaRPr lang="en-AU" altLang="zh-CN" sz="1400"/>
          </a:p>
        </p:txBody>
      </p:sp>
      <p:pic>
        <p:nvPicPr>
          <p:cNvPr id="61443" name="Picture 6" descr="f04-2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分支指令</a:t>
            </a:r>
            <a:r>
              <a:rPr lang="en-US" altLang="zh-CN" dirty="0" err="1">
                <a:ea typeface="宋体" panose="02010600030101010101" pitchFamily="2" charset="-122"/>
              </a:rPr>
              <a:t>beq</a:t>
            </a:r>
            <a:endParaRPr lang="en-AU" altLang="zh-CN" dirty="0">
              <a:ea typeface="宋体" panose="02010600030101010101" pitchFamily="2" charset="-122"/>
            </a:endParaRPr>
          </a:p>
        </p:txBody>
      </p:sp>
      <p:sp>
        <p:nvSpPr>
          <p:cNvPr id="5" name="文本框 4"/>
          <p:cNvSpPr txBox="1"/>
          <p:nvPr/>
        </p:nvSpPr>
        <p:spPr>
          <a:xfrm>
            <a:off x="323528" y="5353586"/>
            <a:ext cx="3528392" cy="1323439"/>
          </a:xfrm>
          <a:prstGeom prst="rect">
            <a:avLst/>
          </a:prstGeom>
          <a:noFill/>
          <a:ln w="19050">
            <a:noFill/>
          </a:ln>
        </p:spPr>
        <p:txBody>
          <a:bodyPr wrap="square" rtlCol="0">
            <a:spAutoFit/>
          </a:bodyPr>
          <a:lstStyle/>
          <a:p>
            <a:r>
              <a:rPr lang="en-US" altLang="zh-CN" dirty="0" err="1">
                <a:solidFill>
                  <a:srgbClr val="009900"/>
                </a:solidFill>
              </a:rPr>
              <a:t>beq</a:t>
            </a:r>
            <a:r>
              <a:rPr lang="en-US" altLang="zh-CN" dirty="0">
                <a:solidFill>
                  <a:srgbClr val="009900"/>
                </a:solidFill>
              </a:rPr>
              <a:t> $t1,$t2, offset</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2</a:t>
            </a:r>
            <a:r>
              <a:rPr lang="zh-CN" altLang="en-US" dirty="0">
                <a:solidFill>
                  <a:srgbClr val="C00000"/>
                </a:solidFill>
              </a:rPr>
              <a:t>个寄存器</a:t>
            </a:r>
            <a:r>
              <a:rPr lang="en-US" altLang="zh-CN" dirty="0">
                <a:solidFill>
                  <a:srgbClr val="C00000"/>
                </a:solidFill>
              </a:rPr>
              <a:t>t1/t2</a:t>
            </a:r>
            <a:r>
              <a:rPr lang="zh-CN" altLang="en-US" dirty="0">
                <a:solidFill>
                  <a:srgbClr val="C00000"/>
                </a:solidFill>
              </a:rPr>
              <a:t>，产生控制信号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计算减法及标志</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结果标志位与</a:t>
            </a:r>
            <a:r>
              <a:rPr lang="en-US" altLang="zh-CN" dirty="0" err="1">
                <a:solidFill>
                  <a:srgbClr val="C00000"/>
                </a:solidFill>
              </a:rPr>
              <a:t>branc</a:t>
            </a:r>
            <a:r>
              <a:rPr lang="zh-CN" altLang="en-US" dirty="0">
                <a:solidFill>
                  <a:srgbClr val="C00000"/>
                </a:solidFill>
              </a:rPr>
              <a:t>产生</a:t>
            </a:r>
            <a:r>
              <a:rPr lang="en-US" altLang="zh-CN" dirty="0" err="1">
                <a:solidFill>
                  <a:srgbClr val="C00000"/>
                </a:solidFill>
              </a:rPr>
              <a:t>PCsrc</a:t>
            </a:r>
            <a:endParaRPr lang="en-US" altLang="zh-CN" dirty="0">
              <a:solidFill>
                <a:srgbClr val="C00000"/>
              </a:solidFill>
            </a:endParaRPr>
          </a:p>
        </p:txBody>
      </p:sp>
      <p:sp>
        <p:nvSpPr>
          <p:cNvPr id="2" name="任意多边形 1"/>
          <p:cNvSpPr/>
          <p:nvPr/>
        </p:nvSpPr>
        <p:spPr bwMode="auto">
          <a:xfrm>
            <a:off x="3100039" y="3992137"/>
            <a:ext cx="2520176" cy="201681"/>
          </a:xfrm>
          <a:custGeom>
            <a:avLst/>
            <a:gdLst>
              <a:gd name="connsiteX0" fmla="*/ 0 w 2520176"/>
              <a:gd name="connsiteY0" fmla="*/ 0 h 201681"/>
              <a:gd name="connsiteX1" fmla="*/ 1182029 w 2520176"/>
              <a:gd name="connsiteY1" fmla="*/ 44604 h 201681"/>
              <a:gd name="connsiteX2" fmla="*/ 1683834 w 2520176"/>
              <a:gd name="connsiteY2" fmla="*/ 178419 h 201681"/>
              <a:gd name="connsiteX3" fmla="*/ 2520176 w 2520176"/>
              <a:gd name="connsiteY3" fmla="*/ 200722 h 201681"/>
            </a:gdLst>
            <a:ahLst/>
            <a:cxnLst>
              <a:cxn ang="0">
                <a:pos x="connsiteX0" y="connsiteY0"/>
              </a:cxn>
              <a:cxn ang="0">
                <a:pos x="connsiteX1" y="connsiteY1"/>
              </a:cxn>
              <a:cxn ang="0">
                <a:pos x="connsiteX2" y="connsiteY2"/>
              </a:cxn>
              <a:cxn ang="0">
                <a:pos x="connsiteX3" y="connsiteY3"/>
              </a:cxn>
            </a:cxnLst>
            <a:rect l="l" t="t" r="r" b="b"/>
            <a:pathLst>
              <a:path w="2520176" h="201681">
                <a:moveTo>
                  <a:pt x="0" y="0"/>
                </a:moveTo>
                <a:cubicBezTo>
                  <a:pt x="450695" y="7433"/>
                  <a:pt x="901390" y="14867"/>
                  <a:pt x="1182029" y="44604"/>
                </a:cubicBezTo>
                <a:cubicBezTo>
                  <a:pt x="1462668" y="74341"/>
                  <a:pt x="1460810" y="152399"/>
                  <a:pt x="1683834" y="178419"/>
                </a:cubicBezTo>
                <a:cubicBezTo>
                  <a:pt x="1906858" y="204439"/>
                  <a:pt x="2213517" y="202580"/>
                  <a:pt x="2520176"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3100039" y="4348976"/>
            <a:ext cx="2520176" cy="201681"/>
          </a:xfrm>
          <a:custGeom>
            <a:avLst/>
            <a:gdLst>
              <a:gd name="connsiteX0" fmla="*/ 0 w 2520176"/>
              <a:gd name="connsiteY0" fmla="*/ 0 h 201681"/>
              <a:gd name="connsiteX1" fmla="*/ 1182029 w 2520176"/>
              <a:gd name="connsiteY1" fmla="*/ 44604 h 201681"/>
              <a:gd name="connsiteX2" fmla="*/ 1683834 w 2520176"/>
              <a:gd name="connsiteY2" fmla="*/ 178419 h 201681"/>
              <a:gd name="connsiteX3" fmla="*/ 2520176 w 2520176"/>
              <a:gd name="connsiteY3" fmla="*/ 200722 h 201681"/>
            </a:gdLst>
            <a:ahLst/>
            <a:cxnLst>
              <a:cxn ang="0">
                <a:pos x="connsiteX0" y="connsiteY0"/>
              </a:cxn>
              <a:cxn ang="0">
                <a:pos x="connsiteX1" y="connsiteY1"/>
              </a:cxn>
              <a:cxn ang="0">
                <a:pos x="connsiteX2" y="connsiteY2"/>
              </a:cxn>
              <a:cxn ang="0">
                <a:pos x="connsiteX3" y="connsiteY3"/>
              </a:cxn>
            </a:cxnLst>
            <a:rect l="l" t="t" r="r" b="b"/>
            <a:pathLst>
              <a:path w="2520176" h="201681">
                <a:moveTo>
                  <a:pt x="0" y="0"/>
                </a:moveTo>
                <a:cubicBezTo>
                  <a:pt x="450695" y="7433"/>
                  <a:pt x="901390" y="14867"/>
                  <a:pt x="1182029" y="44604"/>
                </a:cubicBezTo>
                <a:cubicBezTo>
                  <a:pt x="1462668" y="74341"/>
                  <a:pt x="1460810" y="152399"/>
                  <a:pt x="1683834" y="178419"/>
                </a:cubicBezTo>
                <a:cubicBezTo>
                  <a:pt x="1906858" y="204439"/>
                  <a:pt x="2213517" y="202580"/>
                  <a:pt x="2520176"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5240605" y="2598234"/>
            <a:ext cx="1193649" cy="205287"/>
          </a:xfrm>
          <a:custGeom>
            <a:avLst/>
            <a:gdLst>
              <a:gd name="connsiteX0" fmla="*/ 468 w 1193649"/>
              <a:gd name="connsiteY0" fmla="*/ 167268 h 205287"/>
              <a:gd name="connsiteX1" fmla="*/ 111980 w 1193649"/>
              <a:gd name="connsiteY1" fmla="*/ 200722 h 205287"/>
              <a:gd name="connsiteX2" fmla="*/ 691844 w 1193649"/>
              <a:gd name="connsiteY2" fmla="*/ 78059 h 205287"/>
              <a:gd name="connsiteX3" fmla="*/ 1193649 w 1193649"/>
              <a:gd name="connsiteY3" fmla="*/ 0 h 205287"/>
            </a:gdLst>
            <a:ahLst/>
            <a:cxnLst>
              <a:cxn ang="0">
                <a:pos x="connsiteX0" y="connsiteY0"/>
              </a:cxn>
              <a:cxn ang="0">
                <a:pos x="connsiteX1" y="connsiteY1"/>
              </a:cxn>
              <a:cxn ang="0">
                <a:pos x="connsiteX2" y="connsiteY2"/>
              </a:cxn>
              <a:cxn ang="0">
                <a:pos x="connsiteX3" y="connsiteY3"/>
              </a:cxn>
            </a:cxnLst>
            <a:rect l="l" t="t" r="r" b="b"/>
            <a:pathLst>
              <a:path w="1193649" h="205287">
                <a:moveTo>
                  <a:pt x="468" y="167268"/>
                </a:moveTo>
                <a:cubicBezTo>
                  <a:pt x="-1391" y="191429"/>
                  <a:pt x="-3249" y="215590"/>
                  <a:pt x="111980" y="200722"/>
                </a:cubicBezTo>
                <a:cubicBezTo>
                  <a:pt x="227209" y="185854"/>
                  <a:pt x="511566" y="111513"/>
                  <a:pt x="691844" y="78059"/>
                </a:cubicBezTo>
                <a:cubicBezTo>
                  <a:pt x="872122" y="44605"/>
                  <a:pt x="1032885" y="22302"/>
                  <a:pt x="1193649"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5977054" y="2743200"/>
            <a:ext cx="501805" cy="1546066"/>
          </a:xfrm>
          <a:custGeom>
            <a:avLst/>
            <a:gdLst>
              <a:gd name="connsiteX0" fmla="*/ 0 w 501805"/>
              <a:gd name="connsiteY0" fmla="*/ 1538868 h 1546066"/>
              <a:gd name="connsiteX1" fmla="*/ 278780 w 501805"/>
              <a:gd name="connsiteY1" fmla="*/ 1371600 h 1546066"/>
              <a:gd name="connsiteX2" fmla="*/ 267629 w 501805"/>
              <a:gd name="connsiteY2" fmla="*/ 367990 h 1546066"/>
              <a:gd name="connsiteX3" fmla="*/ 501805 w 501805"/>
              <a:gd name="connsiteY3" fmla="*/ 0 h 1546066"/>
            </a:gdLst>
            <a:ahLst/>
            <a:cxnLst>
              <a:cxn ang="0">
                <a:pos x="connsiteX0" y="connsiteY0"/>
              </a:cxn>
              <a:cxn ang="0">
                <a:pos x="connsiteX1" y="connsiteY1"/>
              </a:cxn>
              <a:cxn ang="0">
                <a:pos x="connsiteX2" y="connsiteY2"/>
              </a:cxn>
              <a:cxn ang="0">
                <a:pos x="connsiteX3" y="connsiteY3"/>
              </a:cxn>
            </a:cxnLst>
            <a:rect l="l" t="t" r="r" b="b"/>
            <a:pathLst>
              <a:path w="501805" h="1546066">
                <a:moveTo>
                  <a:pt x="0" y="1538868"/>
                </a:moveTo>
                <a:cubicBezTo>
                  <a:pt x="117087" y="1552807"/>
                  <a:pt x="234175" y="1566746"/>
                  <a:pt x="278780" y="1371600"/>
                </a:cubicBezTo>
                <a:cubicBezTo>
                  <a:pt x="323385" y="1176454"/>
                  <a:pt x="230458" y="596590"/>
                  <a:pt x="267629" y="367990"/>
                </a:cubicBezTo>
                <a:cubicBezTo>
                  <a:pt x="304800" y="139390"/>
                  <a:pt x="403302" y="69695"/>
                  <a:pt x="501805"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6568068" y="2263698"/>
            <a:ext cx="234176" cy="392691"/>
          </a:xfrm>
          <a:custGeom>
            <a:avLst/>
            <a:gdLst>
              <a:gd name="connsiteX0" fmla="*/ 0 w 234176"/>
              <a:gd name="connsiteY0" fmla="*/ 390292 h 392691"/>
              <a:gd name="connsiteX1" fmla="*/ 178420 w 234176"/>
              <a:gd name="connsiteY1" fmla="*/ 334536 h 392691"/>
              <a:gd name="connsiteX2" fmla="*/ 234176 w 234176"/>
              <a:gd name="connsiteY2" fmla="*/ 0 h 392691"/>
            </a:gdLst>
            <a:ahLst/>
            <a:cxnLst>
              <a:cxn ang="0">
                <a:pos x="connsiteX0" y="connsiteY0"/>
              </a:cxn>
              <a:cxn ang="0">
                <a:pos x="connsiteX1" y="connsiteY1"/>
              </a:cxn>
              <a:cxn ang="0">
                <a:pos x="connsiteX2" y="connsiteY2"/>
              </a:cxn>
            </a:cxnLst>
            <a:rect l="l" t="t" r="r" b="b"/>
            <a:pathLst>
              <a:path w="234176" h="392691">
                <a:moveTo>
                  <a:pt x="0" y="390292"/>
                </a:moveTo>
                <a:cubicBezTo>
                  <a:pt x="69695" y="394938"/>
                  <a:pt x="139391" y="399585"/>
                  <a:pt x="178420" y="334536"/>
                </a:cubicBezTo>
                <a:cubicBezTo>
                  <a:pt x="217449" y="269487"/>
                  <a:pt x="225812" y="134743"/>
                  <a:pt x="234176"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2743200" y="2356548"/>
            <a:ext cx="2955073" cy="3302550"/>
          </a:xfrm>
          <a:custGeom>
            <a:avLst/>
            <a:gdLst>
              <a:gd name="connsiteX0" fmla="*/ 0 w 2955073"/>
              <a:gd name="connsiteY0" fmla="*/ 3185608 h 3302550"/>
              <a:gd name="connsiteX1" fmla="*/ 1338146 w 2955073"/>
              <a:gd name="connsiteY1" fmla="*/ 3219062 h 3302550"/>
              <a:gd name="connsiteX2" fmla="*/ 2062976 w 2955073"/>
              <a:gd name="connsiteY2" fmla="*/ 3051793 h 3302550"/>
              <a:gd name="connsiteX3" fmla="*/ 2319454 w 2955073"/>
              <a:gd name="connsiteY3" fmla="*/ 475862 h 3302550"/>
              <a:gd name="connsiteX4" fmla="*/ 2955073 w 2955073"/>
              <a:gd name="connsiteY4" fmla="*/ 7511 h 330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073" h="3302550">
                <a:moveTo>
                  <a:pt x="0" y="3185608"/>
                </a:moveTo>
                <a:cubicBezTo>
                  <a:pt x="497158" y="3213486"/>
                  <a:pt x="994317" y="3241365"/>
                  <a:pt x="1338146" y="3219062"/>
                </a:cubicBezTo>
                <a:cubicBezTo>
                  <a:pt x="1681975" y="3196760"/>
                  <a:pt x="1899425" y="3508993"/>
                  <a:pt x="2062976" y="3051793"/>
                </a:cubicBezTo>
                <a:cubicBezTo>
                  <a:pt x="2226527" y="2594593"/>
                  <a:pt x="2170771" y="983242"/>
                  <a:pt x="2319454" y="475862"/>
                </a:cubicBezTo>
                <a:cubicBezTo>
                  <a:pt x="2468137" y="-31518"/>
                  <a:pt x="2711605" y="-12004"/>
                  <a:pt x="2955073" y="751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805208" y="1246799"/>
            <a:ext cx="6523303" cy="2977993"/>
          </a:xfrm>
          <a:custGeom>
            <a:avLst/>
            <a:gdLst>
              <a:gd name="connsiteX0" fmla="*/ 610997 w 6523303"/>
              <a:gd name="connsiteY0" fmla="*/ 2678430 h 2977993"/>
              <a:gd name="connsiteX1" fmla="*/ 878626 w 6523303"/>
              <a:gd name="connsiteY1" fmla="*/ 2165474 h 2977993"/>
              <a:gd name="connsiteX2" fmla="*/ 1023592 w 6523303"/>
              <a:gd name="connsiteY2" fmla="*/ 582001 h 2977993"/>
              <a:gd name="connsiteX3" fmla="*/ 1659212 w 6523303"/>
              <a:gd name="connsiteY3" fmla="*/ 437035 h 2977993"/>
              <a:gd name="connsiteX4" fmla="*/ 5840919 w 6523303"/>
              <a:gd name="connsiteY4" fmla="*/ 425884 h 2977993"/>
              <a:gd name="connsiteX5" fmla="*/ 6108548 w 6523303"/>
              <a:gd name="connsiteY5" fmla="*/ 91347 h 2977993"/>
              <a:gd name="connsiteX6" fmla="*/ 1748421 w 6523303"/>
              <a:gd name="connsiteY6" fmla="*/ 35591 h 2977993"/>
              <a:gd name="connsiteX7" fmla="*/ 198402 w 6523303"/>
              <a:gd name="connsiteY7" fmla="*/ 570850 h 2977993"/>
              <a:gd name="connsiteX8" fmla="*/ 42285 w 6523303"/>
              <a:gd name="connsiteY8" fmla="*/ 2611523 h 2977993"/>
              <a:gd name="connsiteX9" fmla="*/ 399124 w 6523303"/>
              <a:gd name="connsiteY9" fmla="*/ 2968362 h 297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3303" h="2977993">
                <a:moveTo>
                  <a:pt x="610997" y="2678430"/>
                </a:moveTo>
                <a:cubicBezTo>
                  <a:pt x="710428" y="2596654"/>
                  <a:pt x="809860" y="2514879"/>
                  <a:pt x="878626" y="2165474"/>
                </a:cubicBezTo>
                <a:cubicBezTo>
                  <a:pt x="947392" y="1816069"/>
                  <a:pt x="893494" y="870074"/>
                  <a:pt x="1023592" y="582001"/>
                </a:cubicBezTo>
                <a:cubicBezTo>
                  <a:pt x="1153690" y="293928"/>
                  <a:pt x="856324" y="463054"/>
                  <a:pt x="1659212" y="437035"/>
                </a:cubicBezTo>
                <a:cubicBezTo>
                  <a:pt x="2462100" y="411016"/>
                  <a:pt x="5099363" y="483499"/>
                  <a:pt x="5840919" y="425884"/>
                </a:cubicBezTo>
                <a:cubicBezTo>
                  <a:pt x="6582475" y="368269"/>
                  <a:pt x="6790631" y="156396"/>
                  <a:pt x="6108548" y="91347"/>
                </a:cubicBezTo>
                <a:cubicBezTo>
                  <a:pt x="5426465" y="26298"/>
                  <a:pt x="2733445" y="-44326"/>
                  <a:pt x="1748421" y="35591"/>
                </a:cubicBezTo>
                <a:cubicBezTo>
                  <a:pt x="763397" y="115508"/>
                  <a:pt x="482758" y="141528"/>
                  <a:pt x="198402" y="570850"/>
                </a:cubicBezTo>
                <a:cubicBezTo>
                  <a:pt x="-85954" y="1000172"/>
                  <a:pt x="8831" y="2211938"/>
                  <a:pt x="42285" y="2611523"/>
                </a:cubicBezTo>
                <a:cubicBezTo>
                  <a:pt x="75739" y="3011108"/>
                  <a:pt x="237431" y="2989735"/>
                  <a:pt x="399124" y="2968362"/>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任意多边形 11"/>
          <p:cNvSpPr/>
          <p:nvPr/>
        </p:nvSpPr>
        <p:spPr bwMode="auto">
          <a:xfrm>
            <a:off x="1449659" y="1739795"/>
            <a:ext cx="4360126" cy="2252342"/>
          </a:xfrm>
          <a:custGeom>
            <a:avLst/>
            <a:gdLst>
              <a:gd name="connsiteX0" fmla="*/ 0 w 4360126"/>
              <a:gd name="connsiteY0" fmla="*/ 2252342 h 2252342"/>
              <a:gd name="connsiteX1" fmla="*/ 234175 w 4360126"/>
              <a:gd name="connsiteY1" fmla="*/ 969951 h 2252342"/>
              <a:gd name="connsiteX2" fmla="*/ 591014 w 4360126"/>
              <a:gd name="connsiteY2" fmla="*/ 44400 h 2252342"/>
              <a:gd name="connsiteX3" fmla="*/ 3512634 w 4360126"/>
              <a:gd name="connsiteY3" fmla="*/ 155912 h 2252342"/>
              <a:gd name="connsiteX4" fmla="*/ 4360126 w 4360126"/>
              <a:gd name="connsiteY4" fmla="*/ 233971 h 225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126" h="2252342">
                <a:moveTo>
                  <a:pt x="0" y="2252342"/>
                </a:moveTo>
                <a:cubicBezTo>
                  <a:pt x="67836" y="1795141"/>
                  <a:pt x="135673" y="1337941"/>
                  <a:pt x="234175" y="969951"/>
                </a:cubicBezTo>
                <a:cubicBezTo>
                  <a:pt x="332677" y="601961"/>
                  <a:pt x="44604" y="180073"/>
                  <a:pt x="591014" y="44400"/>
                </a:cubicBezTo>
                <a:cubicBezTo>
                  <a:pt x="1137424" y="-91273"/>
                  <a:pt x="2884449" y="124317"/>
                  <a:pt x="3512634" y="155912"/>
                </a:cubicBezTo>
                <a:cubicBezTo>
                  <a:pt x="4140819" y="187507"/>
                  <a:pt x="4250472" y="210739"/>
                  <a:pt x="4360126" y="23397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任意多边形 12"/>
          <p:cNvSpPr/>
          <p:nvPr/>
        </p:nvSpPr>
        <p:spPr bwMode="auto">
          <a:xfrm>
            <a:off x="717527" y="1262411"/>
            <a:ext cx="6469245" cy="2685121"/>
          </a:xfrm>
          <a:custGeom>
            <a:avLst/>
            <a:gdLst>
              <a:gd name="connsiteX0" fmla="*/ 5527156 w 6469245"/>
              <a:gd name="connsiteY0" fmla="*/ 834018 h 2685121"/>
              <a:gd name="connsiteX1" fmla="*/ 6251985 w 6469245"/>
              <a:gd name="connsiteY1" fmla="*/ 744809 h 2685121"/>
              <a:gd name="connsiteX2" fmla="*/ 6385800 w 6469245"/>
              <a:gd name="connsiteY2" fmla="*/ 198399 h 2685121"/>
              <a:gd name="connsiteX3" fmla="*/ 5092258 w 6469245"/>
              <a:gd name="connsiteY3" fmla="*/ 42282 h 2685121"/>
              <a:gd name="connsiteX4" fmla="*/ 899400 w 6469245"/>
              <a:gd name="connsiteY4" fmla="*/ 120340 h 2685121"/>
              <a:gd name="connsiteX5" fmla="*/ 18453 w 6469245"/>
              <a:gd name="connsiteY5" fmla="*/ 1257765 h 2685121"/>
              <a:gd name="connsiteX6" fmla="*/ 386444 w 6469245"/>
              <a:gd name="connsiteY6" fmla="*/ 2685121 h 268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9245" h="2685121">
                <a:moveTo>
                  <a:pt x="5527156" y="834018"/>
                </a:moveTo>
                <a:cubicBezTo>
                  <a:pt x="5818017" y="842381"/>
                  <a:pt x="6108878" y="850745"/>
                  <a:pt x="6251985" y="744809"/>
                </a:cubicBezTo>
                <a:cubicBezTo>
                  <a:pt x="6395092" y="638873"/>
                  <a:pt x="6579088" y="315487"/>
                  <a:pt x="6385800" y="198399"/>
                </a:cubicBezTo>
                <a:cubicBezTo>
                  <a:pt x="6192512" y="81311"/>
                  <a:pt x="5092258" y="42282"/>
                  <a:pt x="5092258" y="42282"/>
                </a:cubicBezTo>
                <a:cubicBezTo>
                  <a:pt x="4177858" y="29272"/>
                  <a:pt x="1745034" y="-82240"/>
                  <a:pt x="899400" y="120340"/>
                </a:cubicBezTo>
                <a:cubicBezTo>
                  <a:pt x="53766" y="322920"/>
                  <a:pt x="103946" y="830301"/>
                  <a:pt x="18453" y="1257765"/>
                </a:cubicBezTo>
                <a:cubicBezTo>
                  <a:pt x="-67040" y="1685229"/>
                  <a:pt x="159702" y="2185175"/>
                  <a:pt x="386444" y="268512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EFE0220-90BF-41DF-A0E8-9C79B5516A53}" type="slidenum">
              <a:rPr lang="en-AU" altLang="zh-CN" sz="1400"/>
              <a:pPr>
                <a:spcBef>
                  <a:spcPct val="0"/>
                </a:spcBef>
                <a:buClrTx/>
                <a:buSzTx/>
                <a:buFontTx/>
                <a:buNone/>
              </a:pPr>
              <a:t>4</a:t>
            </a:fld>
            <a:endParaRPr lang="en-AU" altLang="zh-CN" sz="1400"/>
          </a:p>
        </p:txBody>
      </p:sp>
      <p:sp>
        <p:nvSpPr>
          <p:cNvPr id="1229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指令的执行</a:t>
            </a:r>
            <a:endParaRPr lang="en-AU" altLang="zh-CN" dirty="0">
              <a:ea typeface="宋体" panose="02010600030101010101" pitchFamily="2" charset="-122"/>
            </a:endParaRPr>
          </a:p>
        </p:txBody>
      </p:sp>
      <p:sp>
        <p:nvSpPr>
          <p:cNvPr id="12292" name="Rectangle 3"/>
          <p:cNvSpPr>
            <a:spLocks noGrp="1" noChangeArrowheads="1"/>
          </p:cNvSpPr>
          <p:nvPr>
            <p:ph type="body" idx="1"/>
          </p:nvPr>
        </p:nvSpPr>
        <p:spPr>
          <a:xfrm>
            <a:off x="684213" y="908719"/>
            <a:ext cx="6912123" cy="5810671"/>
          </a:xfrm>
        </p:spPr>
        <p:txBody>
          <a:bodyPr/>
          <a:lstStyle/>
          <a:p>
            <a:pPr eaLnBrk="1" hangingPunct="1"/>
            <a:r>
              <a:rPr lang="zh-CN" altLang="en-US" sz="2800" dirty="0">
                <a:ea typeface="宋体" panose="02010600030101010101" pitchFamily="2" charset="-122"/>
              </a:rPr>
              <a:t>前两步（各指令一样）：</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PC </a:t>
            </a:r>
            <a:r>
              <a:rPr lang="en-US" altLang="zh-CN" sz="2400" dirty="0">
                <a:ea typeface="宋体" panose="02010600030101010101" pitchFamily="2" charset="-122"/>
                <a:sym typeface="Symbol" panose="05050102010706020507" pitchFamily="18" charset="2"/>
              </a:rPr>
              <a:t> </a:t>
            </a:r>
            <a:r>
              <a:rPr lang="zh-CN" altLang="en-US" sz="2400" dirty="0">
                <a:ea typeface="宋体" panose="02010600030101010101" pitchFamily="2" charset="-122"/>
                <a:sym typeface="Symbol" panose="05050102010706020507" pitchFamily="18" charset="2"/>
              </a:rPr>
              <a:t>在指令所在的存储单元取出指令</a:t>
            </a:r>
            <a:endParaRPr lang="en-US" altLang="zh-CN" sz="2400" dirty="0">
              <a:ea typeface="宋体" panose="02010600030101010101" pitchFamily="2" charset="-122"/>
              <a:sym typeface="Symbol" panose="05050102010706020507" pitchFamily="18" charset="2"/>
            </a:endParaRPr>
          </a:p>
          <a:p>
            <a:pPr lvl="1" eaLnBrk="1" hangingPunct="1"/>
            <a:r>
              <a:rPr lang="en-US" altLang="zh-CN" sz="2400" dirty="0">
                <a:ea typeface="宋体" panose="02010600030101010101" pitchFamily="2" charset="-122"/>
                <a:sym typeface="Symbol" panose="05050102010706020507" pitchFamily="18" charset="2"/>
              </a:rPr>
              <a:t>Register numbers</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 </a:t>
            </a:r>
            <a:r>
              <a:rPr lang="zh-CN" altLang="en-US" sz="2400" dirty="0">
                <a:ea typeface="宋体" panose="02010600030101010101" pitchFamily="2" charset="-122"/>
                <a:sym typeface="Symbol" panose="05050102010706020507" pitchFamily="18" charset="2"/>
              </a:rPr>
              <a:t>根据寄存器的编号从寄存器文件读取寄存器内容</a:t>
            </a:r>
            <a:endParaRPr lang="en-US" altLang="zh-CN" sz="2400" dirty="0">
              <a:ea typeface="宋体" panose="02010600030101010101" pitchFamily="2" charset="-122"/>
              <a:sym typeface="Symbol" panose="05050102010706020507" pitchFamily="18" charset="2"/>
            </a:endParaRPr>
          </a:p>
          <a:p>
            <a:pPr eaLnBrk="1" hangingPunct="1"/>
            <a:r>
              <a:rPr lang="zh-CN" altLang="en-US" sz="2800" dirty="0">
                <a:ea typeface="宋体" panose="02010600030101010101" pitchFamily="2" charset="-122"/>
                <a:sym typeface="Symbol" panose="05050102010706020507" pitchFamily="18" charset="2"/>
              </a:rPr>
              <a:t>后续操作与指令类型有关</a:t>
            </a:r>
            <a:endParaRPr lang="en-US" altLang="zh-CN" sz="28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利用</a:t>
            </a:r>
            <a:r>
              <a:rPr lang="en-US" altLang="zh-CN" sz="2400" dirty="0">
                <a:ea typeface="宋体" panose="02010600030101010101" pitchFamily="2" charset="-122"/>
                <a:sym typeface="Symbol" panose="05050102010706020507" pitchFamily="18" charset="2"/>
              </a:rPr>
              <a:t>ALU</a:t>
            </a:r>
            <a:r>
              <a:rPr lang="zh-CN" altLang="en-US" sz="2400" dirty="0">
                <a:ea typeface="宋体" panose="02010600030101010101" pitchFamily="2" charset="-122"/>
                <a:sym typeface="Symbol" panose="05050102010706020507" pitchFamily="18" charset="2"/>
              </a:rPr>
              <a:t>（除了跳转指令外）</a:t>
            </a:r>
            <a:endParaRPr lang="en-US" altLang="zh-CN" sz="24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算术逻辑指令的计算</a:t>
            </a:r>
            <a:endParaRPr lang="en-US" altLang="zh-CN" sz="20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存储访问指令的访存地址计算</a:t>
            </a:r>
            <a:endParaRPr lang="en-US" altLang="zh-CN" sz="20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分支指令的条件判定计算</a:t>
            </a:r>
            <a:endParaRPr lang="en-US" altLang="zh-CN" sz="20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存储访问指令进行内存的读或写操作：取字指令读入的内存单元值</a:t>
            </a:r>
            <a:r>
              <a:rPr lang="en-US" altLang="zh-CN" sz="2400" dirty="0">
                <a:ea typeface="宋体" panose="02010600030101010101" pitchFamily="2" charset="-122"/>
                <a:sym typeface="Symbol" panose="05050102010706020507" pitchFamily="18" charset="2"/>
              </a:rPr>
              <a:t>;</a:t>
            </a:r>
          </a:p>
          <a:p>
            <a:pPr lvl="1" eaLnBrk="1" hangingPunct="1"/>
            <a:r>
              <a:rPr lang="zh-CN" altLang="en-US" sz="2400" dirty="0">
                <a:ea typeface="宋体" panose="02010600030101010101" pitchFamily="2" charset="-122"/>
                <a:sym typeface="Symbol" panose="05050102010706020507" pitchFamily="18" charset="2"/>
              </a:rPr>
              <a:t>算术逻辑指令、</a:t>
            </a:r>
            <a:r>
              <a:rPr lang="en-US" altLang="zh-CN" sz="2400" dirty="0" err="1">
                <a:ea typeface="宋体" panose="02010600030101010101" pitchFamily="2" charset="-122"/>
                <a:sym typeface="Symbol" panose="05050102010706020507" pitchFamily="18" charset="2"/>
              </a:rPr>
              <a:t>lw</a:t>
            </a:r>
            <a:r>
              <a:rPr lang="zh-CN" altLang="en-US" sz="2400" dirty="0">
                <a:ea typeface="宋体" panose="02010600030101010101" pitchFamily="2" charset="-122"/>
                <a:sym typeface="Symbol" panose="05050102010706020507" pitchFamily="18" charset="2"/>
              </a:rPr>
              <a:t>指令将</a:t>
            </a:r>
            <a:r>
              <a:rPr lang="en-US" altLang="zh-CN" sz="2400" dirty="0">
                <a:ea typeface="宋体" panose="02010600030101010101" pitchFamily="2" charset="-122"/>
                <a:sym typeface="Symbol" panose="05050102010706020507" pitchFamily="18" charset="2"/>
              </a:rPr>
              <a:t>ALU</a:t>
            </a:r>
            <a:r>
              <a:rPr lang="zh-CN" altLang="en-US" sz="2400" dirty="0">
                <a:ea typeface="宋体" panose="02010600030101010101" pitchFamily="2" charset="-122"/>
                <a:sym typeface="Symbol" panose="05050102010706020507" pitchFamily="18" charset="2"/>
              </a:rPr>
              <a:t>结果写入结果寄存器</a:t>
            </a:r>
            <a:endParaRPr lang="en-US" altLang="zh-CN" sz="2400" dirty="0">
              <a:ea typeface="宋体" panose="02010600030101010101" pitchFamily="2" charset="-122"/>
              <a:sym typeface="Symbol" panose="05050102010706020507" pitchFamily="18" charset="2"/>
            </a:endParaRPr>
          </a:p>
          <a:p>
            <a:pPr eaLnBrk="1" hangingPunct="1"/>
            <a:r>
              <a:rPr lang="en-US" altLang="zh-CN" sz="2800" dirty="0">
                <a:ea typeface="宋体" panose="02010600030101010101" pitchFamily="2" charset="-122"/>
                <a:sym typeface="Symbol" panose="05050102010706020507" pitchFamily="18" charset="2"/>
              </a:rPr>
              <a:t>PC=PC + 4 </a:t>
            </a:r>
            <a:r>
              <a:rPr lang="zh-CN" altLang="en-US" sz="2800" dirty="0">
                <a:ea typeface="宋体" panose="02010600030101010101" pitchFamily="2" charset="-122"/>
                <a:sym typeface="Symbol" panose="05050102010706020507" pitchFamily="18" charset="2"/>
              </a:rPr>
              <a:t>或  </a:t>
            </a:r>
            <a:r>
              <a:rPr lang="en-US" altLang="zh-CN" sz="2800" dirty="0">
                <a:ea typeface="宋体" panose="02010600030101010101" pitchFamily="2" charset="-122"/>
                <a:sym typeface="Symbol" panose="05050102010706020507" pitchFamily="18" charset="2"/>
              </a:rPr>
              <a:t>PC=</a:t>
            </a:r>
            <a:r>
              <a:rPr lang="zh-CN" altLang="en-US" sz="2800" dirty="0">
                <a:ea typeface="宋体" panose="02010600030101010101" pitchFamily="2" charset="-122"/>
                <a:sym typeface="Symbol" panose="05050102010706020507" pitchFamily="18" charset="2"/>
              </a:rPr>
              <a:t>跳转目标地址</a:t>
            </a:r>
            <a:endParaRPr lang="en-US" altLang="zh-CN" sz="2800" dirty="0">
              <a:ea typeface="宋体" panose="02010600030101010101" pitchFamily="2" charset="-122"/>
              <a:sym typeface="Symbol" panose="05050102010706020507" pitchFamily="18" charset="2"/>
            </a:endParaRPr>
          </a:p>
        </p:txBody>
      </p:sp>
      <p:sp>
        <p:nvSpPr>
          <p:cNvPr id="2" name="右大括号 1"/>
          <p:cNvSpPr/>
          <p:nvPr/>
        </p:nvSpPr>
        <p:spPr bwMode="auto">
          <a:xfrm>
            <a:off x="7452320" y="1195958"/>
            <a:ext cx="504056" cy="482451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7974332" y="2946494"/>
            <a:ext cx="360040" cy="1323439"/>
          </a:xfrm>
          <a:prstGeom prst="rect">
            <a:avLst/>
          </a:prstGeom>
          <a:noFill/>
        </p:spPr>
        <p:txBody>
          <a:bodyPr wrap="square" rtlCol="0">
            <a:spAutoFit/>
          </a:bodyPr>
          <a:lstStyle/>
          <a:p>
            <a:r>
              <a:rPr lang="zh-CN" altLang="en-US" dirty="0"/>
              <a:t>相当的规整</a:t>
            </a:r>
          </a:p>
        </p:txBody>
      </p:sp>
      <p:sp>
        <p:nvSpPr>
          <p:cNvPr id="4" name="文本框 3">
            <a:extLst>
              <a:ext uri="{FF2B5EF4-FFF2-40B4-BE49-F238E27FC236}">
                <a16:creationId xmlns:a16="http://schemas.microsoft.com/office/drawing/2014/main" id="{7CCE14C7-8D44-4D6D-A09C-D021BC7718F2}"/>
              </a:ext>
            </a:extLst>
          </p:cNvPr>
          <p:cNvSpPr txBox="1"/>
          <p:nvPr/>
        </p:nvSpPr>
        <p:spPr>
          <a:xfrm>
            <a:off x="6695268" y="1195958"/>
            <a:ext cx="504701" cy="338554"/>
          </a:xfrm>
          <a:prstGeom prst="rect">
            <a:avLst/>
          </a:prstGeom>
          <a:solidFill>
            <a:srgbClr val="92D050"/>
          </a:solidFill>
        </p:spPr>
        <p:txBody>
          <a:bodyPr wrap="square" rtlCol="0">
            <a:spAutoFit/>
          </a:bodyPr>
          <a:lstStyle/>
          <a:p>
            <a:r>
              <a:rPr lang="en-US" altLang="zh-CN" dirty="0"/>
              <a:t>1</a:t>
            </a:r>
            <a:endParaRPr lang="zh-CN" altLang="en-US" dirty="0"/>
          </a:p>
        </p:txBody>
      </p:sp>
      <p:sp>
        <p:nvSpPr>
          <p:cNvPr id="8" name="文本框 7">
            <a:extLst>
              <a:ext uri="{FF2B5EF4-FFF2-40B4-BE49-F238E27FC236}">
                <a16:creationId xmlns:a16="http://schemas.microsoft.com/office/drawing/2014/main" id="{50130797-9718-4583-9D86-01195AA6CD2D}"/>
              </a:ext>
            </a:extLst>
          </p:cNvPr>
          <p:cNvSpPr txBox="1"/>
          <p:nvPr/>
        </p:nvSpPr>
        <p:spPr>
          <a:xfrm>
            <a:off x="6644050" y="2157323"/>
            <a:ext cx="504701" cy="338554"/>
          </a:xfrm>
          <a:prstGeom prst="rect">
            <a:avLst/>
          </a:prstGeom>
          <a:solidFill>
            <a:srgbClr val="92D050"/>
          </a:solidFill>
        </p:spPr>
        <p:txBody>
          <a:bodyPr wrap="square" rtlCol="0">
            <a:spAutoFit/>
          </a:bodyPr>
          <a:lstStyle/>
          <a:p>
            <a:r>
              <a:rPr lang="en-US" altLang="zh-CN" dirty="0"/>
              <a:t>2</a:t>
            </a:r>
            <a:endParaRPr lang="zh-CN" altLang="en-US" dirty="0"/>
          </a:p>
        </p:txBody>
      </p:sp>
      <p:sp>
        <p:nvSpPr>
          <p:cNvPr id="9" name="文本框 8">
            <a:extLst>
              <a:ext uri="{FF2B5EF4-FFF2-40B4-BE49-F238E27FC236}">
                <a16:creationId xmlns:a16="http://schemas.microsoft.com/office/drawing/2014/main" id="{C3542DD4-2E55-4472-92B8-DB5155299558}"/>
              </a:ext>
            </a:extLst>
          </p:cNvPr>
          <p:cNvSpPr txBox="1"/>
          <p:nvPr/>
        </p:nvSpPr>
        <p:spPr>
          <a:xfrm>
            <a:off x="5328444" y="3258805"/>
            <a:ext cx="504701" cy="338554"/>
          </a:xfrm>
          <a:prstGeom prst="rect">
            <a:avLst/>
          </a:prstGeom>
          <a:solidFill>
            <a:srgbClr val="92D050"/>
          </a:solidFill>
        </p:spPr>
        <p:txBody>
          <a:bodyPr wrap="square" rtlCol="0">
            <a:spAutoFit/>
          </a:bodyPr>
          <a:lstStyle/>
          <a:p>
            <a:r>
              <a:rPr lang="en-US" altLang="zh-CN" dirty="0"/>
              <a:t>3</a:t>
            </a:r>
            <a:endParaRPr lang="zh-CN" altLang="en-US" dirty="0"/>
          </a:p>
        </p:txBody>
      </p:sp>
      <p:sp>
        <p:nvSpPr>
          <p:cNvPr id="10" name="文本框 9">
            <a:extLst>
              <a:ext uri="{FF2B5EF4-FFF2-40B4-BE49-F238E27FC236}">
                <a16:creationId xmlns:a16="http://schemas.microsoft.com/office/drawing/2014/main" id="{219852A1-EDA8-42B9-88A1-B366E99FEDED}"/>
              </a:ext>
            </a:extLst>
          </p:cNvPr>
          <p:cNvSpPr txBox="1"/>
          <p:nvPr/>
        </p:nvSpPr>
        <p:spPr>
          <a:xfrm>
            <a:off x="6390382" y="4390876"/>
            <a:ext cx="504701" cy="338554"/>
          </a:xfrm>
          <a:prstGeom prst="rect">
            <a:avLst/>
          </a:prstGeom>
          <a:solidFill>
            <a:srgbClr val="92D050"/>
          </a:solidFill>
        </p:spPr>
        <p:txBody>
          <a:bodyPr wrap="square" rtlCol="0">
            <a:spAutoFit/>
          </a:bodyPr>
          <a:lstStyle/>
          <a:p>
            <a:r>
              <a:rPr lang="en-US" altLang="zh-CN" dirty="0"/>
              <a:t>4</a:t>
            </a:r>
            <a:endParaRPr lang="zh-CN" altLang="en-US" dirty="0"/>
          </a:p>
        </p:txBody>
      </p:sp>
      <p:sp>
        <p:nvSpPr>
          <p:cNvPr id="11" name="文本框 10">
            <a:extLst>
              <a:ext uri="{FF2B5EF4-FFF2-40B4-BE49-F238E27FC236}">
                <a16:creationId xmlns:a16="http://schemas.microsoft.com/office/drawing/2014/main" id="{851E0C47-7527-4993-9467-4268F6B81F89}"/>
              </a:ext>
            </a:extLst>
          </p:cNvPr>
          <p:cNvSpPr txBox="1"/>
          <p:nvPr/>
        </p:nvSpPr>
        <p:spPr>
          <a:xfrm>
            <a:off x="7001376" y="5345934"/>
            <a:ext cx="504701" cy="338554"/>
          </a:xfrm>
          <a:prstGeom prst="rect">
            <a:avLst/>
          </a:prstGeom>
          <a:solidFill>
            <a:srgbClr val="92D050"/>
          </a:solidFill>
        </p:spPr>
        <p:txBody>
          <a:bodyPr wrap="square" rtlCol="0">
            <a:spAutoFit/>
          </a:bodyPr>
          <a:lstStyle/>
          <a:p>
            <a:r>
              <a:rPr lang="en-US" altLang="zh-CN" dirty="0"/>
              <a:t>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控制信号的逻辑实现</a:t>
            </a:r>
          </a:p>
        </p:txBody>
      </p:sp>
      <p:sp>
        <p:nvSpPr>
          <p:cNvPr id="3" name="内容占位符 2"/>
          <p:cNvSpPr>
            <a:spLocks noGrp="1"/>
          </p:cNvSpPr>
          <p:nvPr>
            <p:ph idx="1"/>
          </p:nvPr>
        </p:nvSpPr>
        <p:spPr/>
        <p:txBody>
          <a:bodyPr/>
          <a:lstStyle/>
          <a:p>
            <a:r>
              <a:rPr lang="zh-CN" altLang="en-US" dirty="0"/>
              <a:t>输入为</a:t>
            </a:r>
            <a:r>
              <a:rPr lang="en-US" altLang="zh-CN" dirty="0"/>
              <a:t>opcode</a:t>
            </a:r>
          </a:p>
          <a:p>
            <a:r>
              <a:rPr lang="zh-CN" altLang="en-US" dirty="0"/>
              <a:t>控制信号真值表</a:t>
            </a:r>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40</a:t>
            </a:fld>
            <a:endParaRPr lang="en-AU" altLang="zh-CN" dirty="0"/>
          </a:p>
        </p:txBody>
      </p:sp>
      <p:pic>
        <p:nvPicPr>
          <p:cNvPr id="5" name="图片 4"/>
          <p:cNvPicPr>
            <a:picLocks noChangeAspect="1"/>
          </p:cNvPicPr>
          <p:nvPr/>
        </p:nvPicPr>
        <p:blipFill>
          <a:blip r:embed="rId3"/>
          <a:stretch>
            <a:fillRect/>
          </a:stretch>
        </p:blipFill>
        <p:spPr>
          <a:xfrm>
            <a:off x="1043608" y="2256133"/>
            <a:ext cx="7727974" cy="4271707"/>
          </a:xfrm>
          <a:prstGeom prst="rect">
            <a:avLst/>
          </a:prstGeom>
        </p:spPr>
      </p:pic>
      <p:sp>
        <p:nvSpPr>
          <p:cNvPr id="6" name="文本框 5"/>
          <p:cNvSpPr txBox="1"/>
          <p:nvPr/>
        </p:nvSpPr>
        <p:spPr>
          <a:xfrm>
            <a:off x="6588224" y="1917579"/>
            <a:ext cx="1296144" cy="338554"/>
          </a:xfrm>
          <a:prstGeom prst="rect">
            <a:avLst/>
          </a:prstGeom>
          <a:noFill/>
        </p:spPr>
        <p:txBody>
          <a:bodyPr wrap="square" rtlCol="0">
            <a:spAutoFit/>
          </a:bodyPr>
          <a:lstStyle/>
          <a:p>
            <a:r>
              <a:rPr lang="zh-CN" altLang="en-US" dirty="0"/>
              <a:t>图 </a:t>
            </a:r>
            <a:r>
              <a:rPr lang="en-US" altLang="zh-CN" dirty="0"/>
              <a:t>4-22</a:t>
            </a:r>
            <a:endParaRPr lang="zh-CN" altLang="en-US" dirty="0"/>
          </a:p>
        </p:txBody>
      </p:sp>
      <p:sp>
        <p:nvSpPr>
          <p:cNvPr id="7" name="矩形 6"/>
          <p:cNvSpPr/>
          <p:nvPr/>
        </p:nvSpPr>
        <p:spPr>
          <a:xfrm>
            <a:off x="-58156" y="4985610"/>
            <a:ext cx="1750432" cy="830997"/>
          </a:xfrm>
          <a:prstGeom prst="rect">
            <a:avLst/>
          </a:prstGeom>
        </p:spPr>
        <p:txBody>
          <a:bodyPr wrap="square">
            <a:spAutoFit/>
          </a:bodyPr>
          <a:lstStyle/>
          <a:p>
            <a:r>
              <a:rPr lang="zh-CN" altLang="en-US" dirty="0"/>
              <a:t>其中</a:t>
            </a:r>
            <a:r>
              <a:rPr lang="en-US" altLang="zh-CN" dirty="0"/>
              <a:t>ALUop0/ALUop1</a:t>
            </a:r>
            <a:r>
              <a:rPr lang="zh-CN" altLang="en-US" dirty="0"/>
              <a:t>的编码见图</a:t>
            </a:r>
            <a:r>
              <a:rPr lang="en-US" altLang="zh-CN" dirty="0"/>
              <a:t>4-13</a:t>
            </a:r>
            <a:endParaRPr lang="zh-CN" altLang="en-US" dirty="0"/>
          </a:p>
        </p:txBody>
      </p:sp>
      <p:sp>
        <p:nvSpPr>
          <p:cNvPr id="8" name="椭圆 7"/>
          <p:cNvSpPr/>
          <p:nvPr/>
        </p:nvSpPr>
        <p:spPr bwMode="auto">
          <a:xfrm>
            <a:off x="3005624" y="5875356"/>
            <a:ext cx="1008112" cy="579420"/>
          </a:xfrm>
          <a:prstGeom prst="ellipse">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0" name="直接箭头连接符 9"/>
          <p:cNvCxnSpPr/>
          <p:nvPr/>
        </p:nvCxnSpPr>
        <p:spPr bwMode="auto">
          <a:xfrm flipH="1" flipV="1">
            <a:off x="1547664" y="5589240"/>
            <a:ext cx="1457960" cy="648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67781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B481119-E99C-49BD-9229-10E74282DB09}" type="slidenum">
              <a:rPr lang="en-AU" altLang="zh-CN" sz="1400"/>
              <a:pPr>
                <a:spcBef>
                  <a:spcPct val="0"/>
                </a:spcBef>
                <a:buClrTx/>
                <a:buSzTx/>
                <a:buFontTx/>
                <a:buNone/>
              </a:pPr>
              <a:t>41</a:t>
            </a:fld>
            <a:endParaRPr lang="en-AU" altLang="zh-CN" sz="1400"/>
          </a:p>
        </p:txBody>
      </p:sp>
      <p:sp>
        <p:nvSpPr>
          <p:cNvPr id="6349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扩展：跳转指令</a:t>
            </a:r>
            <a:endParaRPr lang="en-AU" altLang="zh-CN" dirty="0">
              <a:ea typeface="宋体" panose="02010600030101010101" pitchFamily="2" charset="-122"/>
            </a:endParaRPr>
          </a:p>
        </p:txBody>
      </p:sp>
      <p:sp>
        <p:nvSpPr>
          <p:cNvPr id="63492" name="Rectangle 3"/>
          <p:cNvSpPr>
            <a:spLocks noGrp="1" noChangeArrowheads="1"/>
          </p:cNvSpPr>
          <p:nvPr>
            <p:ph type="body" idx="1"/>
          </p:nvPr>
        </p:nvSpPr>
        <p:spPr>
          <a:xfrm>
            <a:off x="684213" y="2349500"/>
            <a:ext cx="8270875" cy="3887788"/>
          </a:xfrm>
        </p:spPr>
        <p:txBody>
          <a:bodyPr/>
          <a:lstStyle/>
          <a:p>
            <a:pPr eaLnBrk="1" hangingPunct="1"/>
            <a:r>
              <a:rPr lang="zh-CN" altLang="en-US" dirty="0">
                <a:ea typeface="宋体" panose="02010600030101010101" pitchFamily="2" charset="-122"/>
              </a:rPr>
              <a:t>跳转指令使用</a:t>
            </a:r>
            <a:r>
              <a:rPr lang="en-US" altLang="zh-CN" dirty="0">
                <a:ea typeface="宋体" panose="02010600030101010101" pitchFamily="2" charset="-122"/>
              </a:rPr>
              <a:t>32</a:t>
            </a:r>
            <a:r>
              <a:rPr lang="zh-CN" altLang="en-US" dirty="0">
                <a:ea typeface="宋体" panose="02010600030101010101" pitchFamily="2" charset="-122"/>
              </a:rPr>
              <a:t>位字地址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新的</a:t>
            </a:r>
            <a:r>
              <a:rPr lang="en-US" altLang="zh-CN" dirty="0">
                <a:ea typeface="宋体" panose="02010600030101010101" pitchFamily="2" charset="-122"/>
              </a:rPr>
              <a:t>PC</a:t>
            </a:r>
            <a:r>
              <a:rPr lang="zh-CN" altLang="en-US" dirty="0">
                <a:ea typeface="宋体" panose="02010600030101010101" pitchFamily="2" charset="-122"/>
              </a:rPr>
              <a:t>值：</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最高</a:t>
            </a:r>
            <a:r>
              <a:rPr lang="en-AU" altLang="zh-CN" dirty="0">
                <a:ea typeface="宋体" panose="02010600030101010101" pitchFamily="2" charset="-122"/>
              </a:rPr>
              <a:t>4 bits</a:t>
            </a:r>
            <a:r>
              <a:rPr lang="zh-CN" altLang="en-US" dirty="0">
                <a:ea typeface="宋体" panose="02010600030101010101" pitchFamily="2" charset="-122"/>
              </a:rPr>
              <a:t>与旧</a:t>
            </a:r>
            <a:r>
              <a:rPr lang="en-AU" altLang="zh-CN" dirty="0">
                <a:ea typeface="宋体" panose="02010600030101010101" pitchFamily="2" charset="-122"/>
              </a:rPr>
              <a:t>PC+4</a:t>
            </a:r>
            <a:r>
              <a:rPr lang="zh-CN" altLang="en-US" dirty="0">
                <a:ea typeface="宋体" panose="02010600030101010101" pitchFamily="2" charset="-122"/>
              </a:rPr>
              <a:t>相同（有限跳转范围）</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跳转地址用</a:t>
            </a:r>
            <a:r>
              <a:rPr lang="en-AU" altLang="zh-CN" dirty="0">
                <a:ea typeface="宋体" panose="02010600030101010101" pitchFamily="2" charset="-122"/>
              </a:rPr>
              <a:t>26-bit</a:t>
            </a:r>
            <a:r>
              <a:rPr lang="zh-CN" altLang="en-US" dirty="0">
                <a:ea typeface="宋体" panose="02010600030101010101" pitchFamily="2" charset="-122"/>
              </a:rPr>
              <a:t>表示（地址的</a:t>
            </a:r>
            <a:r>
              <a:rPr lang="en-US" altLang="zh-CN" dirty="0">
                <a:ea typeface="宋体" panose="02010600030101010101" pitchFamily="2" charset="-122"/>
              </a:rPr>
              <a:t>27:2</a:t>
            </a:r>
            <a:r>
              <a:rPr lang="zh-CN" altLang="en-US" dirty="0">
                <a:ea typeface="宋体" panose="02010600030101010101" pitchFamily="2" charset="-122"/>
              </a:rPr>
              <a:t>字段）</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最低</a:t>
            </a:r>
            <a:r>
              <a:rPr lang="en-US" altLang="zh-CN" dirty="0">
                <a:ea typeface="宋体" panose="02010600030101010101" pitchFamily="2" charset="-122"/>
              </a:rPr>
              <a:t>2-bit</a:t>
            </a:r>
            <a:r>
              <a:rPr lang="zh-CN" altLang="en-US" dirty="0">
                <a:ea typeface="宋体" panose="02010600030101010101" pitchFamily="2" charset="-122"/>
              </a:rPr>
              <a:t>恒为</a:t>
            </a:r>
            <a:r>
              <a:rPr lang="en-AU" altLang="zh-CN" dirty="0">
                <a:ea typeface="宋体" panose="02010600030101010101" pitchFamily="2" charset="-122"/>
              </a:rPr>
              <a:t>00</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字节对齐）</a:t>
            </a:r>
            <a:endParaRPr lang="en-AU" altLang="zh-CN" dirty="0">
              <a:ea typeface="宋体" panose="02010600030101010101" pitchFamily="2" charset="-122"/>
            </a:endParaRPr>
          </a:p>
          <a:p>
            <a:pPr eaLnBrk="1" hangingPunct="1"/>
            <a:r>
              <a:rPr lang="zh-CN" altLang="en-US" dirty="0">
                <a:ea typeface="宋体" panose="02010600030101010101" pitchFamily="2" charset="-122"/>
              </a:rPr>
              <a:t>需要新的</a:t>
            </a:r>
            <a:r>
              <a:rPr lang="en-AU" altLang="zh-CN" dirty="0">
                <a:ea typeface="宋体" panose="02010600030101010101" pitchFamily="2" charset="-122"/>
              </a:rPr>
              <a:t>opcode</a:t>
            </a:r>
            <a:r>
              <a:rPr lang="zh-CN" altLang="en-US" dirty="0">
                <a:ea typeface="宋体" panose="02010600030101010101" pitchFamily="2" charset="-122"/>
              </a:rPr>
              <a:t>编码，以及相关控制信号</a:t>
            </a:r>
            <a:endParaRPr lang="en-US" altLang="zh-CN" dirty="0">
              <a:ea typeface="宋体" panose="02010600030101010101" pitchFamily="2" charset="-122"/>
            </a:endParaRPr>
          </a:p>
          <a:p>
            <a:pPr eaLnBrk="1" hangingPunct="1"/>
            <a:r>
              <a:rPr lang="zh-CN" altLang="en-US" dirty="0">
                <a:ea typeface="宋体" panose="02010600030101010101" pitchFamily="2" charset="-122"/>
              </a:rPr>
              <a:t>请尝试修改图</a:t>
            </a:r>
            <a:r>
              <a:rPr lang="en-US" altLang="zh-CN" dirty="0">
                <a:ea typeface="宋体" panose="02010600030101010101" pitchFamily="2" charset="-122"/>
              </a:rPr>
              <a:t>4-17</a:t>
            </a:r>
            <a:endParaRPr lang="en-AU" altLang="zh-CN" dirty="0">
              <a:ea typeface="宋体" panose="02010600030101010101" pitchFamily="2" charset="-122"/>
            </a:endParaRPr>
          </a:p>
        </p:txBody>
      </p:sp>
      <p:grpSp>
        <p:nvGrpSpPr>
          <p:cNvPr id="63493" name="Group 14"/>
          <p:cNvGrpSpPr>
            <a:grpSpLocks/>
          </p:cNvGrpSpPr>
          <p:nvPr/>
        </p:nvGrpSpPr>
        <p:grpSpPr bwMode="auto">
          <a:xfrm>
            <a:off x="1835150" y="1412875"/>
            <a:ext cx="6913563" cy="773113"/>
            <a:chOff x="1156" y="890"/>
            <a:chExt cx="4355" cy="487"/>
          </a:xfrm>
        </p:grpSpPr>
        <p:sp>
          <p:nvSpPr>
            <p:cNvPr id="63495" name="Text Box 5"/>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2</a:t>
              </a:r>
              <a:endParaRPr lang="en-AU" altLang="zh-CN" sz="2000">
                <a:ea typeface="宋体" panose="02010600030101010101" pitchFamily="2" charset="-122"/>
              </a:endParaRPr>
            </a:p>
          </p:txBody>
        </p:sp>
        <p:sp>
          <p:nvSpPr>
            <p:cNvPr id="63496" name="Text Box 8"/>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63497" name="Text Box 9"/>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63498" name="Text Box 12"/>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25:0</a:t>
              </a:r>
              <a:endParaRPr lang="en-AU" altLang="zh-CN" sz="1600">
                <a:ea typeface="宋体" panose="02010600030101010101" pitchFamily="2" charset="-122"/>
              </a:endParaRPr>
            </a:p>
          </p:txBody>
        </p:sp>
      </p:grpSp>
      <p:sp>
        <p:nvSpPr>
          <p:cNvPr id="63494" name="Text Box 13"/>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Jump</a:t>
            </a:r>
            <a:endParaRPr lang="en-AU" altLang="zh-CN" sz="180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3FA1B8E-C79B-44C1-BBCE-7D14D138B67C}" type="slidenum">
              <a:rPr lang="en-AU" altLang="zh-CN" sz="1400"/>
              <a:pPr>
                <a:spcBef>
                  <a:spcPct val="0"/>
                </a:spcBef>
                <a:buClrTx/>
                <a:buSzTx/>
                <a:buFontTx/>
                <a:buNone/>
              </a:pPr>
              <a:t>42</a:t>
            </a:fld>
            <a:endParaRPr lang="en-AU" altLang="zh-CN" sz="1400"/>
          </a:p>
        </p:txBody>
      </p:sp>
      <p:pic>
        <p:nvPicPr>
          <p:cNvPr id="65539" name="Picture 6" descr="f04-2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11969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增加跳转指令后的数据通路</a:t>
            </a:r>
            <a:endParaRPr lang="en-AU" altLang="zh-CN" dirty="0">
              <a:ea typeface="宋体" panose="02010600030101010101" pitchFamily="2" charset="-122"/>
            </a:endParaRPr>
          </a:p>
        </p:txBody>
      </p:sp>
      <p:sp>
        <p:nvSpPr>
          <p:cNvPr id="3" name="任意多边形 2"/>
          <p:cNvSpPr/>
          <p:nvPr/>
        </p:nvSpPr>
        <p:spPr bwMode="auto">
          <a:xfrm>
            <a:off x="2397512" y="1415379"/>
            <a:ext cx="5185317" cy="3056260"/>
          </a:xfrm>
          <a:custGeom>
            <a:avLst/>
            <a:gdLst>
              <a:gd name="connsiteX0" fmla="*/ 0 w 5185317"/>
              <a:gd name="connsiteY0" fmla="*/ 3056260 h 3056260"/>
              <a:gd name="connsiteX1" fmla="*/ 122664 w 5185317"/>
              <a:gd name="connsiteY1" fmla="*/ 2153011 h 3056260"/>
              <a:gd name="connsiteX2" fmla="*/ 189571 w 5185317"/>
              <a:gd name="connsiteY2" fmla="*/ 346514 h 3056260"/>
              <a:gd name="connsiteX3" fmla="*/ 1081668 w 5185317"/>
              <a:gd name="connsiteY3" fmla="*/ 23128 h 3056260"/>
              <a:gd name="connsiteX4" fmla="*/ 3233854 w 5185317"/>
              <a:gd name="connsiteY4" fmla="*/ 45431 h 3056260"/>
              <a:gd name="connsiteX5" fmla="*/ 4928839 w 5185317"/>
              <a:gd name="connsiteY5" fmla="*/ 201548 h 3056260"/>
              <a:gd name="connsiteX6" fmla="*/ 5185317 w 5185317"/>
              <a:gd name="connsiteY6" fmla="*/ 223850 h 30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5317" h="3056260">
                <a:moveTo>
                  <a:pt x="0" y="3056260"/>
                </a:moveTo>
                <a:cubicBezTo>
                  <a:pt x="45534" y="2830447"/>
                  <a:pt x="91069" y="2604635"/>
                  <a:pt x="122664" y="2153011"/>
                </a:cubicBezTo>
                <a:cubicBezTo>
                  <a:pt x="154259" y="1701387"/>
                  <a:pt x="29737" y="701494"/>
                  <a:pt x="189571" y="346514"/>
                </a:cubicBezTo>
                <a:cubicBezTo>
                  <a:pt x="349405" y="-8466"/>
                  <a:pt x="574288" y="73308"/>
                  <a:pt x="1081668" y="23128"/>
                </a:cubicBezTo>
                <a:cubicBezTo>
                  <a:pt x="1589049" y="-27053"/>
                  <a:pt x="2592659" y="15694"/>
                  <a:pt x="3233854" y="45431"/>
                </a:cubicBezTo>
                <a:cubicBezTo>
                  <a:pt x="3875049" y="75168"/>
                  <a:pt x="4928839" y="201548"/>
                  <a:pt x="4928839" y="201548"/>
                </a:cubicBezTo>
                <a:lnTo>
                  <a:pt x="5185317" y="223850"/>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3300761" y="1471961"/>
            <a:ext cx="1516566" cy="412595"/>
          </a:xfrm>
          <a:custGeom>
            <a:avLst/>
            <a:gdLst>
              <a:gd name="connsiteX0" fmla="*/ 0 w 1516566"/>
              <a:gd name="connsiteY0" fmla="*/ 412595 h 412595"/>
              <a:gd name="connsiteX1" fmla="*/ 735980 w 1516566"/>
              <a:gd name="connsiteY1" fmla="*/ 301083 h 412595"/>
              <a:gd name="connsiteX2" fmla="*/ 959005 w 1516566"/>
              <a:gd name="connsiteY2" fmla="*/ 111512 h 412595"/>
              <a:gd name="connsiteX3" fmla="*/ 1516566 w 1516566"/>
              <a:gd name="connsiteY3" fmla="*/ 0 h 412595"/>
            </a:gdLst>
            <a:ahLst/>
            <a:cxnLst>
              <a:cxn ang="0">
                <a:pos x="connsiteX0" y="connsiteY0"/>
              </a:cxn>
              <a:cxn ang="0">
                <a:pos x="connsiteX1" y="connsiteY1"/>
              </a:cxn>
              <a:cxn ang="0">
                <a:pos x="connsiteX2" y="connsiteY2"/>
              </a:cxn>
              <a:cxn ang="0">
                <a:pos x="connsiteX3" y="connsiteY3"/>
              </a:cxn>
            </a:cxnLst>
            <a:rect l="l" t="t" r="r" b="b"/>
            <a:pathLst>
              <a:path w="1516566" h="412595">
                <a:moveTo>
                  <a:pt x="0" y="412595"/>
                </a:moveTo>
                <a:cubicBezTo>
                  <a:pt x="288073" y="381929"/>
                  <a:pt x="576146" y="351263"/>
                  <a:pt x="735980" y="301083"/>
                </a:cubicBezTo>
                <a:cubicBezTo>
                  <a:pt x="895814" y="250903"/>
                  <a:pt x="828907" y="161692"/>
                  <a:pt x="959005" y="111512"/>
                </a:cubicBezTo>
                <a:cubicBezTo>
                  <a:pt x="1089103" y="61332"/>
                  <a:pt x="1302834" y="30666"/>
                  <a:pt x="1516566"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4070195" y="1082110"/>
            <a:ext cx="3468029" cy="1635132"/>
          </a:xfrm>
          <a:custGeom>
            <a:avLst/>
            <a:gdLst>
              <a:gd name="connsiteX0" fmla="*/ 0 w 3468029"/>
              <a:gd name="connsiteY0" fmla="*/ 1571880 h 1635132"/>
              <a:gd name="connsiteX1" fmla="*/ 791737 w 3468029"/>
              <a:gd name="connsiteY1" fmla="*/ 1482670 h 1635132"/>
              <a:gd name="connsiteX2" fmla="*/ 1103971 w 3468029"/>
              <a:gd name="connsiteY2" fmla="*/ 244885 h 1635132"/>
              <a:gd name="connsiteX3" fmla="*/ 2520176 w 3468029"/>
              <a:gd name="connsiteY3" fmla="*/ 10710 h 1635132"/>
              <a:gd name="connsiteX4" fmla="*/ 3468029 w 3468029"/>
              <a:gd name="connsiteY4" fmla="*/ 423305 h 1635132"/>
              <a:gd name="connsiteX5" fmla="*/ 3468029 w 3468029"/>
              <a:gd name="connsiteY5" fmla="*/ 423305 h 16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029" h="1635132">
                <a:moveTo>
                  <a:pt x="0" y="1571880"/>
                </a:moveTo>
                <a:cubicBezTo>
                  <a:pt x="303871" y="1637858"/>
                  <a:pt x="607742" y="1703836"/>
                  <a:pt x="791737" y="1482670"/>
                </a:cubicBezTo>
                <a:cubicBezTo>
                  <a:pt x="975732" y="1261504"/>
                  <a:pt x="815898" y="490212"/>
                  <a:pt x="1103971" y="244885"/>
                </a:cubicBezTo>
                <a:cubicBezTo>
                  <a:pt x="1392044" y="-442"/>
                  <a:pt x="2126166" y="-19027"/>
                  <a:pt x="2520176" y="10710"/>
                </a:cubicBezTo>
                <a:cubicBezTo>
                  <a:pt x="2914186" y="40447"/>
                  <a:pt x="3468029" y="423305"/>
                  <a:pt x="3468029" y="423305"/>
                </a:cubicBezTo>
                <a:lnTo>
                  <a:pt x="3468029" y="423305"/>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圆角矩形 6"/>
          <p:cNvSpPr/>
          <p:nvPr/>
        </p:nvSpPr>
        <p:spPr bwMode="auto">
          <a:xfrm>
            <a:off x="7308304" y="1471961"/>
            <a:ext cx="630784" cy="948927"/>
          </a:xfrm>
          <a:prstGeom prst="roundRect">
            <a:avLst/>
          </a:prstGeom>
          <a:solidFill>
            <a:srgbClr val="FFC000">
              <a:alpha val="50000"/>
            </a:srgbClr>
          </a:solidFill>
          <a:ln w="19050" cap="flat" cmpd="sng" algn="ctr">
            <a:solidFill>
              <a:srgbClr val="00B0F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圆角矩形 10"/>
          <p:cNvSpPr/>
          <p:nvPr/>
        </p:nvSpPr>
        <p:spPr bwMode="auto">
          <a:xfrm>
            <a:off x="3300761" y="1115342"/>
            <a:ext cx="630784" cy="1042785"/>
          </a:xfrm>
          <a:prstGeom prst="roundRect">
            <a:avLst/>
          </a:prstGeom>
          <a:solidFill>
            <a:srgbClr val="FFC000">
              <a:alpha val="50000"/>
            </a:srgbClr>
          </a:solidFill>
          <a:ln w="19050" cap="flat" cmpd="sng" algn="ctr">
            <a:solidFill>
              <a:srgbClr val="00B0F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11" grpId="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2B53119-3752-430B-9CAE-014D9FC11387}" type="slidenum">
              <a:rPr lang="en-AU" altLang="zh-CN" sz="1400"/>
              <a:pPr>
                <a:spcBef>
                  <a:spcPct val="0"/>
                </a:spcBef>
                <a:buClrTx/>
                <a:buSzTx/>
                <a:buFontTx/>
                <a:buNone/>
              </a:pPr>
              <a:t>43</a:t>
            </a:fld>
            <a:endParaRPr lang="en-AU" altLang="zh-CN" sz="1400"/>
          </a:p>
        </p:txBody>
      </p:sp>
      <p:sp>
        <p:nvSpPr>
          <p:cNvPr id="67587" name="Rectangle 2"/>
          <p:cNvSpPr>
            <a:spLocks noGrp="1" noChangeArrowheads="1"/>
          </p:cNvSpPr>
          <p:nvPr>
            <p:ph type="title"/>
          </p:nvPr>
        </p:nvSpPr>
        <p:spPr>
          <a:noFill/>
        </p:spPr>
        <p:txBody>
          <a:bodyPr/>
          <a:lstStyle/>
          <a:p>
            <a:pPr eaLnBrk="1" hangingPunct="1"/>
            <a:r>
              <a:rPr lang="zh-CN" altLang="en-US" dirty="0">
                <a:ea typeface="宋体" panose="02010600030101010101" pitchFamily="2" charset="-122"/>
              </a:rPr>
              <a:t>性能讨论</a:t>
            </a:r>
            <a:endParaRPr lang="en-AU" altLang="zh-CN" dirty="0">
              <a:ea typeface="宋体" panose="02010600030101010101" pitchFamily="2" charset="-122"/>
            </a:endParaRPr>
          </a:p>
        </p:txBody>
      </p:sp>
      <p:sp>
        <p:nvSpPr>
          <p:cNvPr id="67588"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单周期处理器，</a:t>
            </a:r>
            <a:r>
              <a:rPr lang="zh-CN" altLang="en-US" dirty="0">
                <a:solidFill>
                  <a:srgbClr val="FF0000"/>
                </a:solidFill>
                <a:ea typeface="宋体" panose="02010600030101010101" pitchFamily="2" charset="-122"/>
              </a:rPr>
              <a:t>最慢</a:t>
            </a:r>
            <a:r>
              <a:rPr lang="zh-CN" altLang="en-US" dirty="0">
                <a:ea typeface="宋体" panose="02010600030101010101" pitchFamily="2" charset="-122"/>
              </a:rPr>
              <a:t>的路径决定时钟周期</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关键路径</a:t>
            </a:r>
            <a:r>
              <a:rPr lang="en-US" altLang="zh-CN" dirty="0">
                <a:ea typeface="宋体" panose="02010600030101010101" pitchFamily="2" charset="-122"/>
              </a:rPr>
              <a:t>: </a:t>
            </a:r>
            <a:r>
              <a:rPr lang="en-US" altLang="zh-CN" dirty="0" err="1">
                <a:solidFill>
                  <a:srgbClr val="FF0000"/>
                </a:solidFill>
                <a:ea typeface="宋体" panose="02010600030101010101" pitchFamily="2" charset="-122"/>
              </a:rPr>
              <a:t>lw</a:t>
            </a:r>
            <a:r>
              <a:rPr lang="zh-CN" altLang="en-US" dirty="0">
                <a:ea typeface="宋体" panose="02010600030101010101" pitchFamily="2" charset="-122"/>
              </a:rPr>
              <a:t>取字指令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指令存储器</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寄存器堆（读）</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ALU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数据存储器</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寄存器堆（写）</a:t>
            </a:r>
            <a:endParaRPr lang="en-US" altLang="zh-CN" dirty="0">
              <a:ea typeface="宋体" panose="02010600030101010101" pitchFamily="2" charset="-122"/>
            </a:endParaRPr>
          </a:p>
          <a:p>
            <a:pPr eaLnBrk="1" hangingPunct="1"/>
            <a:r>
              <a:rPr lang="zh-CN" altLang="en-US" dirty="0">
                <a:ea typeface="宋体" panose="02010600030101010101" pitchFamily="2" charset="-122"/>
              </a:rPr>
              <a:t>无法应对不同指令路径</a:t>
            </a:r>
            <a:r>
              <a:rPr lang="zh-CN" altLang="en-US" sz="2000" dirty="0">
                <a:ea typeface="宋体" panose="02010600030101010101" pitchFamily="2" charset="-122"/>
              </a:rPr>
              <a:t>（处理时间）</a:t>
            </a:r>
            <a:r>
              <a:rPr lang="zh-CN" altLang="en-US" dirty="0">
                <a:ea typeface="宋体" panose="02010600030101010101" pitchFamily="2" charset="-122"/>
              </a:rPr>
              <a:t>长短的差异</a:t>
            </a:r>
            <a:endParaRPr lang="en-US" altLang="zh-CN" dirty="0">
              <a:ea typeface="宋体" panose="02010600030101010101" pitchFamily="2" charset="-122"/>
            </a:endParaRPr>
          </a:p>
          <a:p>
            <a:pPr eaLnBrk="1" hangingPunct="1"/>
            <a:r>
              <a:rPr lang="zh-CN" altLang="en-US" dirty="0">
                <a:ea typeface="宋体" panose="02010600030101010101" pitchFamily="2" charset="-122"/>
              </a:rPr>
              <a:t>违背了设计原则</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加快经常性事件</a:t>
            </a:r>
            <a:endParaRPr lang="en-US" altLang="zh-CN" dirty="0">
              <a:ea typeface="宋体" panose="02010600030101010101" pitchFamily="2" charset="-122"/>
            </a:endParaRPr>
          </a:p>
          <a:p>
            <a:pPr eaLnBrk="1" hangingPunct="1"/>
            <a:r>
              <a:rPr lang="zh-CN" altLang="en-US" dirty="0">
                <a:ea typeface="宋体" panose="02010600030101010101" pitchFamily="2" charset="-122"/>
              </a:rPr>
              <a:t>解决方法</a:t>
            </a:r>
            <a:r>
              <a:rPr lang="en-US" altLang="zh-CN" dirty="0">
                <a:ea typeface="宋体" panose="02010600030101010101" pitchFamily="2" charset="-122"/>
              </a:rPr>
              <a:t>:</a:t>
            </a:r>
            <a:r>
              <a:rPr lang="zh-CN" altLang="en-US" dirty="0">
                <a:ea typeface="宋体" panose="02010600030101010101" pitchFamily="2" charset="-122"/>
              </a:rPr>
              <a:t> 使用流水线方式处理指令</a:t>
            </a:r>
            <a:endParaRPr lang="en-US" altLang="zh-CN"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163244-90C8-4A08-95EC-BDF4658A98C6}" type="slidenum">
              <a:rPr lang="en-AU" altLang="zh-CN" sz="1400"/>
              <a:pPr>
                <a:spcBef>
                  <a:spcPct val="0"/>
                </a:spcBef>
                <a:buClrTx/>
                <a:buSzTx/>
                <a:buFontTx/>
                <a:buNone/>
              </a:pPr>
              <a:t>44</a:t>
            </a:fld>
            <a:endParaRPr lang="en-AU" altLang="zh-CN" sz="1400" dirty="0"/>
          </a:p>
        </p:txBody>
      </p:sp>
      <p:pic>
        <p:nvPicPr>
          <p:cNvPr id="69635"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2"/>
          <p:cNvSpPr>
            <a:spLocks noGrp="1" noChangeArrowheads="1"/>
          </p:cNvSpPr>
          <p:nvPr>
            <p:ph type="title"/>
          </p:nvPr>
        </p:nvSpPr>
        <p:spPr>
          <a:xfrm>
            <a:off x="684213" y="138609"/>
            <a:ext cx="8259762" cy="769441"/>
          </a:xfrm>
        </p:spPr>
        <p:txBody>
          <a:bodyPr/>
          <a:lstStyle/>
          <a:p>
            <a:pPr eaLnBrk="1" hangingPunct="1"/>
            <a:r>
              <a:rPr lang="en-US" altLang="zh-CN" dirty="0">
                <a:ea typeface="宋体" panose="02010600030101010101" pitchFamily="2" charset="-122"/>
              </a:rPr>
              <a:t>4.5 </a:t>
            </a:r>
            <a:r>
              <a:rPr lang="zh-CN" altLang="en-US" dirty="0">
                <a:ea typeface="宋体" panose="02010600030101010101" pitchFamily="2" charset="-122"/>
              </a:rPr>
              <a:t>指令的流水处理</a:t>
            </a:r>
            <a:endParaRPr lang="en-AU" altLang="zh-CN" dirty="0">
              <a:ea typeface="宋体" panose="02010600030101010101" pitchFamily="2" charset="-122"/>
            </a:endParaRPr>
          </a:p>
        </p:txBody>
      </p:sp>
      <p:sp>
        <p:nvSpPr>
          <p:cNvPr id="69637" name="Rectangle 3"/>
          <p:cNvSpPr>
            <a:spLocks noGrp="1" noChangeArrowheads="1"/>
          </p:cNvSpPr>
          <p:nvPr>
            <p:ph type="body" idx="1"/>
          </p:nvPr>
        </p:nvSpPr>
        <p:spPr>
          <a:xfrm>
            <a:off x="684213" y="1125538"/>
            <a:ext cx="8270875" cy="1228725"/>
          </a:xfrm>
        </p:spPr>
        <p:txBody>
          <a:bodyPr/>
          <a:lstStyle/>
          <a:p>
            <a:pPr eaLnBrk="1" hangingPunct="1"/>
            <a:r>
              <a:rPr lang="zh-CN" altLang="en-US" b="1" dirty="0">
                <a:solidFill>
                  <a:srgbClr val="FF0000"/>
                </a:solidFill>
                <a:ea typeface="宋体" panose="02010600030101010101" pitchFamily="2" charset="-122"/>
              </a:rPr>
              <a:t>流水</a:t>
            </a:r>
            <a:r>
              <a:rPr lang="zh-CN" altLang="en-US" dirty="0">
                <a:ea typeface="宋体" panose="02010600030101010101" pitchFamily="2" charset="-122"/>
              </a:rPr>
              <a:t>方式的洗衣房</a:t>
            </a:r>
            <a:r>
              <a:rPr lang="en-US" altLang="zh-CN" dirty="0">
                <a:ea typeface="宋体" panose="02010600030101010101" pitchFamily="2" charset="-122"/>
              </a:rPr>
              <a:t>:</a:t>
            </a:r>
            <a:r>
              <a:rPr lang="zh-CN" altLang="en-US" dirty="0">
                <a:ea typeface="宋体" panose="02010600030101010101" pitchFamily="2" charset="-122"/>
              </a:rPr>
              <a:t>相互</a:t>
            </a:r>
            <a:r>
              <a:rPr lang="zh-CN" altLang="en-US" dirty="0">
                <a:solidFill>
                  <a:srgbClr val="FF0000"/>
                </a:solidFill>
                <a:ea typeface="宋体" panose="02010600030101010101" pitchFamily="2" charset="-122"/>
              </a:rPr>
              <a:t>重叠</a:t>
            </a:r>
            <a:r>
              <a:rPr lang="zh-CN" altLang="en-US" dirty="0">
                <a:ea typeface="宋体" panose="02010600030101010101" pitchFamily="2" charset="-122"/>
              </a:rPr>
              <a:t>的操作：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以</a:t>
            </a:r>
            <a:r>
              <a:rPr lang="zh-CN" altLang="en-US" dirty="0">
                <a:solidFill>
                  <a:srgbClr val="FF0000"/>
                </a:solidFill>
                <a:ea typeface="宋体" panose="02010600030101010101" pitchFamily="2" charset="-122"/>
              </a:rPr>
              <a:t>并行</a:t>
            </a:r>
            <a:r>
              <a:rPr lang="zh-CN" altLang="en-US" dirty="0">
                <a:ea typeface="宋体" panose="02010600030101010101" pitchFamily="2" charset="-122"/>
              </a:rPr>
              <a:t>方式提高性能</a:t>
            </a:r>
            <a:endParaRPr lang="en-US" altLang="zh-CN" dirty="0">
              <a:ea typeface="宋体" panose="02010600030101010101" pitchFamily="2" charset="-122"/>
            </a:endParaRPr>
          </a:p>
        </p:txBody>
      </p:sp>
      <p:sp>
        <p:nvSpPr>
          <p:cNvPr id="69638" name="Text Box 4"/>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§4.5 An Overview of Pipelining</a:t>
            </a:r>
          </a:p>
        </p:txBody>
      </p:sp>
      <p:sp>
        <p:nvSpPr>
          <p:cNvPr id="69639" name="Rectangle 6"/>
          <p:cNvSpPr>
            <a:spLocks noChangeArrowheads="1"/>
          </p:cNvSpPr>
          <p:nvPr/>
        </p:nvSpPr>
        <p:spPr bwMode="auto">
          <a:xfrm>
            <a:off x="5053659" y="2708275"/>
            <a:ext cx="3974454"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sz="2800" dirty="0">
                <a:ea typeface="宋体" panose="02010600030101010101" pitchFamily="2" charset="-122"/>
              </a:rPr>
              <a:t>4</a:t>
            </a:r>
            <a:r>
              <a:rPr lang="zh-CN" altLang="en-US" sz="2800" dirty="0">
                <a:ea typeface="宋体" panose="02010600030101010101" pitchFamily="2" charset="-122"/>
              </a:rPr>
              <a:t>个洗衣任务：</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加速比</a:t>
            </a:r>
            <a:r>
              <a:rPr lang="en-US" altLang="zh-CN" sz="2400" dirty="0">
                <a:ea typeface="宋体" panose="02010600030101010101" pitchFamily="2" charset="-122"/>
              </a:rPr>
              <a:t>Speedup</a:t>
            </a:r>
            <a:br>
              <a:rPr lang="en-US" altLang="zh-CN" sz="2000" dirty="0">
                <a:ea typeface="宋体" panose="02010600030101010101" pitchFamily="2" charset="-122"/>
              </a:rPr>
            </a:br>
            <a:r>
              <a:rPr lang="en-US" altLang="zh-CN" sz="2000" dirty="0">
                <a:ea typeface="宋体" panose="02010600030101010101" pitchFamily="2" charset="-122"/>
              </a:rPr>
              <a:t>	= 8/3.5 = 2.3</a:t>
            </a:r>
          </a:p>
          <a:p>
            <a:pPr eaLnBrk="1" hangingPunct="1"/>
            <a:r>
              <a:rPr lang="zh-CN" altLang="en-US" sz="2800" dirty="0">
                <a:ea typeface="宋体" panose="02010600030101010101" pitchFamily="2" charset="-122"/>
              </a:rPr>
              <a:t>连续洗衣任务</a:t>
            </a:r>
            <a:r>
              <a:rPr lang="en-US" altLang="zh-CN" sz="2800" dirty="0">
                <a:ea typeface="宋体" panose="02010600030101010101" pitchFamily="2" charset="-122"/>
              </a:rPr>
              <a:t>:</a:t>
            </a:r>
          </a:p>
          <a:p>
            <a:pPr lvl="1" eaLnBrk="1" hangingPunct="1"/>
            <a:r>
              <a:rPr lang="zh-CN" altLang="en-US" sz="2400" dirty="0">
                <a:ea typeface="宋体" panose="02010600030101010101" pitchFamily="2" charset="-122"/>
              </a:rPr>
              <a:t>加速比</a:t>
            </a:r>
            <a:r>
              <a:rPr lang="en-US" altLang="zh-CN" sz="2400" dirty="0">
                <a:ea typeface="宋体" panose="02010600030101010101" pitchFamily="2" charset="-122"/>
              </a:rPr>
              <a:t>Speedup</a:t>
            </a:r>
            <a:br>
              <a:rPr lang="en-US" altLang="zh-CN" sz="2400" dirty="0">
                <a:ea typeface="宋体" panose="02010600030101010101" pitchFamily="2" charset="-122"/>
              </a:rPr>
            </a:br>
            <a:r>
              <a:rPr lang="en-US" altLang="zh-CN" sz="2400" dirty="0">
                <a:ea typeface="宋体" panose="02010600030101010101" pitchFamily="2" charset="-122"/>
              </a:rPr>
              <a:t>= 2n/(0.5n + 1.5) ≈ 4</a:t>
            </a:r>
            <a:br>
              <a:rPr lang="en-US" altLang="zh-CN" sz="2400" dirty="0">
                <a:ea typeface="宋体" panose="02010600030101010101" pitchFamily="2" charset="-122"/>
              </a:rPr>
            </a:br>
            <a:r>
              <a:rPr lang="en-US" altLang="zh-CN" sz="2400" dirty="0">
                <a:ea typeface="宋体" panose="02010600030101010101" pitchFamily="2" charset="-122"/>
              </a:rPr>
              <a:t>= number of stages</a:t>
            </a:r>
          </a:p>
        </p:txBody>
      </p:sp>
      <p:sp>
        <p:nvSpPr>
          <p:cNvPr id="2" name="椭圆 1"/>
          <p:cNvSpPr/>
          <p:nvPr/>
        </p:nvSpPr>
        <p:spPr bwMode="auto">
          <a:xfrm>
            <a:off x="1043608" y="5255618"/>
            <a:ext cx="432048" cy="837208"/>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2483768" y="4790976"/>
            <a:ext cx="432048" cy="837208"/>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2527127" y="4803885"/>
            <a:ext cx="297755" cy="830997"/>
          </a:xfrm>
          <a:prstGeom prst="rect">
            <a:avLst/>
          </a:prstGeom>
          <a:noFill/>
        </p:spPr>
        <p:txBody>
          <a:bodyPr wrap="square" rtlCol="0">
            <a:spAutoFit/>
          </a:bodyPr>
          <a:lstStyle/>
          <a:p>
            <a:r>
              <a:rPr lang="zh-CN" altLang="en-US" dirty="0">
                <a:solidFill>
                  <a:srgbClr val="FF0000"/>
                </a:solidFill>
              </a:rPr>
              <a:t>空闲区</a:t>
            </a:r>
          </a:p>
        </p:txBody>
      </p:sp>
      <p:sp>
        <p:nvSpPr>
          <p:cNvPr id="11" name="文本框 10"/>
          <p:cNvSpPr txBox="1"/>
          <p:nvPr/>
        </p:nvSpPr>
        <p:spPr>
          <a:xfrm>
            <a:off x="1074491" y="5258723"/>
            <a:ext cx="297755" cy="830997"/>
          </a:xfrm>
          <a:prstGeom prst="rect">
            <a:avLst/>
          </a:prstGeom>
          <a:noFill/>
        </p:spPr>
        <p:txBody>
          <a:bodyPr wrap="square" rtlCol="0">
            <a:spAutoFit/>
          </a:bodyPr>
          <a:lstStyle/>
          <a:p>
            <a:r>
              <a:rPr lang="zh-CN" altLang="en-US" dirty="0">
                <a:solidFill>
                  <a:srgbClr val="FF0000"/>
                </a:solidFill>
              </a:rPr>
              <a:t>空闲区</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3EFA8E2-CFFB-44E7-B952-28375D09D296}" type="slidenum">
              <a:rPr lang="en-AU" altLang="zh-CN" sz="1400"/>
              <a:pPr>
                <a:spcBef>
                  <a:spcPct val="0"/>
                </a:spcBef>
                <a:buClrTx/>
                <a:buSzTx/>
                <a:buFontTx/>
                <a:buNone/>
              </a:pPr>
              <a:t>45</a:t>
            </a:fld>
            <a:endParaRPr lang="en-AU" altLang="zh-CN" sz="1400" dirty="0"/>
          </a:p>
        </p:txBody>
      </p:sp>
      <p:sp>
        <p:nvSpPr>
          <p:cNvPr id="7168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ea typeface="宋体" panose="02010600030101010101" pitchFamily="2" charset="-122"/>
              </a:rPr>
              <a:t>指令流水</a:t>
            </a:r>
            <a:endParaRPr lang="en-AU" altLang="zh-CN" dirty="0">
              <a:ea typeface="宋体" panose="02010600030101010101" pitchFamily="2" charset="-122"/>
            </a:endParaRPr>
          </a:p>
        </p:txBody>
      </p:sp>
      <p:sp>
        <p:nvSpPr>
          <p:cNvPr id="71684" name="Rectangle 3"/>
          <p:cNvSpPr>
            <a:spLocks noGrp="1" noChangeArrowheads="1"/>
          </p:cNvSpPr>
          <p:nvPr>
            <p:ph type="body" idx="1"/>
          </p:nvPr>
        </p:nvSpPr>
        <p:spPr/>
        <p:txBody>
          <a:bodyPr/>
          <a:lstStyle/>
          <a:p>
            <a:pPr marL="609600" indent="-609600" eaLnBrk="1" hangingPunct="1"/>
            <a:r>
              <a:rPr lang="en-US" altLang="zh-CN" dirty="0">
                <a:ea typeface="宋体" panose="02010600030101010101" pitchFamily="2" charset="-122"/>
              </a:rPr>
              <a:t>5</a:t>
            </a:r>
            <a:r>
              <a:rPr lang="zh-CN" altLang="en-US" dirty="0">
                <a:ea typeface="宋体" panose="02010600030101010101" pitchFamily="2" charset="-122"/>
              </a:rPr>
              <a:t>级</a:t>
            </a:r>
            <a:r>
              <a:rPr lang="en-US" altLang="zh-CN" dirty="0">
                <a:ea typeface="宋体" panose="02010600030101010101" pitchFamily="2" charset="-122"/>
              </a:rPr>
              <a:t>, </a:t>
            </a:r>
            <a:r>
              <a:rPr lang="zh-CN" altLang="en-US" dirty="0">
                <a:ea typeface="宋体" panose="02010600030101010101" pitchFamily="2" charset="-122"/>
              </a:rPr>
              <a:t>每级完成一个操作步骤</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IF: </a:t>
            </a:r>
            <a:r>
              <a:rPr lang="zh-CN" altLang="en-US" dirty="0">
                <a:ea typeface="宋体" panose="02010600030101010101" pitchFamily="2" charset="-122"/>
              </a:rPr>
              <a:t>从内存中取指令</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ID: </a:t>
            </a:r>
            <a:r>
              <a:rPr lang="zh-CN" altLang="en-US" dirty="0">
                <a:ea typeface="宋体" panose="02010600030101010101" pitchFamily="2" charset="-122"/>
              </a:rPr>
              <a:t>指令解码</a:t>
            </a:r>
            <a:r>
              <a:rPr lang="en-US" altLang="zh-CN" dirty="0">
                <a:ea typeface="宋体" panose="02010600030101010101" pitchFamily="2" charset="-122"/>
              </a:rPr>
              <a:t>&amp; </a:t>
            </a:r>
            <a:r>
              <a:rPr lang="zh-CN" altLang="en-US" dirty="0">
                <a:ea typeface="宋体" panose="02010600030101010101" pitchFamily="2" charset="-122"/>
              </a:rPr>
              <a:t>读寄存器</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EX: </a:t>
            </a:r>
            <a:r>
              <a:rPr lang="zh-CN" altLang="en-US" dirty="0">
                <a:ea typeface="宋体" panose="02010600030101010101" pitchFamily="2" charset="-122"/>
              </a:rPr>
              <a:t>执行运算或计算地址</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MEM: </a:t>
            </a:r>
            <a:r>
              <a:rPr lang="zh-CN" altLang="en-US" dirty="0">
                <a:ea typeface="宋体" panose="02010600030101010101" pitchFamily="2" charset="-122"/>
              </a:rPr>
              <a:t>访问内存操作</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WB: </a:t>
            </a:r>
            <a:r>
              <a:rPr lang="zh-CN" altLang="en-US" dirty="0">
                <a:ea typeface="宋体" panose="02010600030101010101" pitchFamily="2" charset="-122"/>
              </a:rPr>
              <a:t>将结果写回寄存器</a:t>
            </a:r>
            <a:endParaRPr lang="en-AU" altLang="zh-CN" dirty="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9ACA8B3-6304-4B14-B409-D03E563E47C2}" type="slidenum">
              <a:rPr lang="en-AU" altLang="zh-CN" sz="1400"/>
              <a:pPr>
                <a:spcBef>
                  <a:spcPct val="0"/>
                </a:spcBef>
                <a:buClrTx/>
                <a:buSzTx/>
                <a:buFontTx/>
                <a:buNone/>
              </a:pPr>
              <a:t>46</a:t>
            </a:fld>
            <a:endParaRPr lang="en-AU" altLang="zh-CN" sz="1400"/>
          </a:p>
        </p:txBody>
      </p:sp>
      <p:sp>
        <p:nvSpPr>
          <p:cNvPr id="737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流水线性能</a:t>
            </a:r>
            <a:endParaRPr lang="en-AU" altLang="zh-CN" dirty="0">
              <a:ea typeface="宋体" panose="02010600030101010101" pitchFamily="2" charset="-122"/>
            </a:endParaRPr>
          </a:p>
        </p:txBody>
      </p:sp>
      <p:sp>
        <p:nvSpPr>
          <p:cNvPr id="73732" name="Rectangle 3"/>
          <p:cNvSpPr>
            <a:spLocks noGrp="1" noChangeArrowheads="1"/>
          </p:cNvSpPr>
          <p:nvPr>
            <p:ph type="body" idx="1"/>
          </p:nvPr>
        </p:nvSpPr>
        <p:spPr>
          <a:xfrm>
            <a:off x="684213" y="1125538"/>
            <a:ext cx="8270875" cy="2533650"/>
          </a:xfrm>
        </p:spPr>
        <p:txBody>
          <a:bodyPr/>
          <a:lstStyle/>
          <a:p>
            <a:pPr eaLnBrk="1" hangingPunct="1"/>
            <a:r>
              <a:rPr lang="zh-CN" altLang="en-US" sz="2800" dirty="0">
                <a:ea typeface="宋体" panose="02010600030101010101" pitchFamily="2" charset="-122"/>
              </a:rPr>
              <a:t>假设各级所需时间</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寄存器读写 </a:t>
            </a:r>
            <a:r>
              <a:rPr lang="en-US" altLang="zh-CN" sz="2400" dirty="0">
                <a:ea typeface="宋体" panose="02010600030101010101" pitchFamily="2" charset="-122"/>
              </a:rPr>
              <a:t>100ps</a:t>
            </a:r>
          </a:p>
          <a:p>
            <a:pPr lvl="1" eaLnBrk="1" hangingPunct="1"/>
            <a:r>
              <a:rPr lang="zh-CN" altLang="en-US" sz="2400" dirty="0">
                <a:ea typeface="宋体" panose="02010600030101010101" pitchFamily="2" charset="-122"/>
              </a:rPr>
              <a:t>其他操作 </a:t>
            </a:r>
            <a:r>
              <a:rPr lang="en-US" altLang="zh-CN" sz="2400" dirty="0">
                <a:ea typeface="宋体" panose="02010600030101010101" pitchFamily="2" charset="-122"/>
              </a:rPr>
              <a:t>200ps</a:t>
            </a:r>
          </a:p>
          <a:p>
            <a:pPr eaLnBrk="1" hangingPunct="1"/>
            <a:r>
              <a:rPr lang="zh-CN" altLang="en-US" sz="3200" dirty="0">
                <a:ea typeface="宋体" panose="02010600030101010101" pitchFamily="2" charset="-122"/>
              </a:rPr>
              <a:t>例题：流水与单周期数据路径的性能对比</a:t>
            </a:r>
            <a:endParaRPr lang="en-US" altLang="zh-CN" sz="3200" dirty="0">
              <a:ea typeface="宋体" panose="02010600030101010101" pitchFamily="2" charset="-122"/>
            </a:endParaRPr>
          </a:p>
        </p:txBody>
      </p:sp>
      <p:graphicFrame>
        <p:nvGraphicFramePr>
          <p:cNvPr id="327684" name="Group 4"/>
          <p:cNvGraphicFramePr>
            <a:graphicFrameLocks noGrp="1"/>
          </p:cNvGraphicFramePr>
          <p:nvPr>
            <p:extLst>
              <p:ext uri="{D42A27DB-BD31-4B8C-83A1-F6EECF244321}">
                <p14:modId xmlns:p14="http://schemas.microsoft.com/office/powerpoint/2010/main" val="1056888827"/>
              </p:ext>
            </p:extLst>
          </p:nvPr>
        </p:nvGraphicFramePr>
        <p:xfrm>
          <a:off x="395288" y="3846513"/>
          <a:ext cx="8353425" cy="2246314"/>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397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取指</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读寄存器</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ALU op</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访问内存</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写寄存器</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总时间</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lw</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 </a:t>
                      </a: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800ps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81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sw</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700ps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0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R-format</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6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8587543-0E32-4A0E-BFC7-9E5A1A5BDC40}" type="slidenum">
              <a:rPr lang="en-AU" altLang="zh-CN" sz="1400"/>
              <a:pPr>
                <a:spcBef>
                  <a:spcPct val="0"/>
                </a:spcBef>
                <a:buClrTx/>
                <a:buSzTx/>
                <a:buFontTx/>
                <a:buNone/>
              </a:pPr>
              <a:t>47</a:t>
            </a:fld>
            <a:endParaRPr lang="en-AU" altLang="zh-CN" sz="1400"/>
          </a:p>
        </p:txBody>
      </p:sp>
      <p:pic>
        <p:nvPicPr>
          <p:cNvPr id="75779" name="Picture 6" descr="f04-2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6214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2"/>
          <p:cNvSpPr>
            <a:spLocks noGrp="1" noChangeArrowheads="1"/>
          </p:cNvSpPr>
          <p:nvPr>
            <p:ph type="title"/>
          </p:nvPr>
        </p:nvSpPr>
        <p:spPr>
          <a:xfrm>
            <a:off x="684213" y="507940"/>
            <a:ext cx="8259762" cy="400110"/>
          </a:xfrm>
        </p:spPr>
        <p:txBody>
          <a:bodyPr/>
          <a:lstStyle/>
          <a:p>
            <a:pPr eaLnBrk="1" hangingPunct="1"/>
            <a:r>
              <a:rPr lang="zh-CN" altLang="en-US" sz="2000" dirty="0">
                <a:ea typeface="宋体" panose="02010600030101010101" pitchFamily="2" charset="-122"/>
              </a:rPr>
              <a:t>连续三条</a:t>
            </a:r>
            <a:r>
              <a:rPr lang="en-US" altLang="zh-CN" sz="2000" dirty="0" err="1">
                <a:ea typeface="宋体" panose="02010600030101010101" pitchFamily="2" charset="-122"/>
              </a:rPr>
              <a:t>lw</a:t>
            </a:r>
            <a:r>
              <a:rPr lang="zh-CN" altLang="en-US" sz="2000" dirty="0">
                <a:ea typeface="宋体" panose="02010600030101010101" pitchFamily="2" charset="-122"/>
              </a:rPr>
              <a:t>指令的执行</a:t>
            </a:r>
            <a:endParaRPr lang="en-AU" altLang="zh-CN" sz="2000" dirty="0">
              <a:ea typeface="宋体" panose="02010600030101010101" pitchFamily="2" charset="-122"/>
            </a:endParaRPr>
          </a:p>
        </p:txBody>
      </p:sp>
      <p:sp>
        <p:nvSpPr>
          <p:cNvPr id="75781" name="Text Box 4"/>
          <p:cNvSpPr txBox="1">
            <a:spLocks noChangeArrowheads="1"/>
          </p:cNvSpPr>
          <p:nvPr/>
        </p:nvSpPr>
        <p:spPr bwMode="auto">
          <a:xfrm>
            <a:off x="3132138" y="1196975"/>
            <a:ext cx="2114746" cy="369332"/>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单周期</a:t>
            </a:r>
            <a:r>
              <a:rPr lang="en-US" altLang="zh-CN" sz="1800" dirty="0">
                <a:ea typeface="宋体" panose="02010600030101010101" pitchFamily="2" charset="-122"/>
              </a:rPr>
              <a:t> (T</a:t>
            </a:r>
            <a:r>
              <a:rPr lang="en-US" altLang="zh-CN" sz="1800" baseline="-25000" dirty="0">
                <a:ea typeface="宋体" panose="02010600030101010101" pitchFamily="2" charset="-122"/>
              </a:rPr>
              <a:t>c</a:t>
            </a:r>
            <a:r>
              <a:rPr lang="en-US" altLang="zh-CN" sz="1800" dirty="0">
                <a:ea typeface="宋体" panose="02010600030101010101" pitchFamily="2" charset="-122"/>
              </a:rPr>
              <a:t>= 800ps)</a:t>
            </a:r>
            <a:endParaRPr lang="en-AU" altLang="zh-CN" sz="1800" dirty="0">
              <a:ea typeface="宋体" panose="02010600030101010101" pitchFamily="2" charset="-122"/>
            </a:endParaRPr>
          </a:p>
        </p:txBody>
      </p:sp>
      <p:sp>
        <p:nvSpPr>
          <p:cNvPr id="75782" name="Text Box 5"/>
          <p:cNvSpPr txBox="1">
            <a:spLocks noChangeArrowheads="1"/>
          </p:cNvSpPr>
          <p:nvPr/>
        </p:nvSpPr>
        <p:spPr bwMode="auto">
          <a:xfrm>
            <a:off x="3276600" y="3644900"/>
            <a:ext cx="2345579" cy="369332"/>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流水方式</a:t>
            </a:r>
            <a:r>
              <a:rPr lang="en-US" altLang="zh-CN" sz="1800" dirty="0">
                <a:ea typeface="宋体" panose="02010600030101010101" pitchFamily="2" charset="-122"/>
              </a:rPr>
              <a:t> (T</a:t>
            </a:r>
            <a:r>
              <a:rPr lang="en-US" altLang="zh-CN" sz="1800" baseline="-25000" dirty="0">
                <a:ea typeface="宋体" panose="02010600030101010101" pitchFamily="2" charset="-122"/>
              </a:rPr>
              <a:t>c</a:t>
            </a:r>
            <a:r>
              <a:rPr lang="en-US" altLang="zh-CN" sz="1800" dirty="0">
                <a:ea typeface="宋体" panose="02010600030101010101" pitchFamily="2" charset="-122"/>
              </a:rPr>
              <a:t>= 200ps)</a:t>
            </a:r>
            <a:endParaRPr lang="en-AU" altLang="zh-CN" sz="1800" dirty="0">
              <a:ea typeface="宋体" panose="02010600030101010101" pitchFamily="2" charset="-122"/>
            </a:endParaRPr>
          </a:p>
        </p:txBody>
      </p:sp>
      <p:sp>
        <p:nvSpPr>
          <p:cNvPr id="2" name="文本框 1"/>
          <p:cNvSpPr txBox="1"/>
          <p:nvPr/>
        </p:nvSpPr>
        <p:spPr>
          <a:xfrm>
            <a:off x="427721" y="6377574"/>
            <a:ext cx="4144526" cy="338554"/>
          </a:xfrm>
          <a:prstGeom prst="rect">
            <a:avLst/>
          </a:prstGeom>
          <a:noFill/>
        </p:spPr>
        <p:txBody>
          <a:bodyPr wrap="square" rtlCol="0">
            <a:spAutoFit/>
          </a:bodyPr>
          <a:lstStyle/>
          <a:p>
            <a:r>
              <a:rPr lang="zh-CN" altLang="en-US" dirty="0"/>
              <a:t>图</a:t>
            </a:r>
            <a:r>
              <a:rPr lang="en-US" altLang="zh-CN" dirty="0"/>
              <a:t>4-27</a:t>
            </a:r>
            <a:r>
              <a:rPr lang="zh-CN" altLang="en-US" dirty="0"/>
              <a:t> 单周期非流水  与 流水方式 的对比</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非流水：</a:t>
            </a:r>
            <a:endParaRPr lang="en-US" altLang="zh-CN" dirty="0"/>
          </a:p>
          <a:p>
            <a:pPr lvl="1"/>
            <a:r>
              <a:rPr lang="zh-CN" altLang="en-US" dirty="0"/>
              <a:t>每条指令需要</a:t>
            </a:r>
            <a:r>
              <a:rPr lang="en-US" altLang="zh-CN" dirty="0"/>
              <a:t>800ps</a:t>
            </a:r>
          </a:p>
          <a:p>
            <a:pPr lvl="1"/>
            <a:r>
              <a:rPr lang="zh-CN" altLang="en-US" dirty="0"/>
              <a:t>第</a:t>
            </a:r>
            <a:r>
              <a:rPr lang="en-US" altLang="zh-CN" dirty="0"/>
              <a:t>1</a:t>
            </a:r>
            <a:r>
              <a:rPr lang="zh-CN" altLang="en-US" dirty="0"/>
              <a:t>条指令与第</a:t>
            </a:r>
            <a:r>
              <a:rPr lang="en-US" altLang="zh-CN" dirty="0"/>
              <a:t>4</a:t>
            </a:r>
            <a:r>
              <a:rPr lang="zh-CN" altLang="en-US" dirty="0"/>
              <a:t>条指令相隔</a:t>
            </a:r>
            <a:r>
              <a:rPr lang="en-US" altLang="zh-CN" dirty="0"/>
              <a:t>3</a:t>
            </a:r>
            <a:r>
              <a:rPr lang="zh-CN" altLang="en-US" dirty="0"/>
              <a:t>*</a:t>
            </a:r>
            <a:r>
              <a:rPr lang="en-US" altLang="zh-CN" dirty="0"/>
              <a:t>800=</a:t>
            </a:r>
            <a:r>
              <a:rPr lang="en-US" altLang="zh-CN" dirty="0">
                <a:solidFill>
                  <a:srgbClr val="FF0000"/>
                </a:solidFill>
              </a:rPr>
              <a:t>2400</a:t>
            </a:r>
            <a:r>
              <a:rPr lang="en-US" altLang="zh-CN" dirty="0"/>
              <a:t>ps</a:t>
            </a:r>
          </a:p>
          <a:p>
            <a:r>
              <a:rPr lang="zh-CN" altLang="en-US" dirty="0"/>
              <a:t>流水：</a:t>
            </a:r>
            <a:endParaRPr lang="en-US" altLang="zh-CN" dirty="0"/>
          </a:p>
          <a:p>
            <a:pPr lvl="1"/>
            <a:r>
              <a:rPr lang="zh-CN" altLang="en-US" dirty="0"/>
              <a:t>每条指令间隔</a:t>
            </a:r>
            <a:r>
              <a:rPr lang="en-US" altLang="zh-CN" b="1" dirty="0">
                <a:solidFill>
                  <a:srgbClr val="009900"/>
                </a:solidFill>
              </a:rPr>
              <a:t>max</a:t>
            </a:r>
            <a:r>
              <a:rPr lang="zh-CN" altLang="en-US" dirty="0"/>
              <a:t>（</a:t>
            </a:r>
            <a:r>
              <a:rPr lang="en-US" altLang="zh-CN" dirty="0"/>
              <a:t>200,100,200,200,100</a:t>
            </a:r>
            <a:r>
              <a:rPr lang="zh-CN" altLang="en-US" dirty="0"/>
              <a:t>）</a:t>
            </a:r>
            <a:endParaRPr lang="en-US" altLang="zh-CN" dirty="0"/>
          </a:p>
          <a:p>
            <a:pPr lvl="1"/>
            <a:r>
              <a:rPr lang="zh-CN" altLang="en-US" dirty="0"/>
              <a:t>第</a:t>
            </a:r>
            <a:r>
              <a:rPr lang="en-US" altLang="zh-CN" dirty="0"/>
              <a:t>1</a:t>
            </a:r>
            <a:r>
              <a:rPr lang="zh-CN" altLang="en-US" dirty="0"/>
              <a:t>条指令与第</a:t>
            </a:r>
            <a:r>
              <a:rPr lang="en-US" altLang="zh-CN" dirty="0"/>
              <a:t>4</a:t>
            </a:r>
            <a:r>
              <a:rPr lang="zh-CN" altLang="en-US" dirty="0"/>
              <a:t>条指令相隔</a:t>
            </a:r>
            <a:r>
              <a:rPr lang="en-US" altLang="zh-CN" dirty="0"/>
              <a:t>3</a:t>
            </a:r>
            <a:r>
              <a:rPr lang="zh-CN" altLang="en-US" dirty="0"/>
              <a:t>*</a:t>
            </a:r>
            <a:r>
              <a:rPr lang="en-US" altLang="zh-CN" dirty="0"/>
              <a:t>200=</a:t>
            </a:r>
            <a:r>
              <a:rPr lang="en-US" altLang="zh-CN" dirty="0">
                <a:solidFill>
                  <a:srgbClr val="FF0000"/>
                </a:solidFill>
              </a:rPr>
              <a:t>600</a:t>
            </a:r>
            <a:r>
              <a:rPr lang="en-US" altLang="zh-CN" dirty="0"/>
              <a:t>ps</a:t>
            </a:r>
          </a:p>
          <a:p>
            <a:pPr lvl="1"/>
            <a:endParaRPr lang="zh-CN" altLang="en-US" dirty="0"/>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48</a:t>
            </a:fld>
            <a:endParaRPr lang="en-AU" altLang="zh-CN" dirty="0"/>
          </a:p>
        </p:txBody>
      </p:sp>
    </p:spTree>
    <p:extLst>
      <p:ext uri="{BB962C8B-B14F-4D97-AF65-F5344CB8AC3E}">
        <p14:creationId xmlns:p14="http://schemas.microsoft.com/office/powerpoint/2010/main" val="3097251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8253800-B146-4F2F-9724-3B719FAF75C1}" type="slidenum">
              <a:rPr lang="en-AU" altLang="zh-CN" sz="1400"/>
              <a:pPr>
                <a:spcBef>
                  <a:spcPct val="0"/>
                </a:spcBef>
                <a:buClrTx/>
                <a:buSzTx/>
                <a:buFontTx/>
                <a:buNone/>
              </a:pPr>
              <a:t>49</a:t>
            </a:fld>
            <a:endParaRPr lang="en-AU" altLang="zh-CN" sz="1400"/>
          </a:p>
        </p:txBody>
      </p:sp>
      <p:sp>
        <p:nvSpPr>
          <p:cNvPr id="778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流水线加速比</a:t>
            </a:r>
            <a:endParaRPr lang="en-AU" altLang="zh-CN" dirty="0">
              <a:ea typeface="宋体" panose="02010600030101010101" pitchFamily="2" charset="-122"/>
            </a:endParaRPr>
          </a:p>
        </p:txBody>
      </p:sp>
      <p:sp>
        <p:nvSpPr>
          <p:cNvPr id="7782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如果  流水线各级</a:t>
            </a:r>
            <a:r>
              <a:rPr lang="zh-CN" altLang="en-US" dirty="0">
                <a:solidFill>
                  <a:srgbClr val="FF0000"/>
                </a:solidFill>
                <a:ea typeface="宋体" panose="02010600030101010101" pitchFamily="2" charset="-122"/>
              </a:rPr>
              <a:t>等长</a:t>
            </a:r>
            <a:endParaRPr lang="en-US" altLang="zh-CN" dirty="0">
              <a:solidFill>
                <a:srgbClr val="FF0000"/>
              </a:solidFill>
              <a:ea typeface="宋体" panose="02010600030101010101" pitchFamily="2" charset="-122"/>
            </a:endParaRPr>
          </a:p>
          <a:p>
            <a:pPr lvl="1" eaLnBrk="1" hangingPunct="1"/>
            <a:r>
              <a:rPr lang="zh-CN" altLang="en-US" dirty="0">
                <a:ea typeface="宋体" panose="02010600030101010101" pitchFamily="2" charset="-122"/>
              </a:rPr>
              <a:t>各级处理时间相等</a:t>
            </a:r>
            <a:endParaRPr lang="en-US" altLang="zh-CN" dirty="0">
              <a:ea typeface="宋体" panose="02010600030101010101" pitchFamily="2" charset="-122"/>
            </a:endParaRPr>
          </a:p>
          <a:p>
            <a:pPr lvl="1" eaLnBrk="1" hangingPunct="1">
              <a:lnSpc>
                <a:spcPct val="110000"/>
              </a:lnSpc>
            </a:pPr>
            <a:r>
              <a:rPr lang="zh-CN" altLang="en-US" dirty="0">
                <a:ea typeface="宋体" panose="02010600030101010101" pitchFamily="2" charset="-122"/>
              </a:rPr>
              <a:t>两条指令间隔</a:t>
            </a:r>
            <a:r>
              <a:rPr lang="zh-CN" altLang="en-US" baseline="-25000" dirty="0">
                <a:ea typeface="宋体" panose="02010600030101010101" pitchFamily="2" charset="-122"/>
              </a:rPr>
              <a:t>（</a:t>
            </a:r>
            <a:r>
              <a:rPr lang="zh-CN" altLang="en-US" b="1" baseline="-25000" dirty="0">
                <a:solidFill>
                  <a:srgbClr val="009900"/>
                </a:solidFill>
                <a:ea typeface="宋体" panose="02010600030101010101" pitchFamily="2" charset="-122"/>
              </a:rPr>
              <a:t>流水</a:t>
            </a:r>
            <a:r>
              <a:rPr lang="zh-CN" altLang="en-US" baseline="-25000" dirty="0">
                <a:ea typeface="宋体" panose="02010600030101010101" pitchFamily="2" charset="-122"/>
              </a:rPr>
              <a:t>）</a:t>
            </a:r>
            <a:br>
              <a:rPr lang="en-US" altLang="zh-CN" dirty="0">
                <a:ea typeface="宋体" panose="02010600030101010101" pitchFamily="2" charset="-122"/>
              </a:rPr>
            </a:br>
            <a:r>
              <a:rPr lang="en-US" altLang="zh-CN" dirty="0">
                <a:ea typeface="宋体" panose="02010600030101010101" pitchFamily="2" charset="-122"/>
              </a:rPr>
              <a:t>= </a:t>
            </a:r>
            <a:r>
              <a:rPr lang="zh-CN" altLang="en-US" dirty="0">
                <a:ea typeface="宋体" panose="02010600030101010101" pitchFamily="2" charset="-122"/>
              </a:rPr>
              <a:t>两条指令间隔</a:t>
            </a:r>
            <a:r>
              <a:rPr lang="zh-CN" altLang="en-US" baseline="-25000" dirty="0">
                <a:ea typeface="宋体" panose="02010600030101010101" pitchFamily="2" charset="-122"/>
              </a:rPr>
              <a:t>（</a:t>
            </a:r>
            <a:r>
              <a:rPr lang="zh-CN" altLang="en-US" b="1" baseline="-25000" dirty="0">
                <a:solidFill>
                  <a:srgbClr val="009900"/>
                </a:solidFill>
                <a:ea typeface="宋体" panose="02010600030101010101" pitchFamily="2" charset="-122"/>
              </a:rPr>
              <a:t>非流水</a:t>
            </a:r>
            <a:r>
              <a:rPr lang="zh-CN" altLang="en-US" baseline="-25000" dirty="0">
                <a:ea typeface="宋体" panose="02010600030101010101" pitchFamily="2" charset="-122"/>
              </a:rPr>
              <a:t>）</a:t>
            </a:r>
            <a:br>
              <a:rPr lang="en-US" altLang="zh-CN" dirty="0">
                <a:ea typeface="宋体" panose="02010600030101010101" pitchFamily="2" charset="-122"/>
              </a:rPr>
            </a:br>
            <a:r>
              <a:rPr lang="en-US" altLang="zh-CN" dirty="0">
                <a:ea typeface="宋体" panose="02010600030101010101" pitchFamily="2" charset="-122"/>
              </a:rPr>
              <a:t>		</a:t>
            </a:r>
            <a:r>
              <a:rPr lang="zh-CN" altLang="en-US" dirty="0">
                <a:ea typeface="宋体" panose="02010600030101010101" pitchFamily="2" charset="-122"/>
              </a:rPr>
              <a:t>流水线级数</a:t>
            </a:r>
            <a:endParaRPr lang="en-US" altLang="zh-CN" dirty="0">
              <a:ea typeface="宋体" panose="02010600030101010101" pitchFamily="2" charset="-122"/>
            </a:endParaRPr>
          </a:p>
          <a:p>
            <a:pPr eaLnBrk="1" hangingPunct="1"/>
            <a:r>
              <a:rPr lang="zh-CN" altLang="en-US" dirty="0">
                <a:ea typeface="宋体" panose="02010600030101010101" pitchFamily="2" charset="-122"/>
              </a:rPr>
              <a:t>如果  各级</a:t>
            </a:r>
            <a:r>
              <a:rPr lang="zh-CN" altLang="en-US" dirty="0">
                <a:solidFill>
                  <a:srgbClr val="FF0000"/>
                </a:solidFill>
                <a:ea typeface="宋体" panose="02010600030101010101" pitchFamily="2" charset="-122"/>
              </a:rPr>
              <a:t>不等长</a:t>
            </a:r>
            <a:r>
              <a:rPr lang="zh-CN" altLang="en-US" dirty="0">
                <a:ea typeface="宋体" panose="02010600030101010101" pitchFamily="2" charset="-122"/>
              </a:rPr>
              <a:t>，加速比下降</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上面例子的加速比小于</a:t>
            </a:r>
            <a:r>
              <a:rPr lang="en-US" altLang="zh-CN" dirty="0">
                <a:ea typeface="宋体" panose="02010600030101010101" pitchFamily="2" charset="-122"/>
              </a:rPr>
              <a:t>5</a:t>
            </a:r>
          </a:p>
          <a:p>
            <a:pPr eaLnBrk="1" hangingPunct="1"/>
            <a:r>
              <a:rPr lang="zh-CN" altLang="en-US" dirty="0">
                <a:ea typeface="宋体" panose="02010600030101010101" pitchFamily="2" charset="-122"/>
              </a:rPr>
              <a:t>加速的原因是吞吐率的提升</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每条指令的全部执行时间仍然不变</a:t>
            </a:r>
            <a:endParaRPr lang="en-AU" altLang="zh-CN" dirty="0">
              <a:ea typeface="宋体" panose="02010600030101010101" pitchFamily="2" charset="-122"/>
            </a:endParaRPr>
          </a:p>
        </p:txBody>
      </p:sp>
      <p:sp>
        <p:nvSpPr>
          <p:cNvPr id="77829" name="Line 4"/>
          <p:cNvSpPr>
            <a:spLocks noChangeShapeType="1"/>
          </p:cNvSpPr>
          <p:nvPr/>
        </p:nvSpPr>
        <p:spPr bwMode="auto">
          <a:xfrm>
            <a:off x="1835150" y="3212976"/>
            <a:ext cx="37449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6228184" y="2420888"/>
            <a:ext cx="2441694" cy="584775"/>
          </a:xfrm>
          <a:prstGeom prst="rect">
            <a:avLst/>
          </a:prstGeom>
          <a:noFill/>
        </p:spPr>
        <p:txBody>
          <a:bodyPr wrap="none" rtlCol="0">
            <a:spAutoFit/>
          </a:bodyPr>
          <a:lstStyle/>
          <a:p>
            <a:r>
              <a:rPr lang="zh-CN" altLang="en-US" dirty="0"/>
              <a:t>假设指令序列无限长</a:t>
            </a:r>
            <a:endParaRPr lang="en-US" altLang="zh-CN" dirty="0"/>
          </a:p>
          <a:p>
            <a:r>
              <a:rPr lang="zh-CN" altLang="en-US" dirty="0"/>
              <a:t>（否则加速比还将下降）</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5</a:t>
            </a:fld>
            <a:endParaRPr lang="en-AU" altLang="zh-CN" sz="1400"/>
          </a:p>
        </p:txBody>
      </p:sp>
      <p:sp>
        <p:nvSpPr>
          <p:cNvPr id="1433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CPU </a:t>
            </a:r>
            <a:r>
              <a:rPr lang="zh-CN" altLang="en-US" dirty="0">
                <a:ea typeface="宋体" panose="02010600030101010101" pitchFamily="2" charset="-122"/>
              </a:rPr>
              <a:t>抽象视图</a:t>
            </a:r>
            <a:endParaRPr lang="en-AU" altLang="zh-CN" dirty="0">
              <a:ea typeface="宋体" panose="02010600030101010101" pitchFamily="2" charset="-122"/>
            </a:endParaRPr>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en-US" altLang="zh-CN" b="1" dirty="0"/>
              <a:t>MIPS</a:t>
            </a:r>
            <a:r>
              <a:rPr lang="zh-CN" altLang="en-US" b="1" dirty="0"/>
              <a:t>子集实现的抽象视图</a:t>
            </a:r>
          </a:p>
        </p:txBody>
      </p:sp>
      <p:sp>
        <p:nvSpPr>
          <p:cNvPr id="3" name="左大括号 2"/>
          <p:cNvSpPr/>
          <p:nvPr/>
        </p:nvSpPr>
        <p:spPr bwMode="auto">
          <a:xfrm rot="16200000">
            <a:off x="3305131" y="3746306"/>
            <a:ext cx="301494" cy="424847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charset="0"/>
            </a:endParaRPr>
          </a:p>
        </p:txBody>
      </p:sp>
      <p:sp>
        <p:nvSpPr>
          <p:cNvPr id="8" name="左大括号 7"/>
          <p:cNvSpPr/>
          <p:nvPr/>
        </p:nvSpPr>
        <p:spPr bwMode="auto">
          <a:xfrm rot="16200000">
            <a:off x="7136617" y="4625467"/>
            <a:ext cx="271365" cy="252027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charset="0"/>
            </a:endParaRPr>
          </a:p>
        </p:txBody>
      </p:sp>
      <p:sp>
        <p:nvSpPr>
          <p:cNvPr id="4" name="文本框 3"/>
          <p:cNvSpPr txBox="1"/>
          <p:nvPr/>
        </p:nvSpPr>
        <p:spPr>
          <a:xfrm>
            <a:off x="2789249" y="6021289"/>
            <a:ext cx="1800200" cy="338554"/>
          </a:xfrm>
          <a:prstGeom prst="rect">
            <a:avLst/>
          </a:prstGeom>
          <a:noFill/>
        </p:spPr>
        <p:txBody>
          <a:bodyPr wrap="square" rtlCol="0">
            <a:spAutoFit/>
          </a:bodyPr>
          <a:lstStyle/>
          <a:p>
            <a:r>
              <a:rPr lang="zh-CN" altLang="en-US" dirty="0">
                <a:solidFill>
                  <a:srgbClr val="008000"/>
                </a:solidFill>
              </a:rPr>
              <a:t>前两步（相同）</a:t>
            </a:r>
          </a:p>
        </p:txBody>
      </p:sp>
      <p:sp>
        <p:nvSpPr>
          <p:cNvPr id="10" name="文本框 9"/>
          <p:cNvSpPr txBox="1"/>
          <p:nvPr/>
        </p:nvSpPr>
        <p:spPr>
          <a:xfrm>
            <a:off x="6372200" y="6017559"/>
            <a:ext cx="2016224" cy="338554"/>
          </a:xfrm>
          <a:prstGeom prst="rect">
            <a:avLst/>
          </a:prstGeom>
          <a:noFill/>
        </p:spPr>
        <p:txBody>
          <a:bodyPr wrap="square" rtlCol="0">
            <a:spAutoFit/>
          </a:bodyPr>
          <a:lstStyle/>
          <a:p>
            <a:r>
              <a:rPr lang="zh-CN" altLang="en-US" dirty="0">
                <a:solidFill>
                  <a:srgbClr val="008000"/>
                </a:solidFill>
              </a:rPr>
              <a:t>指令类型相关的操作</a:t>
            </a:r>
          </a:p>
        </p:txBody>
      </p:sp>
      <p:sp>
        <p:nvSpPr>
          <p:cNvPr id="5" name="椭圆 4"/>
          <p:cNvSpPr/>
          <p:nvPr/>
        </p:nvSpPr>
        <p:spPr bwMode="auto">
          <a:xfrm>
            <a:off x="1637418" y="1351193"/>
            <a:ext cx="4103861" cy="1887044"/>
          </a:xfrm>
          <a:prstGeom prst="ellipse">
            <a:avLst/>
          </a:prstGeom>
          <a:noFill/>
          <a:ln w="158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5688124" y="2187350"/>
            <a:ext cx="1800200" cy="338554"/>
          </a:xfrm>
          <a:prstGeom prst="rect">
            <a:avLst/>
          </a:prstGeom>
          <a:noFill/>
        </p:spPr>
        <p:txBody>
          <a:bodyPr wrap="square" rtlCol="0">
            <a:spAutoFit/>
          </a:bodyPr>
          <a:lstStyle/>
          <a:p>
            <a:r>
              <a:rPr lang="en-US" altLang="zh-CN" dirty="0">
                <a:solidFill>
                  <a:srgbClr val="008000"/>
                </a:solidFill>
              </a:rPr>
              <a:t>PC</a:t>
            </a:r>
            <a:r>
              <a:rPr lang="zh-CN" altLang="en-US" dirty="0">
                <a:solidFill>
                  <a:srgbClr val="008000"/>
                </a:solidFill>
              </a:rPr>
              <a:t>调整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p:bldP spid="10" grpId="0"/>
      <p:bldP spid="5"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E756FCB-6CD8-4E65-BAC7-6237AE509B50}" type="slidenum">
              <a:rPr lang="en-AU" altLang="zh-CN" sz="1400"/>
              <a:pPr>
                <a:spcBef>
                  <a:spcPct val="0"/>
                </a:spcBef>
                <a:buClrTx/>
                <a:buSzTx/>
                <a:buFontTx/>
                <a:buNone/>
              </a:pPr>
              <a:t>50</a:t>
            </a:fld>
            <a:endParaRPr lang="en-AU" altLang="zh-CN" sz="1400"/>
          </a:p>
        </p:txBody>
      </p:sp>
      <p:sp>
        <p:nvSpPr>
          <p:cNvPr id="798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面向流水线的</a:t>
            </a:r>
            <a:r>
              <a:rPr lang="en-US" altLang="zh-CN" dirty="0">
                <a:ea typeface="宋体" panose="02010600030101010101" pitchFamily="2" charset="-122"/>
              </a:rPr>
              <a:t>ISA</a:t>
            </a:r>
            <a:r>
              <a:rPr lang="zh-CN" altLang="en-US" dirty="0">
                <a:ea typeface="宋体" panose="02010600030101010101" pitchFamily="2" charset="-122"/>
              </a:rPr>
              <a:t>设计</a:t>
            </a:r>
            <a:endParaRPr lang="en-AU" altLang="zh-CN" dirty="0">
              <a:ea typeface="宋体" panose="02010600030101010101" pitchFamily="2" charset="-122"/>
            </a:endParaRPr>
          </a:p>
        </p:txBody>
      </p:sp>
      <p:sp>
        <p:nvSpPr>
          <p:cNvPr id="79876" name="Rectangle 3"/>
          <p:cNvSpPr>
            <a:spLocks noGrp="1" noChangeArrowheads="1"/>
          </p:cNvSpPr>
          <p:nvPr>
            <p:ph type="body" idx="1"/>
          </p:nvPr>
        </p:nvSpPr>
        <p:spPr/>
        <p:txBody>
          <a:bodyPr/>
          <a:lstStyle/>
          <a:p>
            <a:pPr eaLnBrk="1" hangingPunct="1">
              <a:lnSpc>
                <a:spcPct val="90000"/>
              </a:lnSpc>
            </a:pPr>
            <a:r>
              <a:rPr lang="en-US" altLang="zh-CN" dirty="0">
                <a:ea typeface="宋体" panose="02010600030101010101" pitchFamily="2" charset="-122"/>
              </a:rPr>
              <a:t>MIPS ISA </a:t>
            </a:r>
            <a:r>
              <a:rPr lang="zh-CN" altLang="en-US" dirty="0">
                <a:ea typeface="宋体" panose="02010600030101010101" pitchFamily="2" charset="-122"/>
              </a:rPr>
              <a:t>设计原则（也是优点）</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所有指令</a:t>
            </a:r>
            <a:r>
              <a:rPr lang="zh-CN" altLang="en-US" dirty="0">
                <a:solidFill>
                  <a:srgbClr val="FF0000"/>
                </a:solidFill>
                <a:ea typeface="宋体" panose="02010600030101010101" pitchFamily="2" charset="-122"/>
              </a:rPr>
              <a:t>长度</a:t>
            </a:r>
            <a:r>
              <a:rPr lang="zh-CN" altLang="en-US" dirty="0">
                <a:ea typeface="宋体" panose="02010600030101010101" pitchFamily="2" charset="-122"/>
              </a:rPr>
              <a:t>都是</a:t>
            </a:r>
            <a:r>
              <a:rPr lang="en-US" altLang="zh-CN" dirty="0">
                <a:ea typeface="宋体" panose="02010600030101010101" pitchFamily="2" charset="-122"/>
              </a:rPr>
              <a:t>32-bits</a:t>
            </a:r>
          </a:p>
          <a:p>
            <a:pPr lvl="2" eaLnBrk="1" hangingPunct="1">
              <a:lnSpc>
                <a:spcPct val="90000"/>
              </a:lnSpc>
            </a:pPr>
            <a:r>
              <a:rPr lang="zh-CN" altLang="en-US" dirty="0">
                <a:ea typeface="宋体" panose="02010600030101010101" pitchFamily="2" charset="-122"/>
              </a:rPr>
              <a:t>更容易在一个时钟周期内取指和译码</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对比 </a:t>
            </a:r>
            <a:r>
              <a:rPr lang="en-US" altLang="zh-CN" dirty="0">
                <a:ea typeface="宋体" panose="02010600030101010101" pitchFamily="2" charset="-122"/>
              </a:rPr>
              <a:t> x86: 1- to 17-byte </a:t>
            </a:r>
            <a:r>
              <a:rPr lang="zh-CN" altLang="en-US" dirty="0">
                <a:ea typeface="宋体" panose="02010600030101010101" pitchFamily="2" charset="-122"/>
              </a:rPr>
              <a:t>指令（以及</a:t>
            </a:r>
            <a:r>
              <a:rPr lang="en-US" altLang="zh-CN" dirty="0">
                <a:ea typeface="宋体" panose="02010600030101010101" pitchFamily="2" charset="-122"/>
              </a:rPr>
              <a:t>RISC</a:t>
            </a:r>
            <a:r>
              <a:rPr lang="zh-CN" altLang="en-US" dirty="0">
                <a:ea typeface="宋体" panose="02010600030101010101" pitchFamily="2" charset="-122"/>
              </a:rPr>
              <a:t>转换）</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指令格式较少、而且很规整</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解码的同时就可以读取寄存器操作数，否则增加</a:t>
            </a:r>
            <a:r>
              <a:rPr lang="en-US" altLang="zh-CN" dirty="0">
                <a:ea typeface="宋体" panose="02010600030101010101" pitchFamily="2" charset="-122"/>
              </a:rPr>
              <a:t>1</a:t>
            </a:r>
            <a:r>
              <a:rPr lang="zh-CN" altLang="en-US" dirty="0">
                <a:ea typeface="宋体" panose="02010600030101010101" pitchFamily="2" charset="-122"/>
              </a:rPr>
              <a:t>级</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访存操作仅出现在</a:t>
            </a:r>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st</a:t>
            </a:r>
            <a:r>
              <a:rPr lang="zh-CN" altLang="en-US" dirty="0">
                <a:ea typeface="宋体" panose="02010600030101010101" pitchFamily="2" charset="-122"/>
              </a:rPr>
              <a:t>指令中</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级“执行部件”可用于计算地址，供第</a:t>
            </a:r>
            <a:r>
              <a:rPr lang="en-US" altLang="zh-CN" dirty="0">
                <a:ea typeface="宋体" panose="02010600030101010101" pitchFamily="2" charset="-122"/>
              </a:rPr>
              <a:t>4</a:t>
            </a:r>
            <a:r>
              <a:rPr lang="zh-CN" altLang="en-US" dirty="0">
                <a:ea typeface="宋体" panose="02010600030101010101" pitchFamily="2" charset="-122"/>
              </a:rPr>
              <a:t>级访存使用。否则需要在执行部件和访存之间增加</a:t>
            </a:r>
            <a:r>
              <a:rPr lang="en-US" altLang="zh-CN" dirty="0">
                <a:ea typeface="宋体" panose="02010600030101010101" pitchFamily="2" charset="-122"/>
              </a:rPr>
              <a:t>1</a:t>
            </a:r>
            <a:r>
              <a:rPr lang="zh-CN" altLang="en-US" dirty="0">
                <a:ea typeface="宋体" panose="02010600030101010101" pitchFamily="2" charset="-122"/>
              </a:rPr>
              <a:t>级地址计算</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操作数内存地址对齐</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内存访问只需一个周期</a:t>
            </a:r>
            <a:endParaRPr lang="en-AU" altLang="zh-CN" dirty="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194D022-3C12-416C-A850-5B9C2A2B6145}" type="slidenum">
              <a:rPr lang="en-AU" altLang="zh-CN" sz="1400"/>
              <a:pPr>
                <a:spcBef>
                  <a:spcPct val="0"/>
                </a:spcBef>
                <a:buClrTx/>
                <a:buSzTx/>
                <a:buFontTx/>
                <a:buNone/>
              </a:pPr>
              <a:t>51</a:t>
            </a:fld>
            <a:endParaRPr lang="en-AU" altLang="zh-CN" sz="1400"/>
          </a:p>
        </p:txBody>
      </p:sp>
      <p:sp>
        <p:nvSpPr>
          <p:cNvPr id="819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流水线冒险</a:t>
            </a:r>
            <a:endParaRPr lang="en-AU" altLang="zh-CN" dirty="0">
              <a:ea typeface="宋体" panose="02010600030101010101" pitchFamily="2" charset="-122"/>
            </a:endParaRPr>
          </a:p>
        </p:txBody>
      </p:sp>
      <p:sp>
        <p:nvSpPr>
          <p:cNvPr id="81924" name="Rectangle 3"/>
          <p:cNvSpPr>
            <a:spLocks noGrp="1" noChangeArrowheads="1"/>
          </p:cNvSpPr>
          <p:nvPr>
            <p:ph type="body" idx="1"/>
          </p:nvPr>
        </p:nvSpPr>
        <p:spPr/>
        <p:txBody>
          <a:bodyPr/>
          <a:lstStyle/>
          <a:p>
            <a:pPr marL="0" indent="0" eaLnBrk="1" hangingPunct="1">
              <a:lnSpc>
                <a:spcPct val="90000"/>
              </a:lnSpc>
              <a:buNone/>
            </a:pPr>
            <a:r>
              <a:rPr lang="zh-CN" altLang="en-US" dirty="0">
                <a:solidFill>
                  <a:srgbClr val="FF0000"/>
                </a:solidFill>
                <a:ea typeface="宋体" panose="02010600030101010101" pitchFamily="2" charset="-122"/>
              </a:rPr>
              <a:t>冒险现象</a:t>
            </a:r>
            <a:r>
              <a:rPr lang="zh-CN" altLang="en-US" dirty="0">
                <a:ea typeface="宋体" panose="02010600030101010101" pitchFamily="2" charset="-122"/>
              </a:rPr>
              <a:t>：下</a:t>
            </a:r>
            <a:r>
              <a:rPr lang="en-US" altLang="zh-CN" dirty="0">
                <a:ea typeface="宋体" panose="02010600030101010101" pitchFamily="2" charset="-122"/>
              </a:rPr>
              <a:t>1</a:t>
            </a:r>
            <a:r>
              <a:rPr lang="zh-CN" altLang="en-US" dirty="0">
                <a:ea typeface="宋体" panose="02010600030101010101" pitchFamily="2" charset="-122"/>
              </a:rPr>
              <a:t>周期不能按时执行后</a:t>
            </a:r>
            <a:r>
              <a:rPr lang="en-US" altLang="zh-CN" dirty="0">
                <a:ea typeface="宋体" panose="02010600030101010101" pitchFamily="2" charset="-122"/>
              </a:rPr>
              <a:t>1</a:t>
            </a:r>
            <a:r>
              <a:rPr lang="zh-CN" altLang="en-US" dirty="0">
                <a:ea typeface="宋体" panose="02010600030101010101" pitchFamily="2" charset="-122"/>
              </a:rPr>
              <a:t>条指令（性能出现下降）</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结构冒险</a:t>
            </a:r>
            <a:r>
              <a:rPr lang="zh-CN" altLang="en-US" dirty="0">
                <a:ea typeface="宋体" panose="02010600030101010101" pitchFamily="2" charset="-122"/>
              </a:rPr>
              <a:t>（结构相关）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所需的部件忙，暂不可用</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数据冒险</a:t>
            </a:r>
            <a:r>
              <a:rPr lang="zh-CN" altLang="en-US" dirty="0">
                <a:ea typeface="宋体" panose="02010600030101010101" pitchFamily="2" charset="-122"/>
              </a:rPr>
              <a:t>（数据相关）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需要前面某条指令的计算结果，用于本次计算输入</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控制冒险</a:t>
            </a:r>
            <a:r>
              <a:rPr lang="zh-CN" altLang="en-US" dirty="0">
                <a:ea typeface="宋体" panose="02010600030101010101" pitchFamily="2" charset="-122"/>
              </a:rPr>
              <a:t>（控制相关）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需要根据前面某条指令的结果来确定分支的选择执行</a:t>
            </a:r>
            <a:endParaRPr lang="en-AU" altLang="zh-CN" dirty="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68F8F99-BE91-438F-AC7A-6179D7C0D171}" type="slidenum">
              <a:rPr lang="en-AU" altLang="zh-CN" sz="1400"/>
              <a:pPr>
                <a:spcBef>
                  <a:spcPct val="0"/>
                </a:spcBef>
                <a:buClrTx/>
                <a:buSzTx/>
                <a:buFontTx/>
                <a:buNone/>
              </a:pPr>
              <a:t>52</a:t>
            </a:fld>
            <a:endParaRPr lang="en-AU" altLang="zh-CN" sz="1400"/>
          </a:p>
        </p:txBody>
      </p:sp>
      <p:sp>
        <p:nvSpPr>
          <p:cNvPr id="8397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结构冒险</a:t>
            </a:r>
            <a:endParaRPr lang="en-AU" altLang="zh-CN" dirty="0">
              <a:ea typeface="宋体" panose="02010600030101010101" pitchFamily="2" charset="-122"/>
            </a:endParaRPr>
          </a:p>
        </p:txBody>
      </p:sp>
      <p:sp>
        <p:nvSpPr>
          <p:cNvPr id="8397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某个资源使用的上的冲突</a:t>
            </a:r>
            <a:endParaRPr lang="en-US" altLang="zh-CN" dirty="0">
              <a:ea typeface="宋体" panose="02010600030101010101" pitchFamily="2" charset="-122"/>
            </a:endParaRPr>
          </a:p>
          <a:p>
            <a:pPr eaLnBrk="1" hangingPunct="1"/>
            <a:r>
              <a:rPr lang="zh-CN" altLang="en-US" dirty="0">
                <a:ea typeface="宋体" panose="02010600030101010101" pitchFamily="2" charset="-122"/>
              </a:rPr>
              <a:t>如果</a:t>
            </a:r>
            <a:r>
              <a:rPr lang="en-US" altLang="zh-CN" dirty="0">
                <a:ea typeface="宋体" panose="02010600030101010101" pitchFamily="2" charset="-122"/>
              </a:rPr>
              <a:t>MIPS</a:t>
            </a:r>
            <a:r>
              <a:rPr lang="zh-CN" altLang="en-US" dirty="0">
                <a:ea typeface="宋体" panose="02010600030101010101" pitchFamily="2" charset="-122"/>
              </a:rPr>
              <a:t>流水实现，且只有一个内存部件</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存取操作都需要访问内存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取指令将因此而停顿</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引起流水线中的气泡</a:t>
            </a:r>
            <a:r>
              <a:rPr lang="en-US" altLang="zh-CN" dirty="0">
                <a:ea typeface="宋体" panose="02010600030101010101" pitchFamily="2" charset="-122"/>
              </a:rPr>
              <a:t>“bubble”</a:t>
            </a:r>
          </a:p>
          <a:p>
            <a:pPr eaLnBrk="1" hangingPunct="1"/>
            <a:r>
              <a:rPr lang="zh-CN" altLang="en-US" dirty="0">
                <a:ea typeface="宋体" panose="02010600030101010101" pitchFamily="2" charset="-122"/>
              </a:rPr>
              <a:t>因此，流水实现的</a:t>
            </a:r>
            <a:r>
              <a:rPr lang="en-US" altLang="zh-CN" dirty="0">
                <a:ea typeface="宋体" panose="02010600030101010101" pitchFamily="2" charset="-122"/>
              </a:rPr>
              <a:t>MIPS</a:t>
            </a:r>
            <a:r>
              <a:rPr lang="zh-CN" altLang="en-US" dirty="0">
                <a:ea typeface="宋体" panose="02010600030101010101" pitchFamily="2" charset="-122"/>
              </a:rPr>
              <a:t>必须有分离独立的指令和数据内存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实际实现中是使用独立的</a:t>
            </a:r>
            <a:r>
              <a:rPr lang="en-US" altLang="zh-CN" dirty="0">
                <a:ea typeface="宋体" panose="02010600030101010101" pitchFamily="2" charset="-122"/>
              </a:rPr>
              <a:t>L1</a:t>
            </a:r>
            <a:r>
              <a:rPr lang="zh-CN" altLang="en-US" dirty="0">
                <a:ea typeface="宋体" panose="02010600030101010101" pitchFamily="2" charset="-122"/>
              </a:rPr>
              <a:t> </a:t>
            </a:r>
            <a:r>
              <a:rPr lang="en-US" altLang="zh-CN" dirty="0">
                <a:ea typeface="宋体" panose="02010600030101010101" pitchFamily="2" charset="-122"/>
              </a:rPr>
              <a:t>cache</a:t>
            </a:r>
            <a:r>
              <a:rPr lang="zh-CN" altLang="en-US" dirty="0">
                <a:ea typeface="宋体" panose="02010600030101010101" pitchFamily="2" charset="-122"/>
              </a:rPr>
              <a:t>而实现</a:t>
            </a:r>
            <a:endParaRPr lang="en-AU" altLang="zh-CN" dirty="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12419" y="3764007"/>
            <a:ext cx="7962900" cy="2752725"/>
          </a:xfrm>
          <a:prstGeom prst="rect">
            <a:avLst/>
          </a:prstGeom>
        </p:spPr>
      </p:pic>
      <p:sp>
        <p:nvSpPr>
          <p:cNvPr id="860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E6A476B-30D9-4B4B-8D35-BE12202D10B9}" type="slidenum">
              <a:rPr lang="en-AU" altLang="zh-CN" sz="1400"/>
              <a:pPr>
                <a:spcBef>
                  <a:spcPct val="0"/>
                </a:spcBef>
                <a:buClrTx/>
                <a:buSzTx/>
                <a:buFontTx/>
                <a:buNone/>
              </a:pPr>
              <a:t>53</a:t>
            </a:fld>
            <a:endParaRPr lang="en-AU" altLang="zh-CN" sz="1400"/>
          </a:p>
        </p:txBody>
      </p:sp>
      <p:pic>
        <p:nvPicPr>
          <p:cNvPr id="86019" name="Picture 6" descr="data-hazard-bubble-no-forwar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31" y="3738607"/>
            <a:ext cx="7964488" cy="2778125"/>
          </a:xfrm>
          <a:prstGeom prst="rect">
            <a:avLst/>
          </a:prstGeom>
          <a:solidFill>
            <a:schemeClr val="bg1"/>
          </a:solidFill>
          <a:ln>
            <a:noFill/>
          </a:ln>
        </p:spPr>
      </p:pic>
      <p:sp>
        <p:nvSpPr>
          <p:cNvPr id="860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数据冒险</a:t>
            </a:r>
            <a:endParaRPr lang="en-AU" altLang="zh-CN" dirty="0">
              <a:ea typeface="宋体" panose="02010600030101010101" pitchFamily="2" charset="-122"/>
            </a:endParaRPr>
          </a:p>
        </p:txBody>
      </p:sp>
      <p:sp>
        <p:nvSpPr>
          <p:cNvPr id="86021" name="Rectangle 3"/>
          <p:cNvSpPr>
            <a:spLocks noGrp="1" noChangeArrowheads="1"/>
          </p:cNvSpPr>
          <p:nvPr>
            <p:ph type="body" idx="1"/>
          </p:nvPr>
        </p:nvSpPr>
        <p:spPr>
          <a:xfrm>
            <a:off x="684213" y="1125538"/>
            <a:ext cx="8270875" cy="2227262"/>
          </a:xfrm>
        </p:spPr>
        <p:txBody>
          <a:bodyPr/>
          <a:lstStyle/>
          <a:p>
            <a:pPr eaLnBrk="1" hangingPunct="1"/>
            <a:r>
              <a:rPr lang="zh-CN" altLang="en-US" dirty="0">
                <a:ea typeface="宋体" panose="02010600030101010101" pitchFamily="2" charset="-122"/>
              </a:rPr>
              <a:t>一条指令依赖于前面某条执行的计算结果</a:t>
            </a:r>
            <a:endParaRPr lang="en-US" altLang="zh-CN" dirty="0">
              <a:ea typeface="宋体" panose="02010600030101010101" pitchFamily="2" charset="-122"/>
            </a:endParaRPr>
          </a:p>
          <a:p>
            <a:pPr lvl="1" eaLnBrk="1" hangingPunct="1"/>
            <a:r>
              <a:rPr lang="en-US" altLang="zh-CN" dirty="0">
                <a:latin typeface="Lucida Console" panose="020B0609040504020204" pitchFamily="49" charset="0"/>
                <a:ea typeface="宋体" panose="02010600030101010101" pitchFamily="2" charset="-122"/>
              </a:rPr>
              <a:t>add	</a:t>
            </a:r>
            <a:r>
              <a:rPr lang="en-US" altLang="zh-CN" dirty="0">
                <a:solidFill>
                  <a:srgbClr val="FF0000"/>
                </a:solidFill>
                <a:latin typeface="Lucida Console" panose="020B0609040504020204" pitchFamily="49" charset="0"/>
                <a:ea typeface="宋体" panose="02010600030101010101" pitchFamily="2" charset="-122"/>
              </a:rPr>
              <a:t>$s0</a:t>
            </a:r>
            <a:r>
              <a:rPr lang="en-US" altLang="zh-CN" dirty="0">
                <a:latin typeface="Lucida Console" panose="020B0609040504020204" pitchFamily="49" charset="0"/>
                <a:ea typeface="宋体" panose="02010600030101010101" pitchFamily="2" charset="-122"/>
              </a:rPr>
              <a:t>, $t0, $t1</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sub	$t2, </a:t>
            </a:r>
            <a:r>
              <a:rPr lang="en-US" altLang="zh-CN" dirty="0">
                <a:solidFill>
                  <a:srgbClr val="FF0000"/>
                </a:solidFill>
                <a:latin typeface="Lucida Console" panose="020B0609040504020204" pitchFamily="49" charset="0"/>
                <a:ea typeface="宋体" panose="02010600030101010101" pitchFamily="2" charset="-122"/>
              </a:rPr>
              <a:t>$s0</a:t>
            </a:r>
            <a:r>
              <a:rPr lang="en-US" altLang="zh-CN" dirty="0">
                <a:latin typeface="Lucida Console" panose="020B0609040504020204" pitchFamily="49" charset="0"/>
                <a:ea typeface="宋体" panose="02010600030101010101" pitchFamily="2" charset="-122"/>
              </a:rPr>
              <a:t>, $t3</a:t>
            </a:r>
          </a:p>
        </p:txBody>
      </p:sp>
      <p:sp>
        <p:nvSpPr>
          <p:cNvPr id="2" name="矩形 1"/>
          <p:cNvSpPr/>
          <p:nvPr/>
        </p:nvSpPr>
        <p:spPr>
          <a:xfrm>
            <a:off x="3275856" y="2988614"/>
            <a:ext cx="4607352" cy="338554"/>
          </a:xfrm>
          <a:prstGeom prst="rect">
            <a:avLst/>
          </a:prstGeom>
        </p:spPr>
        <p:txBody>
          <a:bodyPr wrap="none">
            <a:spAutoFit/>
          </a:bodyPr>
          <a:lstStyle/>
          <a:p>
            <a:r>
              <a:rPr lang="zh-CN" altLang="en-US" dirty="0"/>
              <a:t>解决方法</a:t>
            </a:r>
            <a:r>
              <a:rPr lang="en-US" altLang="zh-CN" dirty="0"/>
              <a:t>2</a:t>
            </a:r>
            <a:r>
              <a:rPr lang="zh-CN" altLang="en-US" dirty="0"/>
              <a:t>：推迟执行，保持因果关系，性能下降</a:t>
            </a:r>
            <a:endParaRPr lang="en-US" altLang="zh-CN" dirty="0"/>
          </a:p>
        </p:txBody>
      </p:sp>
      <p:sp>
        <p:nvSpPr>
          <p:cNvPr id="7" name="矩形 6"/>
          <p:cNvSpPr/>
          <p:nvPr/>
        </p:nvSpPr>
        <p:spPr>
          <a:xfrm>
            <a:off x="3275855" y="2650060"/>
            <a:ext cx="5668119" cy="338554"/>
          </a:xfrm>
          <a:prstGeom prst="rect">
            <a:avLst/>
          </a:prstGeom>
        </p:spPr>
        <p:txBody>
          <a:bodyPr wrap="square">
            <a:spAutoFit/>
          </a:bodyPr>
          <a:lstStyle/>
          <a:p>
            <a:r>
              <a:rPr lang="zh-CN" altLang="en-US" dirty="0"/>
              <a:t>解决方法</a:t>
            </a:r>
            <a:r>
              <a:rPr lang="en-US" altLang="zh-CN" dirty="0"/>
              <a:t>1</a:t>
            </a:r>
            <a:r>
              <a:rPr lang="zh-CN" altLang="en-US" dirty="0"/>
              <a:t>：编译器安排指令序列</a:t>
            </a:r>
            <a:r>
              <a:rPr lang="en-US" altLang="zh-CN" dirty="0"/>
              <a:t>——</a:t>
            </a:r>
            <a:r>
              <a:rPr lang="zh-CN" altLang="en-US" dirty="0"/>
              <a:t>出现太频繁，效果不好</a:t>
            </a:r>
            <a:endParaRPr lang="en-US" altLang="zh-CN" dirty="0"/>
          </a:p>
        </p:txBody>
      </p:sp>
      <p:sp>
        <p:nvSpPr>
          <p:cNvPr id="8" name="矩形 7"/>
          <p:cNvSpPr/>
          <p:nvPr/>
        </p:nvSpPr>
        <p:spPr>
          <a:xfrm>
            <a:off x="3275856" y="3327168"/>
            <a:ext cx="3046027" cy="338554"/>
          </a:xfrm>
          <a:prstGeom prst="rect">
            <a:avLst/>
          </a:prstGeom>
        </p:spPr>
        <p:txBody>
          <a:bodyPr wrap="none">
            <a:spAutoFit/>
          </a:bodyPr>
          <a:lstStyle/>
          <a:p>
            <a:r>
              <a:rPr lang="zh-CN" altLang="en-US" dirty="0"/>
              <a:t>解决方法</a:t>
            </a:r>
            <a:r>
              <a:rPr lang="en-US" altLang="zh-CN" dirty="0"/>
              <a:t>3</a:t>
            </a:r>
            <a:r>
              <a:rPr lang="zh-CN" altLang="en-US" dirty="0"/>
              <a:t>：</a:t>
            </a:r>
            <a:r>
              <a:rPr lang="zh-CN" altLang="en-US" b="1" dirty="0">
                <a:solidFill>
                  <a:srgbClr val="009900"/>
                </a:solidFill>
              </a:rPr>
              <a:t>能否不降低性能？</a:t>
            </a:r>
            <a:endParaRPr lang="en-US" altLang="zh-CN" b="1" dirty="0">
              <a:solidFill>
                <a:srgbClr val="00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9BA4DE7-9F35-475A-B7D8-D880BD0FEE08}" type="slidenum">
              <a:rPr lang="en-AU" altLang="zh-CN" sz="1400"/>
              <a:pPr>
                <a:spcBef>
                  <a:spcPct val="0"/>
                </a:spcBef>
                <a:buClrTx/>
                <a:buSzTx/>
                <a:buFontTx/>
                <a:buNone/>
              </a:pPr>
              <a:t>54</a:t>
            </a:fld>
            <a:endParaRPr lang="en-AU" altLang="zh-CN" sz="1400"/>
          </a:p>
        </p:txBody>
      </p:sp>
      <p:pic>
        <p:nvPicPr>
          <p:cNvPr id="88067" name="Picture 6" descr="f04-2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663" y="3789040"/>
            <a:ext cx="63404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前推</a:t>
            </a:r>
            <a:r>
              <a:rPr lang="en-US" altLang="zh-CN" dirty="0">
                <a:ea typeface="宋体" panose="02010600030101010101" pitchFamily="2" charset="-122"/>
              </a:rPr>
              <a:t>/</a:t>
            </a:r>
            <a:r>
              <a:rPr lang="zh-CN" altLang="en-US" dirty="0">
                <a:ea typeface="宋体" panose="02010600030101010101" pitchFamily="2" charset="-122"/>
              </a:rPr>
              <a:t>旁路</a:t>
            </a:r>
            <a:r>
              <a:rPr lang="zh-CN" altLang="en-US" sz="3200" dirty="0">
                <a:ea typeface="宋体" panose="02010600030101010101" pitchFamily="2" charset="-122"/>
              </a:rPr>
              <a:t>（</a:t>
            </a:r>
            <a:r>
              <a:rPr lang="en-US" altLang="zh-CN" sz="3200" dirty="0">
                <a:ea typeface="宋体" panose="02010600030101010101" pitchFamily="2" charset="-122"/>
              </a:rPr>
              <a:t>forwarding/bypassing</a:t>
            </a:r>
            <a:r>
              <a:rPr lang="zh-CN" altLang="en-US" sz="3200" dirty="0">
                <a:ea typeface="宋体" panose="02010600030101010101" pitchFamily="2" charset="-122"/>
              </a:rPr>
              <a:t>）</a:t>
            </a:r>
            <a:endParaRPr lang="en-AU" altLang="zh-CN" sz="3200" dirty="0">
              <a:ea typeface="宋体" panose="02010600030101010101" pitchFamily="2" charset="-122"/>
            </a:endParaRPr>
          </a:p>
        </p:txBody>
      </p:sp>
      <p:sp>
        <p:nvSpPr>
          <p:cNvPr id="88069" name="Rectangle 3"/>
          <p:cNvSpPr>
            <a:spLocks noGrp="1" noChangeArrowheads="1"/>
          </p:cNvSpPr>
          <p:nvPr>
            <p:ph type="body" idx="1"/>
          </p:nvPr>
        </p:nvSpPr>
        <p:spPr>
          <a:xfrm>
            <a:off x="684213" y="1125538"/>
            <a:ext cx="8270875" cy="1766887"/>
          </a:xfrm>
        </p:spPr>
        <p:txBody>
          <a:bodyPr/>
          <a:lstStyle/>
          <a:p>
            <a:pPr eaLnBrk="1" hangingPunct="1"/>
            <a:r>
              <a:rPr lang="zh-CN" altLang="en-US" dirty="0">
                <a:ea typeface="宋体" panose="02010600030101010101" pitchFamily="2" charset="-122"/>
              </a:rPr>
              <a:t>计算结果出来就加以利用</a:t>
            </a:r>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不要等待</a:t>
            </a:r>
            <a:r>
              <a:rPr lang="zh-CN" altLang="en-US" dirty="0">
                <a:ea typeface="宋体" panose="02010600030101010101" pitchFamily="2" charset="-122"/>
              </a:rPr>
              <a:t>计算结果保存到目的寄存器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需要从计算结果到“使用处”的</a:t>
            </a:r>
            <a:r>
              <a:rPr lang="zh-CN" altLang="en-US" dirty="0">
                <a:solidFill>
                  <a:srgbClr val="FF0000"/>
                </a:solidFill>
                <a:ea typeface="宋体" panose="02010600030101010101" pitchFamily="2" charset="-122"/>
              </a:rPr>
              <a:t>额外</a:t>
            </a:r>
            <a:r>
              <a:rPr lang="zh-CN" altLang="en-US" dirty="0">
                <a:ea typeface="宋体" panose="02010600030101010101" pitchFamily="2" charset="-122"/>
              </a:rPr>
              <a:t>数据通路</a:t>
            </a:r>
            <a:endParaRPr lang="en-AU" altLang="zh-CN" dirty="0">
              <a:ea typeface="宋体" panose="02010600030101010101" pitchFamily="2" charset="-122"/>
            </a:endParaRPr>
          </a:p>
        </p:txBody>
      </p:sp>
      <p:sp>
        <p:nvSpPr>
          <p:cNvPr id="6" name="矩形 5"/>
          <p:cNvSpPr/>
          <p:nvPr/>
        </p:nvSpPr>
        <p:spPr>
          <a:xfrm>
            <a:off x="3275856" y="2988614"/>
            <a:ext cx="3528392" cy="584775"/>
          </a:xfrm>
          <a:prstGeom prst="rect">
            <a:avLst/>
          </a:prstGeom>
        </p:spPr>
        <p:txBody>
          <a:bodyPr wrap="square">
            <a:spAutoFit/>
          </a:bodyPr>
          <a:lstStyle/>
          <a:p>
            <a:r>
              <a:rPr lang="zh-CN" altLang="en-US" dirty="0"/>
              <a:t>解决方法</a:t>
            </a:r>
            <a:r>
              <a:rPr lang="en-US" altLang="zh-CN" dirty="0"/>
              <a:t>3</a:t>
            </a:r>
            <a:r>
              <a:rPr lang="zh-CN" altLang="en-US" dirty="0"/>
              <a:t>：直接通路 </a:t>
            </a:r>
            <a:r>
              <a:rPr lang="en-US" altLang="zh-CN" dirty="0"/>
              <a:t>/</a:t>
            </a:r>
            <a:r>
              <a:rPr lang="zh-CN" altLang="en-US" dirty="0"/>
              <a:t>  前推</a:t>
            </a:r>
            <a:endParaRPr lang="en-US" altLang="zh-CN" dirty="0"/>
          </a:p>
          <a:p>
            <a:r>
              <a:rPr lang="zh-CN" altLang="en-US" dirty="0"/>
              <a:t>             （</a:t>
            </a:r>
            <a:r>
              <a:rPr lang="en-US" altLang="zh-CN" dirty="0"/>
              <a:t>Bypassing</a:t>
            </a:r>
            <a:r>
              <a:rPr lang="zh-CN" altLang="en-US" dirty="0"/>
              <a:t>  </a:t>
            </a:r>
            <a:r>
              <a:rPr lang="en-US" altLang="zh-CN" dirty="0"/>
              <a:t>/</a:t>
            </a:r>
            <a:r>
              <a:rPr lang="zh-CN" altLang="en-US" dirty="0"/>
              <a:t>  </a:t>
            </a:r>
            <a:r>
              <a:rPr lang="en-US" altLang="zh-CN" dirty="0"/>
              <a:t>Forwarding)</a:t>
            </a:r>
          </a:p>
        </p:txBody>
      </p:sp>
      <p:sp>
        <p:nvSpPr>
          <p:cNvPr id="2" name="椭圆 1"/>
          <p:cNvSpPr/>
          <p:nvPr/>
        </p:nvSpPr>
        <p:spPr bwMode="auto">
          <a:xfrm>
            <a:off x="3851920"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136306"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4204103" y="4930465"/>
            <a:ext cx="428402" cy="347960"/>
          </a:xfrm>
          <a:prstGeom prst="rect">
            <a:avLst/>
          </a:prstGeom>
          <a:noFill/>
        </p:spPr>
        <p:txBody>
          <a:bodyPr wrap="square" rtlCol="0">
            <a:spAutoFit/>
          </a:bodyPr>
          <a:lstStyle/>
          <a:p>
            <a:r>
              <a:rPr lang="zh-CN" altLang="en-US" dirty="0">
                <a:solidFill>
                  <a:srgbClr val="FF0000"/>
                </a:solidFill>
              </a:rPr>
              <a:t>读</a:t>
            </a:r>
          </a:p>
        </p:txBody>
      </p:sp>
      <p:sp>
        <p:nvSpPr>
          <p:cNvPr id="10" name="文本框 9"/>
          <p:cNvSpPr txBox="1"/>
          <p:nvPr/>
        </p:nvSpPr>
        <p:spPr>
          <a:xfrm>
            <a:off x="3853743" y="4939871"/>
            <a:ext cx="428402" cy="338554"/>
          </a:xfrm>
          <a:prstGeom prst="rect">
            <a:avLst/>
          </a:prstGeom>
          <a:noFill/>
        </p:spPr>
        <p:txBody>
          <a:bodyPr wrap="square" rtlCol="0">
            <a:spAutoFit/>
          </a:bodyPr>
          <a:lstStyle/>
          <a:p>
            <a:r>
              <a:rPr lang="zh-CN" altLang="en-US" dirty="0">
                <a:solidFill>
                  <a:srgbClr val="FF0000"/>
                </a:solidFill>
              </a:rPr>
              <a:t>写</a:t>
            </a:r>
          </a:p>
        </p:txBody>
      </p:sp>
      <p:sp>
        <p:nvSpPr>
          <p:cNvPr id="11" name="文本框 10"/>
          <p:cNvSpPr txBox="1"/>
          <p:nvPr/>
        </p:nvSpPr>
        <p:spPr>
          <a:xfrm>
            <a:off x="3267067" y="4905373"/>
            <a:ext cx="428402" cy="347960"/>
          </a:xfrm>
          <a:prstGeom prst="rect">
            <a:avLst/>
          </a:prstGeom>
          <a:noFill/>
        </p:spPr>
        <p:txBody>
          <a:bodyPr wrap="square" rtlCol="0">
            <a:spAutoFit/>
          </a:bodyPr>
          <a:lstStyle/>
          <a:p>
            <a:r>
              <a:rPr lang="zh-CN" altLang="en-US" dirty="0">
                <a:solidFill>
                  <a:schemeClr val="accent3">
                    <a:lumMod val="50000"/>
                  </a:schemeClr>
                </a:solidFill>
              </a:rPr>
              <a:t>读</a:t>
            </a:r>
          </a:p>
        </p:txBody>
      </p:sp>
      <p:sp>
        <p:nvSpPr>
          <p:cNvPr id="12" name="文本框 11"/>
          <p:cNvSpPr txBox="1"/>
          <p:nvPr/>
        </p:nvSpPr>
        <p:spPr>
          <a:xfrm>
            <a:off x="2980858" y="4925622"/>
            <a:ext cx="428402" cy="338554"/>
          </a:xfrm>
          <a:prstGeom prst="rect">
            <a:avLst/>
          </a:prstGeom>
          <a:noFill/>
        </p:spPr>
        <p:txBody>
          <a:bodyPr wrap="square" rtlCol="0">
            <a:spAutoFit/>
          </a:bodyPr>
          <a:lstStyle/>
          <a:p>
            <a:r>
              <a:rPr lang="zh-CN" altLang="en-US" dirty="0">
                <a:solidFill>
                  <a:srgbClr val="FF0000"/>
                </a:solidFill>
              </a:rPr>
              <a:t>写</a:t>
            </a:r>
          </a:p>
        </p:txBody>
      </p:sp>
      <p:sp>
        <p:nvSpPr>
          <p:cNvPr id="13" name="文本框 12"/>
          <p:cNvSpPr txBox="1"/>
          <p:nvPr/>
        </p:nvSpPr>
        <p:spPr>
          <a:xfrm>
            <a:off x="6615308" y="4895774"/>
            <a:ext cx="428402" cy="347960"/>
          </a:xfrm>
          <a:prstGeom prst="rect">
            <a:avLst/>
          </a:prstGeom>
          <a:noFill/>
        </p:spPr>
        <p:txBody>
          <a:bodyPr wrap="square" rtlCol="0">
            <a:spAutoFit/>
          </a:bodyPr>
          <a:lstStyle/>
          <a:p>
            <a:r>
              <a:rPr lang="zh-CN" altLang="en-US" dirty="0">
                <a:solidFill>
                  <a:srgbClr val="FF0000"/>
                </a:solidFill>
              </a:rPr>
              <a:t>读</a:t>
            </a:r>
          </a:p>
        </p:txBody>
      </p:sp>
      <p:sp>
        <p:nvSpPr>
          <p:cNvPr id="14" name="文本框 13"/>
          <p:cNvSpPr txBox="1"/>
          <p:nvPr/>
        </p:nvSpPr>
        <p:spPr>
          <a:xfrm>
            <a:off x="6324862" y="4910953"/>
            <a:ext cx="428402" cy="338554"/>
          </a:xfrm>
          <a:prstGeom prst="rect">
            <a:avLst/>
          </a:prstGeom>
          <a:noFill/>
        </p:spPr>
        <p:txBody>
          <a:bodyPr wrap="square" rtlCol="0">
            <a:spAutoFit/>
          </a:bodyPr>
          <a:lstStyle/>
          <a:p>
            <a:r>
              <a:rPr lang="zh-CN" altLang="en-US" dirty="0">
                <a:solidFill>
                  <a:srgbClr val="FF0000"/>
                </a:solidFill>
              </a:rPr>
              <a:t>写</a:t>
            </a:r>
          </a:p>
        </p:txBody>
      </p:sp>
      <p:sp>
        <p:nvSpPr>
          <p:cNvPr id="4" name="文本框 3"/>
          <p:cNvSpPr txBox="1"/>
          <p:nvPr/>
        </p:nvSpPr>
        <p:spPr>
          <a:xfrm>
            <a:off x="7691137" y="3573389"/>
            <a:ext cx="1252837" cy="830997"/>
          </a:xfrm>
          <a:prstGeom prst="rect">
            <a:avLst/>
          </a:prstGeom>
          <a:solidFill>
            <a:srgbClr val="FFC000">
              <a:alpha val="50000"/>
            </a:srgbClr>
          </a:solidFill>
        </p:spPr>
        <p:txBody>
          <a:bodyPr wrap="square" rtlCol="0">
            <a:spAutoFit/>
          </a:bodyPr>
          <a:lstStyle/>
          <a:p>
            <a:r>
              <a:rPr lang="en-US" altLang="zh-CN" dirty="0"/>
              <a:t>add/sub</a:t>
            </a:r>
            <a:r>
              <a:rPr lang="zh-CN" altLang="en-US" dirty="0"/>
              <a:t>指令不访问内存</a:t>
            </a:r>
          </a:p>
        </p:txBody>
      </p:sp>
      <p:cxnSp>
        <p:nvCxnSpPr>
          <p:cNvPr id="7" name="直接箭头连接符 6"/>
          <p:cNvCxnSpPr>
            <a:stCxn id="4" idx="1"/>
          </p:cNvCxnSpPr>
          <p:nvPr/>
        </p:nvCxnSpPr>
        <p:spPr bwMode="auto">
          <a:xfrm flipH="1">
            <a:off x="6012161" y="3988888"/>
            <a:ext cx="1678976" cy="52023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8" name="直接箭头连接符 17"/>
          <p:cNvCxnSpPr>
            <a:stCxn id="4" idx="1"/>
          </p:cNvCxnSpPr>
          <p:nvPr/>
        </p:nvCxnSpPr>
        <p:spPr bwMode="auto">
          <a:xfrm flipH="1">
            <a:off x="6872156" y="3988888"/>
            <a:ext cx="818981" cy="141258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0" name="椭圆 19"/>
          <p:cNvSpPr/>
          <p:nvPr/>
        </p:nvSpPr>
        <p:spPr bwMode="auto">
          <a:xfrm>
            <a:off x="3235561"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1" name="椭圆 20"/>
          <p:cNvSpPr/>
          <p:nvPr/>
        </p:nvSpPr>
        <p:spPr bwMode="auto">
          <a:xfrm>
            <a:off x="6362521"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2" name="椭圆 21"/>
          <p:cNvSpPr/>
          <p:nvPr/>
        </p:nvSpPr>
        <p:spPr bwMode="auto">
          <a:xfrm>
            <a:off x="6646907"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6" name="直接箭头连接符 15"/>
          <p:cNvCxnSpPr/>
          <p:nvPr/>
        </p:nvCxnSpPr>
        <p:spPr bwMode="auto">
          <a:xfrm>
            <a:off x="5364088" y="4797152"/>
            <a:ext cx="144016" cy="604320"/>
          </a:xfrm>
          <a:prstGeom prst="straightConnector1">
            <a:avLst/>
          </a:prstGeom>
          <a:solidFill>
            <a:schemeClr val="accent1"/>
          </a:solidFill>
          <a:ln w="44450" cap="flat" cmpd="sng" algn="ctr">
            <a:solidFill>
              <a:srgbClr val="FF0000"/>
            </a:solidFill>
            <a:prstDash val="solid"/>
            <a:round/>
            <a:headEnd type="none" w="med" len="med"/>
            <a:tailEnd type="triangle"/>
          </a:ln>
          <a:effectLst/>
        </p:spPr>
      </p:cxnSp>
      <p:sp>
        <p:nvSpPr>
          <p:cNvPr id="17" name="文本框 16"/>
          <p:cNvSpPr txBox="1"/>
          <p:nvPr/>
        </p:nvSpPr>
        <p:spPr>
          <a:xfrm>
            <a:off x="3255708" y="6243565"/>
            <a:ext cx="2684444" cy="584775"/>
          </a:xfrm>
          <a:prstGeom prst="rect">
            <a:avLst/>
          </a:prstGeom>
          <a:noFill/>
        </p:spPr>
        <p:txBody>
          <a:bodyPr wrap="square" rtlCol="0">
            <a:spAutoFit/>
          </a:bodyPr>
          <a:lstStyle/>
          <a:p>
            <a:r>
              <a:rPr lang="zh-CN" altLang="en-US" dirty="0">
                <a:solidFill>
                  <a:srgbClr val="009900"/>
                </a:solidFill>
              </a:rPr>
              <a:t>计算结果立即用上，</a:t>
            </a:r>
            <a:endParaRPr lang="en-US" altLang="zh-CN" dirty="0">
              <a:solidFill>
                <a:srgbClr val="009900"/>
              </a:solidFill>
            </a:endParaRPr>
          </a:p>
          <a:p>
            <a:r>
              <a:rPr lang="zh-CN" altLang="en-US" dirty="0">
                <a:solidFill>
                  <a:srgbClr val="009900"/>
                </a:solidFill>
              </a:rPr>
              <a:t>注意，因果关系不能倒转</a:t>
            </a:r>
          </a:p>
        </p:txBody>
      </p:sp>
      <p:cxnSp>
        <p:nvCxnSpPr>
          <p:cNvPr id="23" name="直接箭头连接符 22"/>
          <p:cNvCxnSpPr>
            <a:stCxn id="17" idx="0"/>
          </p:cNvCxnSpPr>
          <p:nvPr/>
        </p:nvCxnSpPr>
        <p:spPr bwMode="auto">
          <a:xfrm flipV="1">
            <a:off x="4597930" y="5099313"/>
            <a:ext cx="766158" cy="1144252"/>
          </a:xfrm>
          <a:prstGeom prst="straightConnector1">
            <a:avLst/>
          </a:prstGeom>
          <a:solidFill>
            <a:schemeClr val="accent1"/>
          </a:solidFill>
          <a:ln w="19050" cap="flat" cmpd="sng" algn="ctr">
            <a:solidFill>
              <a:srgbClr val="009900"/>
            </a:solidFill>
            <a:prstDash val="dash"/>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0" nodeType="clickEffect">
                                  <p:stCondLst>
                                    <p:cond delay="0"/>
                                  </p:stCondLst>
                                  <p:childTnLst>
                                    <p:animRot by="120000">
                                      <p:cBhvr>
                                        <p:cTn id="17" dur="100" fill="hold">
                                          <p:stCondLst>
                                            <p:cond delay="0"/>
                                          </p:stCondLst>
                                        </p:cTn>
                                        <p:tgtEl>
                                          <p:spTgt spid="12"/>
                                        </p:tgtEl>
                                        <p:attrNameLst>
                                          <p:attrName>r</p:attrName>
                                        </p:attrNameLst>
                                      </p:cBhvr>
                                    </p:animRot>
                                    <p:animRot by="-240000">
                                      <p:cBhvr>
                                        <p:cTn id="18" dur="200" fill="hold">
                                          <p:stCondLst>
                                            <p:cond delay="200"/>
                                          </p:stCondLst>
                                        </p:cTn>
                                        <p:tgtEl>
                                          <p:spTgt spid="12"/>
                                        </p:tgtEl>
                                        <p:attrNameLst>
                                          <p:attrName>r</p:attrName>
                                        </p:attrNameLst>
                                      </p:cBhvr>
                                    </p:animRot>
                                    <p:animRot by="240000">
                                      <p:cBhvr>
                                        <p:cTn id="19" dur="200" fill="hold">
                                          <p:stCondLst>
                                            <p:cond delay="400"/>
                                          </p:stCondLst>
                                        </p:cTn>
                                        <p:tgtEl>
                                          <p:spTgt spid="12"/>
                                        </p:tgtEl>
                                        <p:attrNameLst>
                                          <p:attrName>r</p:attrName>
                                        </p:attrNameLst>
                                      </p:cBhvr>
                                    </p:animRot>
                                    <p:animRot by="-240000">
                                      <p:cBhvr>
                                        <p:cTn id="20" dur="200" fill="hold">
                                          <p:stCondLst>
                                            <p:cond delay="600"/>
                                          </p:stCondLst>
                                        </p:cTn>
                                        <p:tgtEl>
                                          <p:spTgt spid="12"/>
                                        </p:tgtEl>
                                        <p:attrNameLst>
                                          <p:attrName>r</p:attrName>
                                        </p:attrNameLst>
                                      </p:cBhvr>
                                    </p:animRot>
                                    <p:animRot by="120000">
                                      <p:cBhvr>
                                        <p:cTn id="21" dur="200" fill="hold">
                                          <p:stCondLst>
                                            <p:cond delay="800"/>
                                          </p:stCondLst>
                                        </p:cTn>
                                        <p:tgtEl>
                                          <p:spTgt spid="12"/>
                                        </p:tgtEl>
                                        <p:attrNameLst>
                                          <p:attrName>r</p:attrName>
                                        </p:attrNameLst>
                                      </p:cBhvr>
                                    </p:animRot>
                                  </p:childTnLst>
                                </p:cTn>
                              </p:par>
                              <p:par>
                                <p:cTn id="22" presetID="32" presetClass="emph" presetSubtype="0" fill="hold" grpId="0" nodeType="withEffect">
                                  <p:stCondLst>
                                    <p:cond delay="0"/>
                                  </p:stCondLst>
                                  <p:childTnLst>
                                    <p:animRot by="120000">
                                      <p:cBhvr>
                                        <p:cTn id="23" dur="100" fill="hold">
                                          <p:stCondLst>
                                            <p:cond delay="0"/>
                                          </p:stCondLst>
                                        </p:cTn>
                                        <p:tgtEl>
                                          <p:spTgt spid="20"/>
                                        </p:tgtEl>
                                        <p:attrNameLst>
                                          <p:attrName>r</p:attrName>
                                        </p:attrNameLst>
                                      </p:cBhvr>
                                    </p:animRot>
                                    <p:animRot by="-240000">
                                      <p:cBhvr>
                                        <p:cTn id="24" dur="200" fill="hold">
                                          <p:stCondLst>
                                            <p:cond delay="200"/>
                                          </p:stCondLst>
                                        </p:cTn>
                                        <p:tgtEl>
                                          <p:spTgt spid="20"/>
                                        </p:tgtEl>
                                        <p:attrNameLst>
                                          <p:attrName>r</p:attrName>
                                        </p:attrNameLst>
                                      </p:cBhvr>
                                    </p:animRot>
                                    <p:animRot by="240000">
                                      <p:cBhvr>
                                        <p:cTn id="25" dur="200" fill="hold">
                                          <p:stCondLst>
                                            <p:cond delay="400"/>
                                          </p:stCondLst>
                                        </p:cTn>
                                        <p:tgtEl>
                                          <p:spTgt spid="20"/>
                                        </p:tgtEl>
                                        <p:attrNameLst>
                                          <p:attrName>r</p:attrName>
                                        </p:attrNameLst>
                                      </p:cBhvr>
                                    </p:animRot>
                                    <p:animRot by="-240000">
                                      <p:cBhvr>
                                        <p:cTn id="26" dur="200" fill="hold">
                                          <p:stCondLst>
                                            <p:cond delay="600"/>
                                          </p:stCondLst>
                                        </p:cTn>
                                        <p:tgtEl>
                                          <p:spTgt spid="20"/>
                                        </p:tgtEl>
                                        <p:attrNameLst>
                                          <p:attrName>r</p:attrName>
                                        </p:attrNameLst>
                                      </p:cBhvr>
                                    </p:animRot>
                                    <p:animRot by="120000">
                                      <p:cBhvr>
                                        <p:cTn id="27" dur="200" fill="hold">
                                          <p:stCondLst>
                                            <p:cond delay="800"/>
                                          </p:stCondLst>
                                        </p:cTn>
                                        <p:tgtEl>
                                          <p:spTgt spid="20"/>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grpId="0" nodeType="clickEffect">
                                  <p:stCondLst>
                                    <p:cond delay="0"/>
                                  </p:stCondLst>
                                  <p:childTnLst>
                                    <p:animScale>
                                      <p:cBhvr>
                                        <p:cTn id="31" dur="2000" fill="hold"/>
                                        <p:tgtEl>
                                          <p:spTgt spid="3"/>
                                        </p:tgtEl>
                                      </p:cBhvr>
                                      <p:by x="150000" y="150000"/>
                                    </p:animScale>
                                  </p:childTnLst>
                                </p:cTn>
                              </p:par>
                              <p:par>
                                <p:cTn id="32" presetID="6" presetClass="emph" presetSubtype="0" fill="hold" grpId="0" nodeType="withEffect">
                                  <p:stCondLst>
                                    <p:cond delay="0"/>
                                  </p:stCondLst>
                                  <p:childTnLst>
                                    <p:animScale>
                                      <p:cBhvr>
                                        <p:cTn id="33" dur="2000" fill="hold"/>
                                        <p:tgtEl>
                                          <p:spTgt spid="10"/>
                                        </p:tgtEl>
                                      </p:cBhvr>
                                      <p:by x="150000" y="150000"/>
                                    </p:animScale>
                                  </p:childTnLst>
                                </p:cTn>
                              </p:par>
                              <p:par>
                                <p:cTn id="34" presetID="6" presetClass="emph" presetSubtype="0" fill="hold" grpId="0" nodeType="withEffect">
                                  <p:stCondLst>
                                    <p:cond delay="0"/>
                                  </p:stCondLst>
                                  <p:childTnLst>
                                    <p:animScale>
                                      <p:cBhvr>
                                        <p:cTn id="35" dur="2000" fill="hold"/>
                                        <p:tgtEl>
                                          <p:spTgt spid="2"/>
                                        </p:tgtEl>
                                      </p:cBhvr>
                                      <p:by x="150000" y="150000"/>
                                    </p:animScale>
                                  </p:childTnLst>
                                </p:cTn>
                              </p:par>
                              <p:par>
                                <p:cTn id="36" presetID="6" presetClass="emph" presetSubtype="0" fill="hold" grpId="0" nodeType="withEffect">
                                  <p:stCondLst>
                                    <p:cond delay="0"/>
                                  </p:stCondLst>
                                  <p:childTnLst>
                                    <p:animScale>
                                      <p:cBhvr>
                                        <p:cTn id="37" dur="2000" fill="hold"/>
                                        <p:tgtEl>
                                          <p:spTgt spid="8"/>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32" presetClass="emph" presetSubtype="0" fill="hold" grpId="0" nodeType="clickEffect">
                                  <p:stCondLst>
                                    <p:cond delay="0"/>
                                  </p:stCondLst>
                                  <p:childTnLst>
                                    <p:animRot by="120000">
                                      <p:cBhvr>
                                        <p:cTn id="41" dur="100" fill="hold">
                                          <p:stCondLst>
                                            <p:cond delay="0"/>
                                          </p:stCondLst>
                                        </p:cTn>
                                        <p:tgtEl>
                                          <p:spTgt spid="21"/>
                                        </p:tgtEl>
                                        <p:attrNameLst>
                                          <p:attrName>r</p:attrName>
                                        </p:attrNameLst>
                                      </p:cBhvr>
                                    </p:animRot>
                                    <p:animRot by="-240000">
                                      <p:cBhvr>
                                        <p:cTn id="42" dur="200" fill="hold">
                                          <p:stCondLst>
                                            <p:cond delay="200"/>
                                          </p:stCondLst>
                                        </p:cTn>
                                        <p:tgtEl>
                                          <p:spTgt spid="21"/>
                                        </p:tgtEl>
                                        <p:attrNameLst>
                                          <p:attrName>r</p:attrName>
                                        </p:attrNameLst>
                                      </p:cBhvr>
                                    </p:animRot>
                                    <p:animRot by="240000">
                                      <p:cBhvr>
                                        <p:cTn id="43" dur="200" fill="hold">
                                          <p:stCondLst>
                                            <p:cond delay="400"/>
                                          </p:stCondLst>
                                        </p:cTn>
                                        <p:tgtEl>
                                          <p:spTgt spid="21"/>
                                        </p:tgtEl>
                                        <p:attrNameLst>
                                          <p:attrName>r</p:attrName>
                                        </p:attrNameLst>
                                      </p:cBhvr>
                                    </p:animRot>
                                    <p:animRot by="-240000">
                                      <p:cBhvr>
                                        <p:cTn id="44" dur="200" fill="hold">
                                          <p:stCondLst>
                                            <p:cond delay="600"/>
                                          </p:stCondLst>
                                        </p:cTn>
                                        <p:tgtEl>
                                          <p:spTgt spid="21"/>
                                        </p:tgtEl>
                                        <p:attrNameLst>
                                          <p:attrName>r</p:attrName>
                                        </p:attrNameLst>
                                      </p:cBhvr>
                                    </p:animRot>
                                    <p:animRot by="120000">
                                      <p:cBhvr>
                                        <p:cTn id="45" dur="200" fill="hold">
                                          <p:stCondLst>
                                            <p:cond delay="800"/>
                                          </p:stCondLst>
                                        </p:cTn>
                                        <p:tgtEl>
                                          <p:spTgt spid="21"/>
                                        </p:tgtEl>
                                        <p:attrNameLst>
                                          <p:attrName>r</p:attrName>
                                        </p:attrNameLst>
                                      </p:cBhvr>
                                    </p:animRot>
                                  </p:childTnLst>
                                </p:cTn>
                              </p:par>
                              <p:par>
                                <p:cTn id="46" presetID="32" presetClass="emph" presetSubtype="0" fill="hold" grpId="0" nodeType="withEffect">
                                  <p:stCondLst>
                                    <p:cond delay="0"/>
                                  </p:stCondLst>
                                  <p:childTnLst>
                                    <p:animRot by="120000">
                                      <p:cBhvr>
                                        <p:cTn id="47" dur="100" fill="hold">
                                          <p:stCondLst>
                                            <p:cond delay="0"/>
                                          </p:stCondLst>
                                        </p:cTn>
                                        <p:tgtEl>
                                          <p:spTgt spid="22"/>
                                        </p:tgtEl>
                                        <p:attrNameLst>
                                          <p:attrName>r</p:attrName>
                                        </p:attrNameLst>
                                      </p:cBhvr>
                                    </p:animRot>
                                    <p:animRot by="-240000">
                                      <p:cBhvr>
                                        <p:cTn id="48" dur="200" fill="hold">
                                          <p:stCondLst>
                                            <p:cond delay="200"/>
                                          </p:stCondLst>
                                        </p:cTn>
                                        <p:tgtEl>
                                          <p:spTgt spid="22"/>
                                        </p:tgtEl>
                                        <p:attrNameLst>
                                          <p:attrName>r</p:attrName>
                                        </p:attrNameLst>
                                      </p:cBhvr>
                                    </p:animRot>
                                    <p:animRot by="240000">
                                      <p:cBhvr>
                                        <p:cTn id="49" dur="200" fill="hold">
                                          <p:stCondLst>
                                            <p:cond delay="400"/>
                                          </p:stCondLst>
                                        </p:cTn>
                                        <p:tgtEl>
                                          <p:spTgt spid="22"/>
                                        </p:tgtEl>
                                        <p:attrNameLst>
                                          <p:attrName>r</p:attrName>
                                        </p:attrNameLst>
                                      </p:cBhvr>
                                    </p:animRot>
                                    <p:animRot by="-240000">
                                      <p:cBhvr>
                                        <p:cTn id="50" dur="200" fill="hold">
                                          <p:stCondLst>
                                            <p:cond delay="600"/>
                                          </p:stCondLst>
                                        </p:cTn>
                                        <p:tgtEl>
                                          <p:spTgt spid="22"/>
                                        </p:tgtEl>
                                        <p:attrNameLst>
                                          <p:attrName>r</p:attrName>
                                        </p:attrNameLst>
                                      </p:cBhvr>
                                    </p:animRot>
                                    <p:animRot by="120000">
                                      <p:cBhvr>
                                        <p:cTn id="51" dur="200" fill="hold">
                                          <p:stCondLst>
                                            <p:cond delay="800"/>
                                          </p:stCondLst>
                                        </p:cTn>
                                        <p:tgtEl>
                                          <p:spTgt spid="22"/>
                                        </p:tgtEl>
                                        <p:attrNameLst>
                                          <p:attrName>r</p:attrName>
                                        </p:attrNameLst>
                                      </p:cBhvr>
                                    </p:animRot>
                                  </p:childTnLst>
                                </p:cTn>
                              </p:par>
                              <p:par>
                                <p:cTn id="52" presetID="32" presetClass="emph" presetSubtype="0" fill="hold" grpId="0" nodeType="withEffect">
                                  <p:stCondLst>
                                    <p:cond delay="0"/>
                                  </p:stCondLst>
                                  <p:childTnLst>
                                    <p:animRot by="120000">
                                      <p:cBhvr>
                                        <p:cTn id="53" dur="100" fill="hold">
                                          <p:stCondLst>
                                            <p:cond delay="0"/>
                                          </p:stCondLst>
                                        </p:cTn>
                                        <p:tgtEl>
                                          <p:spTgt spid="13"/>
                                        </p:tgtEl>
                                        <p:attrNameLst>
                                          <p:attrName>r</p:attrName>
                                        </p:attrNameLst>
                                      </p:cBhvr>
                                    </p:animRot>
                                    <p:animRot by="-240000">
                                      <p:cBhvr>
                                        <p:cTn id="54" dur="200" fill="hold">
                                          <p:stCondLst>
                                            <p:cond delay="200"/>
                                          </p:stCondLst>
                                        </p:cTn>
                                        <p:tgtEl>
                                          <p:spTgt spid="13"/>
                                        </p:tgtEl>
                                        <p:attrNameLst>
                                          <p:attrName>r</p:attrName>
                                        </p:attrNameLst>
                                      </p:cBhvr>
                                    </p:animRot>
                                    <p:animRot by="240000">
                                      <p:cBhvr>
                                        <p:cTn id="55" dur="200" fill="hold">
                                          <p:stCondLst>
                                            <p:cond delay="400"/>
                                          </p:stCondLst>
                                        </p:cTn>
                                        <p:tgtEl>
                                          <p:spTgt spid="13"/>
                                        </p:tgtEl>
                                        <p:attrNameLst>
                                          <p:attrName>r</p:attrName>
                                        </p:attrNameLst>
                                      </p:cBhvr>
                                    </p:animRot>
                                    <p:animRot by="-240000">
                                      <p:cBhvr>
                                        <p:cTn id="56" dur="200" fill="hold">
                                          <p:stCondLst>
                                            <p:cond delay="600"/>
                                          </p:stCondLst>
                                        </p:cTn>
                                        <p:tgtEl>
                                          <p:spTgt spid="13"/>
                                        </p:tgtEl>
                                        <p:attrNameLst>
                                          <p:attrName>r</p:attrName>
                                        </p:attrNameLst>
                                      </p:cBhvr>
                                    </p:animRot>
                                    <p:animRot by="120000">
                                      <p:cBhvr>
                                        <p:cTn id="57" dur="200" fill="hold">
                                          <p:stCondLst>
                                            <p:cond delay="800"/>
                                          </p:stCondLst>
                                        </p:cTn>
                                        <p:tgtEl>
                                          <p:spTgt spid="13"/>
                                        </p:tgtEl>
                                        <p:attrNameLst>
                                          <p:attrName>r</p:attrName>
                                        </p:attrNameLst>
                                      </p:cBhvr>
                                    </p:animRot>
                                  </p:childTnLst>
                                </p:cTn>
                              </p:par>
                              <p:par>
                                <p:cTn id="58" presetID="32" presetClass="emph" presetSubtype="0" fill="hold" grpId="0" nodeType="withEffect">
                                  <p:stCondLst>
                                    <p:cond delay="0"/>
                                  </p:stCondLst>
                                  <p:childTnLst>
                                    <p:animRot by="120000">
                                      <p:cBhvr>
                                        <p:cTn id="59" dur="100" fill="hold">
                                          <p:stCondLst>
                                            <p:cond delay="0"/>
                                          </p:stCondLst>
                                        </p:cTn>
                                        <p:tgtEl>
                                          <p:spTgt spid="14"/>
                                        </p:tgtEl>
                                        <p:attrNameLst>
                                          <p:attrName>r</p:attrName>
                                        </p:attrNameLst>
                                      </p:cBhvr>
                                    </p:animRot>
                                    <p:animRot by="-240000">
                                      <p:cBhvr>
                                        <p:cTn id="60" dur="200" fill="hold">
                                          <p:stCondLst>
                                            <p:cond delay="200"/>
                                          </p:stCondLst>
                                        </p:cTn>
                                        <p:tgtEl>
                                          <p:spTgt spid="14"/>
                                        </p:tgtEl>
                                        <p:attrNameLst>
                                          <p:attrName>r</p:attrName>
                                        </p:attrNameLst>
                                      </p:cBhvr>
                                    </p:animRot>
                                    <p:animRot by="240000">
                                      <p:cBhvr>
                                        <p:cTn id="61" dur="200" fill="hold">
                                          <p:stCondLst>
                                            <p:cond delay="400"/>
                                          </p:stCondLst>
                                        </p:cTn>
                                        <p:tgtEl>
                                          <p:spTgt spid="14"/>
                                        </p:tgtEl>
                                        <p:attrNameLst>
                                          <p:attrName>r</p:attrName>
                                        </p:attrNameLst>
                                      </p:cBhvr>
                                    </p:animRot>
                                    <p:animRot by="-240000">
                                      <p:cBhvr>
                                        <p:cTn id="62" dur="200" fill="hold">
                                          <p:stCondLst>
                                            <p:cond delay="600"/>
                                          </p:stCondLst>
                                        </p:cTn>
                                        <p:tgtEl>
                                          <p:spTgt spid="14"/>
                                        </p:tgtEl>
                                        <p:attrNameLst>
                                          <p:attrName>r</p:attrName>
                                        </p:attrNameLst>
                                      </p:cBhvr>
                                    </p:animRot>
                                    <p:animRot by="120000">
                                      <p:cBhvr>
                                        <p:cTn id="63"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 grpId="0"/>
      <p:bldP spid="10" grpId="0"/>
      <p:bldP spid="12" grpId="0"/>
      <p:bldP spid="13" grpId="0"/>
      <p:bldP spid="14" grpId="0"/>
      <p:bldP spid="4" grpId="0" animBg="1"/>
      <p:bldP spid="20" grpId="0" animBg="1"/>
      <p:bldP spid="21"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BAAE13D-3E7F-45A9-9629-E800CBAB4C1B}" type="slidenum">
              <a:rPr lang="en-AU" altLang="zh-CN" sz="1400"/>
              <a:pPr>
                <a:spcBef>
                  <a:spcPct val="0"/>
                </a:spcBef>
                <a:buClrTx/>
                <a:buSzTx/>
                <a:buFontTx/>
                <a:buNone/>
              </a:pPr>
              <a:t>55</a:t>
            </a:fld>
            <a:endParaRPr lang="en-AU" altLang="zh-CN" sz="1400"/>
          </a:p>
        </p:txBody>
      </p:sp>
      <p:pic>
        <p:nvPicPr>
          <p:cNvPr id="90115" name="Picture 6" descr="f04-3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375819"/>
            <a:ext cx="6586537"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使用型冒险</a:t>
            </a:r>
            <a:endParaRPr lang="en-AU" altLang="zh-CN" dirty="0">
              <a:ea typeface="宋体" panose="02010600030101010101" pitchFamily="2" charset="-122"/>
            </a:endParaRPr>
          </a:p>
        </p:txBody>
      </p:sp>
      <p:sp>
        <p:nvSpPr>
          <p:cNvPr id="90117" name="Rectangle 3"/>
          <p:cNvSpPr>
            <a:spLocks noGrp="1" noChangeArrowheads="1"/>
          </p:cNvSpPr>
          <p:nvPr>
            <p:ph type="body" idx="1"/>
          </p:nvPr>
        </p:nvSpPr>
        <p:spPr>
          <a:xfrm>
            <a:off x="684213" y="1125538"/>
            <a:ext cx="8270875" cy="1843087"/>
          </a:xfrm>
        </p:spPr>
        <p:txBody>
          <a:bodyPr/>
          <a:lstStyle/>
          <a:p>
            <a:pPr eaLnBrk="1" hangingPunct="1"/>
            <a:r>
              <a:rPr lang="zh-CN" altLang="en-US" dirty="0">
                <a:ea typeface="宋体" panose="02010600030101010101" pitchFamily="2" charset="-122"/>
              </a:rPr>
              <a:t>并非所有冒险都能通过前推来避免气泡停顿</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在需要使用数据时，输入数据并未计算出来</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即使用前推也没有用</a:t>
            </a:r>
            <a:endParaRPr lang="en-AU" altLang="zh-CN" dirty="0">
              <a:ea typeface="宋体" panose="02010600030101010101" pitchFamily="2" charset="-122"/>
            </a:endParaRPr>
          </a:p>
        </p:txBody>
      </p:sp>
      <p:sp>
        <p:nvSpPr>
          <p:cNvPr id="6" name="矩形 5"/>
          <p:cNvSpPr/>
          <p:nvPr/>
        </p:nvSpPr>
        <p:spPr>
          <a:xfrm>
            <a:off x="3275856" y="2988614"/>
            <a:ext cx="4320480" cy="338554"/>
          </a:xfrm>
          <a:prstGeom prst="rect">
            <a:avLst/>
          </a:prstGeom>
        </p:spPr>
        <p:txBody>
          <a:bodyPr wrap="square">
            <a:spAutoFit/>
          </a:bodyPr>
          <a:lstStyle/>
          <a:p>
            <a:r>
              <a:rPr lang="zh-CN" altLang="en-US" dirty="0"/>
              <a:t>解决方法</a:t>
            </a:r>
            <a:r>
              <a:rPr lang="en-US" altLang="zh-CN" dirty="0"/>
              <a:t>4</a:t>
            </a:r>
            <a:r>
              <a:rPr lang="zh-CN" altLang="en-US" dirty="0"/>
              <a:t>：直接通路 </a:t>
            </a:r>
            <a:r>
              <a:rPr lang="en-US" altLang="zh-CN" dirty="0"/>
              <a:t>/</a:t>
            </a:r>
            <a:r>
              <a:rPr lang="zh-CN" altLang="en-US" dirty="0"/>
              <a:t>  前推 </a:t>
            </a:r>
            <a:r>
              <a:rPr lang="en-US" altLang="zh-CN" b="1" dirty="0">
                <a:solidFill>
                  <a:srgbClr val="FF0000"/>
                </a:solidFill>
              </a:rPr>
              <a:t>+</a:t>
            </a:r>
            <a:r>
              <a:rPr lang="zh-CN" altLang="en-US" b="1" dirty="0">
                <a:solidFill>
                  <a:srgbClr val="FF0000"/>
                </a:solidFill>
              </a:rPr>
              <a:t>阻塞（停顿）</a:t>
            </a:r>
            <a:endParaRPr lang="en-US" altLang="zh-CN" b="1" dirty="0">
              <a:solidFill>
                <a:srgbClr val="FF0000"/>
              </a:solidFill>
            </a:endParaRPr>
          </a:p>
        </p:txBody>
      </p:sp>
      <p:pic>
        <p:nvPicPr>
          <p:cNvPr id="4" name="图片 3"/>
          <p:cNvPicPr>
            <a:picLocks noChangeAspect="1"/>
          </p:cNvPicPr>
          <p:nvPr/>
        </p:nvPicPr>
        <p:blipFill>
          <a:blip r:embed="rId4"/>
          <a:stretch>
            <a:fillRect/>
          </a:stretch>
        </p:blipFill>
        <p:spPr>
          <a:xfrm>
            <a:off x="1331913" y="3327168"/>
            <a:ext cx="6810375" cy="305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928F286-672C-4240-A7EF-843AD3C46BD7}" type="slidenum">
              <a:rPr lang="en-AU" altLang="zh-CN" sz="1400"/>
              <a:pPr>
                <a:spcBef>
                  <a:spcPct val="0"/>
                </a:spcBef>
                <a:buClrTx/>
                <a:buSzTx/>
                <a:buFontTx/>
                <a:buNone/>
              </a:pPr>
              <a:t>56</a:t>
            </a:fld>
            <a:endParaRPr lang="en-AU" altLang="zh-CN" sz="1400" dirty="0"/>
          </a:p>
        </p:txBody>
      </p:sp>
      <p:sp>
        <p:nvSpPr>
          <p:cNvPr id="9216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通过指令调度来避免阻塞</a:t>
            </a:r>
            <a:r>
              <a:rPr lang="en-US" altLang="zh-CN" sz="4000" dirty="0">
                <a:ea typeface="宋体" panose="02010600030101010101" pitchFamily="2" charset="-122"/>
              </a:rPr>
              <a:t>/</a:t>
            </a:r>
            <a:r>
              <a:rPr lang="zh-CN" altLang="en-US" sz="4000" dirty="0">
                <a:ea typeface="宋体" panose="02010600030101010101" pitchFamily="2" charset="-122"/>
              </a:rPr>
              <a:t>停顿</a:t>
            </a:r>
            <a:endParaRPr lang="en-AU" altLang="zh-CN" sz="4000" dirty="0">
              <a:ea typeface="宋体" panose="02010600030101010101" pitchFamily="2" charset="-122"/>
            </a:endParaRPr>
          </a:p>
        </p:txBody>
      </p:sp>
      <p:sp>
        <p:nvSpPr>
          <p:cNvPr id="92164" name="Rectangle 3"/>
          <p:cNvSpPr>
            <a:spLocks noGrp="1" noChangeArrowheads="1"/>
          </p:cNvSpPr>
          <p:nvPr>
            <p:ph type="body" idx="1"/>
          </p:nvPr>
        </p:nvSpPr>
        <p:spPr>
          <a:xfrm>
            <a:off x="684213" y="1125538"/>
            <a:ext cx="8270875" cy="1843087"/>
          </a:xfrm>
        </p:spPr>
        <p:txBody>
          <a:bodyPr/>
          <a:lstStyle/>
          <a:p>
            <a:pPr eaLnBrk="1" hangingPunct="1"/>
            <a:r>
              <a:rPr lang="zh-CN" altLang="en-US" dirty="0">
                <a:ea typeface="宋体" panose="02010600030101010101" pitchFamily="2" charset="-122"/>
              </a:rPr>
              <a:t>通过调整指令顺序，避免在取数指令之后立即使用该数据</a:t>
            </a:r>
            <a:endParaRPr lang="en-US" altLang="zh-CN" dirty="0">
              <a:ea typeface="宋体" panose="02010600030101010101" pitchFamily="2" charset="-122"/>
            </a:endParaRPr>
          </a:p>
          <a:p>
            <a:pPr eaLnBrk="1" hangingPunct="1"/>
            <a:r>
              <a:rPr lang="en-US" altLang="zh-CN" dirty="0">
                <a:ea typeface="宋体" panose="02010600030101010101" pitchFamily="2" charset="-122"/>
              </a:rPr>
              <a:t>C </a:t>
            </a:r>
            <a:r>
              <a:rPr lang="zh-CN" altLang="en-US" dirty="0">
                <a:ea typeface="宋体" panose="02010600030101010101" pitchFamily="2" charset="-122"/>
              </a:rPr>
              <a:t>代码：</a:t>
            </a:r>
            <a:r>
              <a:rPr lang="en-US" altLang="zh-CN" dirty="0">
                <a:latin typeface="Lucida Console" panose="020B0609040504020204" pitchFamily="49" charset="0"/>
                <a:ea typeface="宋体" panose="02010600030101010101" pitchFamily="2" charset="-122"/>
              </a:rPr>
              <a:t>A = B + E; C = B + F;</a:t>
            </a:r>
            <a:endParaRPr lang="en-AU" altLang="zh-CN" dirty="0">
              <a:latin typeface="Lucida Console" panose="020B0609040504020204" pitchFamily="49" charset="0"/>
              <a:ea typeface="宋体" panose="02010600030101010101" pitchFamily="2" charset="-122"/>
            </a:endParaRPr>
          </a:p>
        </p:txBody>
      </p:sp>
      <p:sp>
        <p:nvSpPr>
          <p:cNvPr id="92165" name="Text Box 4"/>
          <p:cNvSpPr txBox="1">
            <a:spLocks noChangeArrowheads="1"/>
          </p:cNvSpPr>
          <p:nvPr/>
        </p:nvSpPr>
        <p:spPr bwMode="auto">
          <a:xfrm>
            <a:off x="2084543" y="2830899"/>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a:latin typeface="Lucida Console" panose="020B0609040504020204" pitchFamily="49" charset="0"/>
                <a:ea typeface="宋体" panose="02010600030101010101" pitchFamily="2" charset="-122"/>
              </a:rPr>
              <a:t>lw	$t1, 0($t0)</a:t>
            </a:r>
          </a:p>
          <a:p>
            <a:pPr>
              <a:buClrTx/>
              <a:buSzTx/>
              <a:buFontTx/>
              <a:buNone/>
            </a:pPr>
            <a:r>
              <a:rPr lang="en-US" altLang="zh-CN" sz="2000">
                <a:latin typeface="Lucida Console" panose="020B0609040504020204" pitchFamily="49" charset="0"/>
                <a:ea typeface="宋体" panose="02010600030101010101" pitchFamily="2" charset="-122"/>
              </a:rPr>
              <a:t>lw	</a:t>
            </a:r>
            <a:r>
              <a:rPr lang="en-US" altLang="zh-CN" sz="2000">
                <a:solidFill>
                  <a:srgbClr val="FF0000"/>
                </a:solidFill>
                <a:latin typeface="Lucida Console" panose="020B0609040504020204" pitchFamily="49" charset="0"/>
                <a:ea typeface="宋体" panose="02010600030101010101" pitchFamily="2" charset="-122"/>
              </a:rPr>
              <a:t>$t2</a:t>
            </a:r>
            <a:r>
              <a:rPr lang="en-US" altLang="zh-CN" sz="2000">
                <a:latin typeface="Lucida Console" panose="020B0609040504020204" pitchFamily="49" charset="0"/>
                <a:ea typeface="宋体" panose="02010600030101010101" pitchFamily="2" charset="-122"/>
              </a:rPr>
              <a:t>, 4($t0)</a:t>
            </a:r>
          </a:p>
          <a:p>
            <a:pPr>
              <a:buClrTx/>
              <a:buSzTx/>
              <a:buFontTx/>
              <a:buNone/>
            </a:pPr>
            <a:r>
              <a:rPr lang="en-US" altLang="zh-CN" sz="2000">
                <a:latin typeface="Lucida Console" panose="020B0609040504020204" pitchFamily="49" charset="0"/>
                <a:ea typeface="宋体" panose="02010600030101010101" pitchFamily="2" charset="-122"/>
              </a:rPr>
              <a:t>add	$t3, $t1, </a:t>
            </a:r>
            <a:r>
              <a:rPr lang="en-US" altLang="zh-CN" sz="2000">
                <a:solidFill>
                  <a:srgbClr val="FF0000"/>
                </a:solidFill>
                <a:latin typeface="Lucida Console" panose="020B0609040504020204" pitchFamily="49" charset="0"/>
                <a:ea typeface="宋体" panose="02010600030101010101" pitchFamily="2" charset="-122"/>
              </a:rPr>
              <a:t>$t2</a:t>
            </a:r>
          </a:p>
          <a:p>
            <a:pPr>
              <a:buClrTx/>
              <a:buSzTx/>
              <a:buFontTx/>
              <a:buNone/>
            </a:pPr>
            <a:r>
              <a:rPr lang="en-US" altLang="zh-CN" sz="2000">
                <a:latin typeface="Lucida Console" panose="020B0609040504020204" pitchFamily="49" charset="0"/>
                <a:ea typeface="宋体" panose="02010600030101010101" pitchFamily="2" charset="-122"/>
              </a:rPr>
              <a:t>sw	$t3, 12($t0)</a:t>
            </a:r>
          </a:p>
          <a:p>
            <a:pPr>
              <a:buClrTx/>
              <a:buSzTx/>
              <a:buFontTx/>
              <a:buNone/>
            </a:pPr>
            <a:r>
              <a:rPr lang="en-US" altLang="zh-CN" sz="2000">
                <a:latin typeface="Lucida Console" panose="020B0609040504020204" pitchFamily="49" charset="0"/>
                <a:ea typeface="宋体" panose="02010600030101010101" pitchFamily="2" charset="-122"/>
              </a:rPr>
              <a:t>lw	</a:t>
            </a:r>
            <a:r>
              <a:rPr lang="en-US" altLang="zh-CN" sz="2000">
                <a:solidFill>
                  <a:srgbClr val="FF0000"/>
                </a:solidFill>
                <a:latin typeface="Lucida Console" panose="020B0609040504020204" pitchFamily="49" charset="0"/>
                <a:ea typeface="宋体" panose="02010600030101010101" pitchFamily="2" charset="-122"/>
              </a:rPr>
              <a:t>$t4</a:t>
            </a:r>
            <a:r>
              <a:rPr lang="en-US" altLang="zh-CN" sz="2000">
                <a:latin typeface="Lucida Console" panose="020B0609040504020204" pitchFamily="49" charset="0"/>
                <a:ea typeface="宋体" panose="02010600030101010101" pitchFamily="2" charset="-122"/>
              </a:rPr>
              <a:t>, 8($t0)</a:t>
            </a:r>
          </a:p>
          <a:p>
            <a:pPr>
              <a:buClrTx/>
              <a:buSzTx/>
              <a:buFontTx/>
              <a:buNone/>
            </a:pPr>
            <a:r>
              <a:rPr lang="en-US" altLang="zh-CN" sz="2000">
                <a:latin typeface="Lucida Console" panose="020B0609040504020204" pitchFamily="49" charset="0"/>
                <a:ea typeface="宋体" panose="02010600030101010101" pitchFamily="2" charset="-122"/>
              </a:rPr>
              <a:t>add	$t5, $t1, </a:t>
            </a:r>
            <a:r>
              <a:rPr lang="en-US" altLang="zh-CN" sz="2000">
                <a:solidFill>
                  <a:srgbClr val="FF0000"/>
                </a:solidFill>
                <a:latin typeface="Lucida Console" panose="020B0609040504020204" pitchFamily="49" charset="0"/>
                <a:ea typeface="宋体" panose="02010600030101010101" pitchFamily="2" charset="-122"/>
              </a:rPr>
              <a:t>$t4</a:t>
            </a:r>
          </a:p>
          <a:p>
            <a:pPr>
              <a:buClrTx/>
              <a:buSzTx/>
              <a:buFontTx/>
              <a:buNone/>
            </a:pPr>
            <a:r>
              <a:rPr lang="en-US" altLang="zh-CN" sz="2000">
                <a:latin typeface="Lucida Console" panose="020B0609040504020204" pitchFamily="49" charset="0"/>
                <a:ea typeface="宋体" panose="02010600030101010101" pitchFamily="2" charset="-122"/>
              </a:rPr>
              <a:t>sw	$t5, 16($t0)</a:t>
            </a:r>
            <a:endParaRPr lang="en-AU" altLang="zh-CN" sz="2000">
              <a:latin typeface="Lucida Console" panose="020B0609040504020204" pitchFamily="49" charset="0"/>
              <a:ea typeface="宋体" panose="02010600030101010101" pitchFamily="2" charset="-122"/>
            </a:endParaRPr>
          </a:p>
        </p:txBody>
      </p:sp>
      <p:sp>
        <p:nvSpPr>
          <p:cNvPr id="92166" name="AutoShape 5"/>
          <p:cNvSpPr>
            <a:spLocks/>
          </p:cNvSpPr>
          <p:nvPr/>
        </p:nvSpPr>
        <p:spPr bwMode="auto">
          <a:xfrm>
            <a:off x="716118" y="3683387"/>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stall</a:t>
            </a:r>
            <a:endParaRPr lang="en-AU" altLang="zh-CN" sz="1800">
              <a:ea typeface="宋体" panose="02010600030101010101" pitchFamily="2" charset="-122"/>
            </a:endParaRPr>
          </a:p>
        </p:txBody>
      </p:sp>
      <p:sp>
        <p:nvSpPr>
          <p:cNvPr id="92167" name="AutoShape 6"/>
          <p:cNvSpPr>
            <a:spLocks/>
          </p:cNvSpPr>
          <p:nvPr/>
        </p:nvSpPr>
        <p:spPr bwMode="auto">
          <a:xfrm>
            <a:off x="716118" y="4762887"/>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stall</a:t>
            </a:r>
            <a:endParaRPr lang="en-AU" altLang="zh-CN" sz="1800">
              <a:ea typeface="宋体" panose="02010600030101010101" pitchFamily="2" charset="-122"/>
            </a:endParaRPr>
          </a:p>
        </p:txBody>
      </p:sp>
      <p:sp>
        <p:nvSpPr>
          <p:cNvPr id="92168" name="Text Box 7"/>
          <p:cNvSpPr txBox="1">
            <a:spLocks noChangeArrowheads="1"/>
          </p:cNvSpPr>
          <p:nvPr/>
        </p:nvSpPr>
        <p:spPr bwMode="auto">
          <a:xfrm>
            <a:off x="5396068" y="2830899"/>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$t1, 0($t0)</a:t>
            </a:r>
          </a:p>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a:t>
            </a:r>
            <a:r>
              <a:rPr lang="en-US" altLang="zh-CN" sz="2000" dirty="0">
                <a:solidFill>
                  <a:srgbClr val="FF0000"/>
                </a:solidFill>
                <a:latin typeface="Lucida Console" panose="020B0609040504020204" pitchFamily="49" charset="0"/>
                <a:ea typeface="宋体" panose="02010600030101010101" pitchFamily="2" charset="-122"/>
              </a:rPr>
              <a:t>$t2</a:t>
            </a:r>
            <a:r>
              <a:rPr lang="en-US" altLang="zh-CN" sz="2000" dirty="0">
                <a:latin typeface="Lucida Console" panose="020B0609040504020204" pitchFamily="49" charset="0"/>
                <a:ea typeface="宋体" panose="02010600030101010101" pitchFamily="2" charset="-122"/>
              </a:rPr>
              <a:t>, 4($t0)</a:t>
            </a:r>
          </a:p>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a:t>
            </a:r>
            <a:r>
              <a:rPr lang="en-US" altLang="zh-CN" sz="2000" dirty="0">
                <a:solidFill>
                  <a:srgbClr val="FF0000"/>
                </a:solidFill>
                <a:latin typeface="Lucida Console" panose="020B0609040504020204" pitchFamily="49" charset="0"/>
                <a:ea typeface="宋体" panose="02010600030101010101" pitchFamily="2" charset="-122"/>
              </a:rPr>
              <a:t>$t4</a:t>
            </a:r>
            <a:r>
              <a:rPr lang="en-US" altLang="zh-CN" sz="2000" dirty="0">
                <a:latin typeface="Lucida Console" panose="020B0609040504020204" pitchFamily="49" charset="0"/>
                <a:ea typeface="宋体" panose="02010600030101010101" pitchFamily="2" charset="-122"/>
              </a:rPr>
              <a:t>, 8($t0)</a:t>
            </a:r>
          </a:p>
          <a:p>
            <a:pPr>
              <a:buClrTx/>
              <a:buSzTx/>
              <a:buFontTx/>
              <a:buNone/>
            </a:pPr>
            <a:r>
              <a:rPr lang="en-US" altLang="zh-CN" sz="2000" dirty="0">
                <a:latin typeface="Lucida Console" panose="020B0609040504020204" pitchFamily="49" charset="0"/>
                <a:ea typeface="宋体" panose="02010600030101010101" pitchFamily="2" charset="-122"/>
              </a:rPr>
              <a:t>add	$t3, $t1, </a:t>
            </a:r>
            <a:r>
              <a:rPr lang="en-US" altLang="zh-CN" sz="2000" dirty="0">
                <a:solidFill>
                  <a:srgbClr val="FF0000"/>
                </a:solidFill>
                <a:latin typeface="Lucida Console" panose="020B0609040504020204" pitchFamily="49" charset="0"/>
                <a:ea typeface="宋体" panose="02010600030101010101" pitchFamily="2" charset="-122"/>
              </a:rPr>
              <a:t>$t2</a:t>
            </a:r>
          </a:p>
          <a:p>
            <a:pPr>
              <a:buClrTx/>
              <a:buSzTx/>
              <a:buFontTx/>
              <a:buNone/>
            </a:pPr>
            <a:r>
              <a:rPr lang="en-US" altLang="zh-CN" sz="2000" dirty="0" err="1">
                <a:latin typeface="Lucida Console" panose="020B0609040504020204" pitchFamily="49" charset="0"/>
                <a:ea typeface="宋体" panose="02010600030101010101" pitchFamily="2" charset="-122"/>
              </a:rPr>
              <a:t>sw</a:t>
            </a:r>
            <a:r>
              <a:rPr lang="en-US" altLang="zh-CN" sz="2000" dirty="0">
                <a:latin typeface="Lucida Console" panose="020B0609040504020204" pitchFamily="49" charset="0"/>
                <a:ea typeface="宋体" panose="02010600030101010101" pitchFamily="2" charset="-122"/>
              </a:rPr>
              <a:t>	$t3, 12($t0)</a:t>
            </a:r>
          </a:p>
          <a:p>
            <a:pPr>
              <a:buClrTx/>
              <a:buSzTx/>
              <a:buFontTx/>
              <a:buNone/>
            </a:pPr>
            <a:r>
              <a:rPr lang="en-US" altLang="zh-CN" sz="2000" dirty="0">
                <a:latin typeface="Lucida Console" panose="020B0609040504020204" pitchFamily="49" charset="0"/>
                <a:ea typeface="宋体" panose="02010600030101010101" pitchFamily="2" charset="-122"/>
              </a:rPr>
              <a:t>add	$t5, $t1, </a:t>
            </a:r>
            <a:r>
              <a:rPr lang="en-US" altLang="zh-CN" sz="2000" dirty="0">
                <a:solidFill>
                  <a:srgbClr val="FF0000"/>
                </a:solidFill>
                <a:latin typeface="Lucida Console" panose="020B0609040504020204" pitchFamily="49" charset="0"/>
                <a:ea typeface="宋体" panose="02010600030101010101" pitchFamily="2" charset="-122"/>
              </a:rPr>
              <a:t>$t4</a:t>
            </a:r>
          </a:p>
          <a:p>
            <a:pPr>
              <a:buClrTx/>
              <a:buSzTx/>
              <a:buFontTx/>
              <a:buNone/>
            </a:pPr>
            <a:r>
              <a:rPr lang="en-US" altLang="zh-CN" sz="2000" dirty="0" err="1">
                <a:latin typeface="Lucida Console" panose="020B0609040504020204" pitchFamily="49" charset="0"/>
                <a:ea typeface="宋体" panose="02010600030101010101" pitchFamily="2" charset="-122"/>
              </a:rPr>
              <a:t>sw</a:t>
            </a:r>
            <a:r>
              <a:rPr lang="en-US" altLang="zh-CN" sz="2000" dirty="0">
                <a:latin typeface="Lucida Console" panose="020B0609040504020204" pitchFamily="49" charset="0"/>
                <a:ea typeface="宋体" panose="02010600030101010101" pitchFamily="2" charset="-122"/>
              </a:rPr>
              <a:t>	$t5, 16($t0)</a:t>
            </a:r>
            <a:endParaRPr lang="en-AU" altLang="zh-CN" sz="2000" dirty="0">
              <a:latin typeface="Lucida Console" panose="020B0609040504020204" pitchFamily="49" charset="0"/>
              <a:ea typeface="宋体" panose="02010600030101010101" pitchFamily="2" charset="-122"/>
            </a:endParaRPr>
          </a:p>
        </p:txBody>
      </p:sp>
      <p:sp>
        <p:nvSpPr>
          <p:cNvPr id="92169" name="Line 8"/>
          <p:cNvSpPr>
            <a:spLocks noChangeShapeType="1"/>
          </p:cNvSpPr>
          <p:nvPr/>
        </p:nvSpPr>
        <p:spPr bwMode="auto">
          <a:xfrm flipV="1">
            <a:off x="4510243" y="3826262"/>
            <a:ext cx="936625" cy="64770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0" name="Oval 9"/>
          <p:cNvSpPr>
            <a:spLocks noChangeArrowheads="1"/>
          </p:cNvSpPr>
          <p:nvPr/>
        </p:nvSpPr>
        <p:spPr bwMode="auto">
          <a:xfrm>
            <a:off x="2710018" y="31785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1" name="Oval 10"/>
          <p:cNvSpPr>
            <a:spLocks noChangeArrowheads="1"/>
          </p:cNvSpPr>
          <p:nvPr/>
        </p:nvSpPr>
        <p:spPr bwMode="auto">
          <a:xfrm>
            <a:off x="4222906" y="35389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2" name="Oval 11"/>
          <p:cNvSpPr>
            <a:spLocks noChangeArrowheads="1"/>
          </p:cNvSpPr>
          <p:nvPr/>
        </p:nvSpPr>
        <p:spPr bwMode="auto">
          <a:xfrm>
            <a:off x="2710018" y="42580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3" name="Oval 12"/>
          <p:cNvSpPr>
            <a:spLocks noChangeArrowheads="1"/>
          </p:cNvSpPr>
          <p:nvPr/>
        </p:nvSpPr>
        <p:spPr bwMode="auto">
          <a:xfrm>
            <a:off x="4222906" y="46184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4" name="Oval 13"/>
          <p:cNvSpPr>
            <a:spLocks noChangeArrowheads="1"/>
          </p:cNvSpPr>
          <p:nvPr/>
        </p:nvSpPr>
        <p:spPr bwMode="auto">
          <a:xfrm>
            <a:off x="6023131" y="31785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5" name="Oval 14"/>
          <p:cNvSpPr>
            <a:spLocks noChangeArrowheads="1"/>
          </p:cNvSpPr>
          <p:nvPr/>
        </p:nvSpPr>
        <p:spPr bwMode="auto">
          <a:xfrm>
            <a:off x="7534431" y="3897699"/>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6" name="Oval 15"/>
          <p:cNvSpPr>
            <a:spLocks noChangeArrowheads="1"/>
          </p:cNvSpPr>
          <p:nvPr/>
        </p:nvSpPr>
        <p:spPr bwMode="auto">
          <a:xfrm>
            <a:off x="7534431" y="46184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7" name="Oval 16"/>
          <p:cNvSpPr>
            <a:spLocks noChangeArrowheads="1"/>
          </p:cNvSpPr>
          <p:nvPr/>
        </p:nvSpPr>
        <p:spPr bwMode="auto">
          <a:xfrm>
            <a:off x="6023131" y="35389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8" name="Line 17"/>
          <p:cNvSpPr>
            <a:spLocks noChangeShapeType="1"/>
          </p:cNvSpPr>
          <p:nvPr/>
        </p:nvSpPr>
        <p:spPr bwMode="auto">
          <a:xfrm>
            <a:off x="3348193" y="3424624"/>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9" name="Line 18"/>
          <p:cNvSpPr>
            <a:spLocks noChangeShapeType="1"/>
          </p:cNvSpPr>
          <p:nvPr/>
        </p:nvSpPr>
        <p:spPr bwMode="auto">
          <a:xfrm>
            <a:off x="3338668" y="4523174"/>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0" name="Line 19"/>
          <p:cNvSpPr>
            <a:spLocks noChangeShapeType="1"/>
          </p:cNvSpPr>
          <p:nvPr/>
        </p:nvSpPr>
        <p:spPr bwMode="auto">
          <a:xfrm>
            <a:off x="6664481" y="3434149"/>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20"/>
          <p:cNvSpPr>
            <a:spLocks noChangeShapeType="1"/>
          </p:cNvSpPr>
          <p:nvPr/>
        </p:nvSpPr>
        <p:spPr bwMode="auto">
          <a:xfrm>
            <a:off x="6593043" y="3892937"/>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Text Box 21"/>
          <p:cNvSpPr txBox="1">
            <a:spLocks noChangeArrowheads="1"/>
          </p:cNvSpPr>
          <p:nvPr/>
        </p:nvSpPr>
        <p:spPr bwMode="auto">
          <a:xfrm>
            <a:off x="6239031" y="5482024"/>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11 cycles</a:t>
            </a:r>
            <a:endParaRPr lang="en-AU" altLang="zh-CN" sz="1800">
              <a:ea typeface="宋体" panose="02010600030101010101" pitchFamily="2" charset="-122"/>
            </a:endParaRPr>
          </a:p>
        </p:txBody>
      </p:sp>
      <p:sp>
        <p:nvSpPr>
          <p:cNvPr id="92183" name="Text Box 22"/>
          <p:cNvSpPr txBox="1">
            <a:spLocks noChangeArrowheads="1"/>
          </p:cNvSpPr>
          <p:nvPr/>
        </p:nvSpPr>
        <p:spPr bwMode="auto">
          <a:xfrm>
            <a:off x="2925918" y="5482024"/>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13 cycles</a:t>
            </a:r>
            <a:endParaRPr lang="en-AU" altLang="zh-CN" sz="1800">
              <a:ea typeface="宋体" panose="02010600030101010101" pitchFamily="2" charset="-122"/>
            </a:endParaRPr>
          </a:p>
        </p:txBody>
      </p:sp>
      <p:sp>
        <p:nvSpPr>
          <p:cNvPr id="2" name="文本框 1"/>
          <p:cNvSpPr txBox="1"/>
          <p:nvPr/>
        </p:nvSpPr>
        <p:spPr>
          <a:xfrm>
            <a:off x="4988603" y="3420508"/>
            <a:ext cx="475902" cy="584775"/>
          </a:xfrm>
          <a:prstGeom prst="rect">
            <a:avLst/>
          </a:prstGeom>
          <a:noFill/>
        </p:spPr>
        <p:txBody>
          <a:bodyPr wrap="square" rtlCol="0">
            <a:spAutoFit/>
          </a:bodyPr>
          <a:lstStyle/>
          <a:p>
            <a:r>
              <a:rPr lang="zh-CN" altLang="en-US" sz="3200" dirty="0">
                <a:solidFill>
                  <a:srgbClr val="FF0000"/>
                </a:solidFill>
              </a:rPr>
              <a:t>？</a:t>
            </a:r>
          </a:p>
        </p:txBody>
      </p:sp>
      <p:sp>
        <p:nvSpPr>
          <p:cNvPr id="3" name="任意多边形 2"/>
          <p:cNvSpPr/>
          <p:nvPr/>
        </p:nvSpPr>
        <p:spPr bwMode="auto">
          <a:xfrm>
            <a:off x="3499005" y="5877312"/>
            <a:ext cx="3189249" cy="323452"/>
          </a:xfrm>
          <a:custGeom>
            <a:avLst/>
            <a:gdLst>
              <a:gd name="connsiteX0" fmla="*/ 0 w 3189249"/>
              <a:gd name="connsiteY0" fmla="*/ 22303 h 323452"/>
              <a:gd name="connsiteX1" fmla="*/ 1449659 w 3189249"/>
              <a:gd name="connsiteY1" fmla="*/ 323386 h 323452"/>
              <a:gd name="connsiteX2" fmla="*/ 3189249 w 3189249"/>
              <a:gd name="connsiteY2" fmla="*/ 0 h 323452"/>
            </a:gdLst>
            <a:ahLst/>
            <a:cxnLst>
              <a:cxn ang="0">
                <a:pos x="connsiteX0" y="connsiteY0"/>
              </a:cxn>
              <a:cxn ang="0">
                <a:pos x="connsiteX1" y="connsiteY1"/>
              </a:cxn>
              <a:cxn ang="0">
                <a:pos x="connsiteX2" y="connsiteY2"/>
              </a:cxn>
            </a:cxnLst>
            <a:rect l="l" t="t" r="r" b="b"/>
            <a:pathLst>
              <a:path w="3189249" h="323452">
                <a:moveTo>
                  <a:pt x="0" y="22303"/>
                </a:moveTo>
                <a:cubicBezTo>
                  <a:pt x="459059" y="174703"/>
                  <a:pt x="918118" y="327103"/>
                  <a:pt x="1449659" y="323386"/>
                </a:cubicBezTo>
                <a:cubicBezTo>
                  <a:pt x="1981200" y="319669"/>
                  <a:pt x="2585224" y="159834"/>
                  <a:pt x="3189249" y="0"/>
                </a:cubicBezTo>
              </a:path>
            </a:pathLst>
          </a:custGeom>
          <a:noFill/>
          <a:ln w="19050" cap="flat" cmpd="sng" algn="ctr">
            <a:solidFill>
              <a:srgbClr val="009900"/>
            </a:solidFill>
            <a:prstDash val="dash"/>
            <a:round/>
            <a:headEnd type="triangle" w="lg" len="lg"/>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连接符 4"/>
          <p:cNvCxnSpPr/>
          <p:nvPr/>
        </p:nvCxnSpPr>
        <p:spPr bwMode="auto">
          <a:xfrm>
            <a:off x="4745193" y="3022942"/>
            <a:ext cx="7096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p:cNvCxnSpPr/>
          <p:nvPr/>
        </p:nvCxnSpPr>
        <p:spPr bwMode="auto">
          <a:xfrm>
            <a:off x="4745193" y="3394462"/>
            <a:ext cx="7096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p:cNvCxnSpPr>
            <a:endCxn id="92168" idx="1"/>
          </p:cNvCxnSpPr>
          <p:nvPr/>
        </p:nvCxnSpPr>
        <p:spPr bwMode="auto">
          <a:xfrm>
            <a:off x="4745193" y="3753797"/>
            <a:ext cx="650875" cy="370915"/>
          </a:xfrm>
          <a:prstGeom prst="line">
            <a:avLst/>
          </a:prstGeom>
          <a:solidFill>
            <a:schemeClr val="accent1"/>
          </a:solidFill>
          <a:ln w="9525" cap="flat" cmpd="sng" algn="ctr">
            <a:solidFill>
              <a:schemeClr val="tx1"/>
            </a:solidFill>
            <a:prstDash val="solid"/>
            <a:round/>
            <a:headEnd type="none" w="med" len="med"/>
            <a:tailEnd type="stealth" w="med" len="med"/>
          </a:ln>
          <a:effectLst/>
        </p:spPr>
      </p:cxnSp>
      <p:cxnSp>
        <p:nvCxnSpPr>
          <p:cNvPr id="31" name="直接连接符 30"/>
          <p:cNvCxnSpPr/>
          <p:nvPr/>
        </p:nvCxnSpPr>
        <p:spPr bwMode="auto">
          <a:xfrm>
            <a:off x="4745193" y="4130547"/>
            <a:ext cx="650875" cy="370915"/>
          </a:xfrm>
          <a:prstGeom prst="line">
            <a:avLst/>
          </a:prstGeom>
          <a:solidFill>
            <a:schemeClr val="accent1"/>
          </a:solidFill>
          <a:ln w="9525" cap="flat" cmpd="sng" algn="ctr">
            <a:solidFill>
              <a:schemeClr val="tx1"/>
            </a:solidFill>
            <a:prstDash val="solid"/>
            <a:round/>
            <a:headEnd type="none" w="med" len="med"/>
            <a:tailEnd type="stealth" w="med" len="med"/>
          </a:ln>
          <a:effectLst/>
        </p:spPr>
      </p:cxnSp>
      <p:cxnSp>
        <p:nvCxnSpPr>
          <p:cNvPr id="32" name="直接连接符 31"/>
          <p:cNvCxnSpPr/>
          <p:nvPr/>
        </p:nvCxnSpPr>
        <p:spPr bwMode="auto">
          <a:xfrm>
            <a:off x="4782499" y="4834324"/>
            <a:ext cx="6723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4782499" y="5301208"/>
            <a:ext cx="6723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矩形 6"/>
          <p:cNvSpPr/>
          <p:nvPr/>
        </p:nvSpPr>
        <p:spPr>
          <a:xfrm>
            <a:off x="1189573" y="6031487"/>
            <a:ext cx="1210588" cy="338554"/>
          </a:xfrm>
          <a:prstGeom prst="rect">
            <a:avLst/>
          </a:prstGeom>
        </p:spPr>
        <p:txBody>
          <a:bodyPr wrap="none">
            <a:spAutoFit/>
          </a:bodyPr>
          <a:lstStyle/>
          <a:p>
            <a:r>
              <a:rPr lang="zh-CN" altLang="en-US" dirty="0">
                <a:solidFill>
                  <a:srgbClr val="FF0000"/>
                </a:solidFill>
              </a:rPr>
              <a:t>直接通路？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168"/>
                                        </p:tgtEl>
                                        <p:attrNameLst>
                                          <p:attrName>style.visibility</p:attrName>
                                        </p:attrNameLst>
                                      </p:cBhvr>
                                      <p:to>
                                        <p:strVal val="visible"/>
                                      </p:to>
                                    </p:set>
                                    <p:animEffect transition="in" filter="barn(inVertical)">
                                      <p:cBhvr>
                                        <p:cTn id="12" dur="500"/>
                                        <p:tgtEl>
                                          <p:spTgt spid="9216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2174"/>
                                        </p:tgtEl>
                                        <p:attrNameLst>
                                          <p:attrName>style.visibility</p:attrName>
                                        </p:attrNameLst>
                                      </p:cBhvr>
                                      <p:to>
                                        <p:strVal val="visible"/>
                                      </p:to>
                                    </p:set>
                                    <p:animEffect transition="in" filter="barn(inVertical)">
                                      <p:cBhvr>
                                        <p:cTn id="15" dur="500"/>
                                        <p:tgtEl>
                                          <p:spTgt spid="9217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2175"/>
                                        </p:tgtEl>
                                        <p:attrNameLst>
                                          <p:attrName>style.visibility</p:attrName>
                                        </p:attrNameLst>
                                      </p:cBhvr>
                                      <p:to>
                                        <p:strVal val="visible"/>
                                      </p:to>
                                    </p:set>
                                    <p:animEffect transition="in" filter="barn(inVertical)">
                                      <p:cBhvr>
                                        <p:cTn id="18" dur="500"/>
                                        <p:tgtEl>
                                          <p:spTgt spid="9217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2176"/>
                                        </p:tgtEl>
                                        <p:attrNameLst>
                                          <p:attrName>style.visibility</p:attrName>
                                        </p:attrNameLst>
                                      </p:cBhvr>
                                      <p:to>
                                        <p:strVal val="visible"/>
                                      </p:to>
                                    </p:set>
                                    <p:animEffect transition="in" filter="barn(inVertical)">
                                      <p:cBhvr>
                                        <p:cTn id="21" dur="500"/>
                                        <p:tgtEl>
                                          <p:spTgt spid="9217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2177"/>
                                        </p:tgtEl>
                                        <p:attrNameLst>
                                          <p:attrName>style.visibility</p:attrName>
                                        </p:attrNameLst>
                                      </p:cBhvr>
                                      <p:to>
                                        <p:strVal val="visible"/>
                                      </p:to>
                                    </p:set>
                                    <p:animEffect transition="in" filter="barn(inVertical)">
                                      <p:cBhvr>
                                        <p:cTn id="24" dur="500"/>
                                        <p:tgtEl>
                                          <p:spTgt spid="9217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92180"/>
                                        </p:tgtEl>
                                        <p:attrNameLst>
                                          <p:attrName>style.visibility</p:attrName>
                                        </p:attrNameLst>
                                      </p:cBhvr>
                                      <p:to>
                                        <p:strVal val="visible"/>
                                      </p:to>
                                    </p:set>
                                    <p:animEffect transition="in" filter="barn(inVertical)">
                                      <p:cBhvr>
                                        <p:cTn id="27" dur="500"/>
                                        <p:tgtEl>
                                          <p:spTgt spid="9218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2181"/>
                                        </p:tgtEl>
                                        <p:attrNameLst>
                                          <p:attrName>style.visibility</p:attrName>
                                        </p:attrNameLst>
                                      </p:cBhvr>
                                      <p:to>
                                        <p:strVal val="visible"/>
                                      </p:to>
                                    </p:set>
                                    <p:animEffect transition="in" filter="barn(inVertical)">
                                      <p:cBhvr>
                                        <p:cTn id="30" dur="500"/>
                                        <p:tgtEl>
                                          <p:spTgt spid="9218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par>
                                <p:cTn id="36" presetID="16" presetClass="entr" presetSubtype="21"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inVertical)">
                                      <p:cBhvr>
                                        <p:cTn id="38" dur="500"/>
                                        <p:tgtEl>
                                          <p:spTgt spid="28"/>
                                        </p:tgtEl>
                                      </p:cBhvr>
                                    </p:animEffect>
                                  </p:childTnLst>
                                </p:cTn>
                              </p:par>
                              <p:par>
                                <p:cTn id="39" presetID="16" presetClass="entr" presetSubtype="21"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arn(inVertical)">
                                      <p:cBhvr>
                                        <p:cTn id="41" dur="500"/>
                                        <p:tgtEl>
                                          <p:spTgt spid="29"/>
                                        </p:tgtEl>
                                      </p:cBhvr>
                                    </p:animEffect>
                                  </p:childTnLst>
                                </p:cTn>
                              </p:par>
                              <p:par>
                                <p:cTn id="42" presetID="16" presetClass="entr" presetSubtype="21"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arn(inVertical)">
                                      <p:cBhvr>
                                        <p:cTn id="44" dur="500"/>
                                        <p:tgtEl>
                                          <p:spTgt spid="31"/>
                                        </p:tgtEl>
                                      </p:cBhvr>
                                    </p:animEffect>
                                  </p:childTnLst>
                                </p:cTn>
                              </p:par>
                              <p:par>
                                <p:cTn id="45" presetID="16" presetClass="entr" presetSubtype="21"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par>
                                <p:cTn id="48" presetID="16" presetClass="entr" presetSubtype="21"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inVertical)">
                                      <p:cBhvr>
                                        <p:cTn id="50" dur="500"/>
                                        <p:tgtEl>
                                          <p:spTgt spid="3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92169"/>
                                        </p:tgtEl>
                                        <p:attrNameLst>
                                          <p:attrName>style.visibility</p:attrName>
                                        </p:attrNameLst>
                                      </p:cBhvr>
                                      <p:to>
                                        <p:strVal val="visible"/>
                                      </p:to>
                                    </p:set>
                                    <p:animEffect transition="in" filter="barn(inVertical)">
                                      <p:cBhvr>
                                        <p:cTn id="53" dur="500"/>
                                        <p:tgtEl>
                                          <p:spTgt spid="9216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8" grpId="0" animBg="1"/>
      <p:bldP spid="92169" grpId="0" animBg="1"/>
      <p:bldP spid="92174" grpId="0" animBg="1"/>
      <p:bldP spid="92175" grpId="0" animBg="1"/>
      <p:bldP spid="92176" grpId="0" animBg="1"/>
      <p:bldP spid="92177" grpId="0" animBg="1"/>
      <p:bldP spid="92180" grpId="0" animBg="1"/>
      <p:bldP spid="92181" grpId="0" animBg="1"/>
      <p:bldP spid="2"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F7157ED-9C2F-4AFD-ADA9-06C827816816}" type="slidenum">
              <a:rPr lang="en-AU" altLang="zh-CN" sz="1400"/>
              <a:pPr>
                <a:spcBef>
                  <a:spcPct val="0"/>
                </a:spcBef>
                <a:buClrTx/>
                <a:buSzTx/>
                <a:buFontTx/>
                <a:buNone/>
              </a:pPr>
              <a:t>57</a:t>
            </a:fld>
            <a:endParaRPr lang="en-AU" altLang="zh-CN" sz="1400" dirty="0"/>
          </a:p>
        </p:txBody>
      </p:sp>
      <p:sp>
        <p:nvSpPr>
          <p:cNvPr id="942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控制冒险</a:t>
            </a:r>
            <a:endParaRPr lang="en-AU" altLang="zh-CN" dirty="0">
              <a:ea typeface="宋体" panose="02010600030101010101" pitchFamily="2" charset="-122"/>
            </a:endParaRPr>
          </a:p>
        </p:txBody>
      </p:sp>
      <p:sp>
        <p:nvSpPr>
          <p:cNvPr id="94212" name="Rectangle 3"/>
          <p:cNvSpPr>
            <a:spLocks noGrp="1" noChangeArrowheads="1"/>
          </p:cNvSpPr>
          <p:nvPr>
            <p:ph type="body" idx="1"/>
          </p:nvPr>
        </p:nvSpPr>
        <p:spPr>
          <a:xfrm>
            <a:off x="684213" y="1125538"/>
            <a:ext cx="8270875" cy="4175670"/>
          </a:xfrm>
        </p:spPr>
        <p:txBody>
          <a:bodyPr/>
          <a:lstStyle/>
          <a:p>
            <a:pPr eaLnBrk="1" hangingPunct="1">
              <a:lnSpc>
                <a:spcPct val="90000"/>
              </a:lnSpc>
            </a:pPr>
            <a:r>
              <a:rPr lang="zh-CN" altLang="en-US" dirty="0">
                <a:ea typeface="宋体" panose="02010600030101010101" pitchFamily="2" charset="-122"/>
              </a:rPr>
              <a:t>分支将决定控制流</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下一条要取出的指令取决于分支指令的输出</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流水线未必能取到应该执行的下一条指令</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下一条指令</a:t>
            </a:r>
            <a:r>
              <a:rPr lang="en-US" altLang="zh-CN" dirty="0">
                <a:ea typeface="宋体" panose="02010600030101010101" pitchFamily="2" charset="-122"/>
              </a:rPr>
              <a:t>IF</a:t>
            </a:r>
            <a:r>
              <a:rPr lang="zh-CN" altLang="en-US" dirty="0">
                <a:ea typeface="宋体" panose="02010600030101010101" pitchFamily="2" charset="-122"/>
              </a:rPr>
              <a:t>阶段时，分支指令仍在</a:t>
            </a:r>
            <a:r>
              <a:rPr lang="en-US" altLang="zh-CN" dirty="0">
                <a:ea typeface="宋体" panose="02010600030101010101" pitchFamily="2" charset="-122"/>
              </a:rPr>
              <a:t> ID</a:t>
            </a:r>
            <a:r>
              <a:rPr lang="zh-CN" altLang="en-US" dirty="0">
                <a:ea typeface="宋体" panose="02010600030101010101" pitchFamily="2" charset="-122"/>
              </a:rPr>
              <a:t>阶段</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用停顿</a:t>
            </a:r>
            <a:r>
              <a:rPr lang="en-US" altLang="zh-CN" dirty="0">
                <a:ea typeface="宋体" panose="02010600030101010101" pitchFamily="2" charset="-122"/>
              </a:rPr>
              <a:t>stall</a:t>
            </a:r>
            <a:r>
              <a:rPr lang="zh-CN" altLang="en-US" dirty="0">
                <a:ea typeface="宋体" panose="02010600030101010101" pitchFamily="2" charset="-122"/>
              </a:rPr>
              <a:t>的方法处理</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MIPS </a:t>
            </a:r>
            <a:r>
              <a:rPr lang="zh-CN" altLang="en-US" dirty="0">
                <a:ea typeface="宋体" panose="02010600030101010101" pitchFamily="2" charset="-122"/>
              </a:rPr>
              <a:t>流水中</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需要尽早进行寄存器比较运算以及尽快生成目标地址</a:t>
            </a:r>
            <a:endParaRPr lang="en-US" altLang="zh-CN" dirty="0">
              <a:ea typeface="宋体" panose="02010600030101010101" pitchFamily="2" charset="-122"/>
            </a:endParaRPr>
          </a:p>
        </p:txBody>
      </p:sp>
      <p:sp>
        <p:nvSpPr>
          <p:cNvPr id="6" name="Rectangle 3"/>
          <p:cNvSpPr txBox="1">
            <a:spLocks noChangeArrowheads="1"/>
          </p:cNvSpPr>
          <p:nvPr/>
        </p:nvSpPr>
        <p:spPr bwMode="auto">
          <a:xfrm>
            <a:off x="684213" y="4906628"/>
            <a:ext cx="8270875"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eaLnBrk="1" hangingPunct="1">
              <a:lnSpc>
                <a:spcPct val="90000"/>
              </a:lnSpc>
            </a:pPr>
            <a:r>
              <a:rPr lang="zh-CN" altLang="en-US" kern="0" dirty="0">
                <a:ea typeface="宋体" panose="02010600030101010101" pitchFamily="2" charset="-122"/>
              </a:rPr>
              <a:t>在分支指令的</a:t>
            </a:r>
            <a:r>
              <a:rPr lang="en-US" altLang="zh-CN" kern="0" dirty="0">
                <a:ea typeface="宋体" panose="02010600030101010101" pitchFamily="2" charset="-122"/>
              </a:rPr>
              <a:t>ID</a:t>
            </a:r>
            <a:r>
              <a:rPr lang="zh-CN" altLang="en-US" kern="0" dirty="0">
                <a:ea typeface="宋体" panose="02010600030101010101" pitchFamily="2" charset="-122"/>
              </a:rPr>
              <a:t>阶段加入硬件，以支持</a:t>
            </a:r>
            <a:endParaRPr lang="en-US" altLang="zh-CN" kern="0" dirty="0">
              <a:ea typeface="宋体" panose="02010600030101010101" pitchFamily="2" charset="-122"/>
            </a:endParaRPr>
          </a:p>
          <a:p>
            <a:pPr lvl="2" eaLnBrk="1" hangingPunct="1">
              <a:lnSpc>
                <a:spcPct val="90000"/>
              </a:lnSpc>
            </a:pPr>
            <a:r>
              <a:rPr lang="zh-CN" altLang="en-US" kern="0" dirty="0">
                <a:ea typeface="宋体" panose="02010600030101010101" pitchFamily="2" charset="-122"/>
              </a:rPr>
              <a:t>寄存器比较、分支地址计算</a:t>
            </a:r>
            <a:endParaRPr lang="en-AU" altLang="zh-CN" kern="0" dirty="0">
              <a:ea typeface="宋体" panose="02010600030101010101" pitchFamily="2" charset="-122"/>
            </a:endParaRPr>
          </a:p>
        </p:txBody>
      </p:sp>
      <p:sp>
        <p:nvSpPr>
          <p:cNvPr id="3" name="文本框 2"/>
          <p:cNvSpPr txBox="1"/>
          <p:nvPr/>
        </p:nvSpPr>
        <p:spPr>
          <a:xfrm>
            <a:off x="2627784" y="4277929"/>
            <a:ext cx="1080120" cy="646331"/>
          </a:xfrm>
          <a:prstGeom prst="rect">
            <a:avLst/>
          </a:prstGeom>
          <a:noFill/>
        </p:spPr>
        <p:txBody>
          <a:bodyPr wrap="square" rtlCol="0">
            <a:spAutoFit/>
          </a:bodyPr>
          <a:lstStyle/>
          <a:p>
            <a:r>
              <a:rPr lang="zh-CN" altLang="en-US" sz="36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22E6802-0A04-402A-8127-4EB7F6ED5265}" type="slidenum">
              <a:rPr lang="en-AU" altLang="zh-CN" sz="1400"/>
              <a:pPr>
                <a:spcBef>
                  <a:spcPct val="0"/>
                </a:spcBef>
                <a:buClrTx/>
                <a:buSzTx/>
                <a:buFontTx/>
                <a:buNone/>
              </a:pPr>
              <a:t>58</a:t>
            </a:fld>
            <a:endParaRPr lang="en-AU" altLang="zh-CN" sz="1400"/>
          </a:p>
        </p:txBody>
      </p:sp>
      <p:pic>
        <p:nvPicPr>
          <p:cNvPr id="96259" name="Picture 6" descr="f04-3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495" y="1835844"/>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分支指令引起的阻塞</a:t>
            </a:r>
            <a:endParaRPr lang="en-AU" altLang="zh-CN" dirty="0">
              <a:ea typeface="宋体" panose="02010600030101010101" pitchFamily="2" charset="-122"/>
            </a:endParaRPr>
          </a:p>
        </p:txBody>
      </p:sp>
      <p:sp>
        <p:nvSpPr>
          <p:cNvPr id="96261" name="Rectangle 3"/>
          <p:cNvSpPr>
            <a:spLocks noGrp="1" noChangeArrowheads="1"/>
          </p:cNvSpPr>
          <p:nvPr>
            <p:ph type="body" idx="1"/>
          </p:nvPr>
        </p:nvSpPr>
        <p:spPr>
          <a:xfrm>
            <a:off x="684213" y="1125538"/>
            <a:ext cx="8270875" cy="1306512"/>
          </a:xfrm>
        </p:spPr>
        <p:txBody>
          <a:bodyPr/>
          <a:lstStyle/>
          <a:p>
            <a:pPr eaLnBrk="1" hangingPunct="1"/>
            <a:r>
              <a:rPr lang="zh-CN" altLang="en-US" dirty="0">
                <a:ea typeface="宋体" panose="02010600030101010101" pitchFamily="2" charset="-122"/>
              </a:rPr>
              <a:t>等到分支指令结果出来再取下一条指令</a:t>
            </a:r>
            <a:endParaRPr lang="en-AU" altLang="zh-CN" dirty="0">
              <a:ea typeface="宋体" panose="02010600030101010101" pitchFamily="2" charset="-122"/>
            </a:endParaRPr>
          </a:p>
        </p:txBody>
      </p:sp>
      <p:sp>
        <p:nvSpPr>
          <p:cNvPr id="2" name="矩形 1"/>
          <p:cNvSpPr/>
          <p:nvPr/>
        </p:nvSpPr>
        <p:spPr>
          <a:xfrm>
            <a:off x="2214526" y="4765810"/>
            <a:ext cx="3942184" cy="584775"/>
          </a:xfrm>
          <a:prstGeom prst="rect">
            <a:avLst/>
          </a:prstGeom>
        </p:spPr>
        <p:txBody>
          <a:bodyPr wrap="square">
            <a:spAutoFit/>
          </a:bodyPr>
          <a:lstStyle/>
          <a:p>
            <a:r>
              <a:rPr lang="zh-CN" altLang="en-US" dirty="0"/>
              <a:t>分支指令在第二级就可以完成分支决策了（这在已经增加硬件的基础上实现）</a:t>
            </a:r>
            <a:endParaRPr lang="en-US" altLang="zh-CN" dirty="0"/>
          </a:p>
        </p:txBody>
      </p:sp>
      <p:sp>
        <p:nvSpPr>
          <p:cNvPr id="3" name="椭圆 2"/>
          <p:cNvSpPr/>
          <p:nvPr/>
        </p:nvSpPr>
        <p:spPr bwMode="auto">
          <a:xfrm>
            <a:off x="4212494" y="2986395"/>
            <a:ext cx="546761" cy="334535"/>
          </a:xfrm>
          <a:prstGeom prst="ellipse">
            <a:avLst/>
          </a:prstGeom>
          <a:solidFill>
            <a:srgbClr val="FFC000">
              <a:alpha val="50000"/>
            </a:srgbClr>
          </a:solid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箭头连接符 4"/>
          <p:cNvCxnSpPr>
            <a:stCxn id="3" idx="3"/>
            <a:endCxn id="2" idx="0"/>
          </p:cNvCxnSpPr>
          <p:nvPr/>
        </p:nvCxnSpPr>
        <p:spPr bwMode="auto">
          <a:xfrm flipH="1">
            <a:off x="4185618" y="3271938"/>
            <a:ext cx="106947" cy="1493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任意多边形 6"/>
          <p:cNvSpPr/>
          <p:nvPr/>
        </p:nvSpPr>
        <p:spPr bwMode="auto">
          <a:xfrm>
            <a:off x="4833312" y="4179574"/>
            <a:ext cx="323386" cy="568712"/>
          </a:xfrm>
          <a:custGeom>
            <a:avLst/>
            <a:gdLst>
              <a:gd name="connsiteX0" fmla="*/ 0 w 323386"/>
              <a:gd name="connsiteY0" fmla="*/ 568712 h 568712"/>
              <a:gd name="connsiteX1" fmla="*/ 122664 w 323386"/>
              <a:gd name="connsiteY1" fmla="*/ 412595 h 568712"/>
              <a:gd name="connsiteX2" fmla="*/ 278781 w 323386"/>
              <a:gd name="connsiteY2" fmla="*/ 278781 h 568712"/>
              <a:gd name="connsiteX3" fmla="*/ 323386 w 323386"/>
              <a:gd name="connsiteY3" fmla="*/ 0 h 568712"/>
            </a:gdLst>
            <a:ahLst/>
            <a:cxnLst>
              <a:cxn ang="0">
                <a:pos x="connsiteX0" y="connsiteY0"/>
              </a:cxn>
              <a:cxn ang="0">
                <a:pos x="connsiteX1" y="connsiteY1"/>
              </a:cxn>
              <a:cxn ang="0">
                <a:pos x="connsiteX2" y="connsiteY2"/>
              </a:cxn>
              <a:cxn ang="0">
                <a:pos x="connsiteX3" y="connsiteY3"/>
              </a:cxn>
            </a:cxnLst>
            <a:rect l="l" t="t" r="r" b="b"/>
            <a:pathLst>
              <a:path w="323386" h="568712">
                <a:moveTo>
                  <a:pt x="0" y="568712"/>
                </a:moveTo>
                <a:cubicBezTo>
                  <a:pt x="38100" y="514814"/>
                  <a:pt x="76201" y="460917"/>
                  <a:pt x="122664" y="412595"/>
                </a:cubicBezTo>
                <a:cubicBezTo>
                  <a:pt x="169127" y="364273"/>
                  <a:pt x="245327" y="347547"/>
                  <a:pt x="278781" y="278781"/>
                </a:cubicBezTo>
                <a:cubicBezTo>
                  <a:pt x="312235" y="210015"/>
                  <a:pt x="317810" y="105007"/>
                  <a:pt x="323386"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文本框 14"/>
          <p:cNvSpPr txBox="1"/>
          <p:nvPr/>
        </p:nvSpPr>
        <p:spPr>
          <a:xfrm>
            <a:off x="1287596" y="5677594"/>
            <a:ext cx="4580548" cy="584775"/>
          </a:xfrm>
          <a:prstGeom prst="rect">
            <a:avLst/>
          </a:prstGeom>
          <a:noFill/>
        </p:spPr>
        <p:txBody>
          <a:bodyPr wrap="square" rtlCol="0">
            <a:spAutoFit/>
          </a:bodyPr>
          <a:lstStyle/>
          <a:p>
            <a:r>
              <a:rPr lang="zh-CN" altLang="en-US" dirty="0"/>
              <a:t>分支指令在</a:t>
            </a:r>
            <a:r>
              <a:rPr lang="en-US" altLang="zh-CN" dirty="0"/>
              <a:t>SPECint2006</a:t>
            </a:r>
            <a:r>
              <a:rPr lang="zh-CN" altLang="en-US" dirty="0"/>
              <a:t>中占</a:t>
            </a:r>
            <a:r>
              <a:rPr lang="en-US" altLang="zh-CN" dirty="0"/>
              <a:t>17%</a:t>
            </a:r>
            <a:r>
              <a:rPr lang="zh-CN" altLang="en-US" dirty="0"/>
              <a:t>，比理想情况（每周期完成一条指令），</a:t>
            </a:r>
            <a:r>
              <a:rPr lang="zh-CN" altLang="en-US" b="1" dirty="0">
                <a:solidFill>
                  <a:srgbClr val="009900"/>
                </a:solidFill>
              </a:rPr>
              <a:t>性能下降多少？</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0F29F64-ECBE-4B8E-9C68-60372C009B50}" type="slidenum">
              <a:rPr lang="en-AU" altLang="zh-CN" sz="1400"/>
              <a:pPr>
                <a:spcBef>
                  <a:spcPct val="0"/>
                </a:spcBef>
                <a:buClrTx/>
                <a:buSzTx/>
                <a:buFontTx/>
                <a:buNone/>
              </a:pPr>
              <a:t>59</a:t>
            </a:fld>
            <a:endParaRPr lang="en-AU" altLang="zh-CN" sz="1400"/>
          </a:p>
        </p:txBody>
      </p:sp>
      <p:sp>
        <p:nvSpPr>
          <p:cNvPr id="983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分支预测</a:t>
            </a:r>
            <a:endParaRPr lang="en-AU" altLang="zh-CN" dirty="0">
              <a:ea typeface="宋体" panose="02010600030101010101" pitchFamily="2" charset="-122"/>
            </a:endParaRPr>
          </a:p>
        </p:txBody>
      </p:sp>
      <p:sp>
        <p:nvSpPr>
          <p:cNvPr id="983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长的流水往往不能在第二级完成分支决策</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停顿引起的性能下降太过严重</a:t>
            </a:r>
            <a:endParaRPr lang="en-US" altLang="zh-CN" dirty="0">
              <a:ea typeface="宋体" panose="02010600030101010101" pitchFamily="2" charset="-122"/>
            </a:endParaRPr>
          </a:p>
          <a:p>
            <a:pPr eaLnBrk="1" hangingPunct="1"/>
            <a:r>
              <a:rPr lang="zh-CN" altLang="en-US" dirty="0">
                <a:ea typeface="宋体" panose="02010600030101010101" pitchFamily="2" charset="-122"/>
              </a:rPr>
              <a:t>对分支决策进行预测</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预测错误才需要阻塞</a:t>
            </a:r>
            <a:endParaRPr lang="en-US" altLang="zh-CN" dirty="0">
              <a:ea typeface="宋体" panose="02010600030101010101" pitchFamily="2" charset="-122"/>
            </a:endParaRPr>
          </a:p>
          <a:p>
            <a:pPr eaLnBrk="1" hangingPunct="1"/>
            <a:r>
              <a:rPr lang="en-US" altLang="zh-CN" dirty="0">
                <a:ea typeface="宋体" panose="02010600030101010101" pitchFamily="2" charset="-122"/>
              </a:rPr>
              <a:t>MIPS</a:t>
            </a:r>
            <a:r>
              <a:rPr lang="zh-CN" altLang="en-US" dirty="0">
                <a:ea typeface="宋体" panose="02010600030101010101" pitchFamily="2" charset="-122"/>
              </a:rPr>
              <a:t>指令流水中</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预测不跳转的分支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在分支指令之后紧接着取下一条指令，无需阻塞</a:t>
            </a:r>
            <a:endParaRPr lang="en-AU" altLang="zh-CN" u="sng" dirty="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6</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算术逻辑指令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3444658" y="4484318"/>
            <a:ext cx="3194137" cy="590951"/>
          </a:xfrm>
          <a:custGeom>
            <a:avLst/>
            <a:gdLst>
              <a:gd name="connsiteX0" fmla="*/ 0 w 3194137"/>
              <a:gd name="connsiteY0" fmla="*/ 75156 h 590951"/>
              <a:gd name="connsiteX1" fmla="*/ 688931 w 3194137"/>
              <a:gd name="connsiteY1" fmla="*/ 488515 h 590951"/>
              <a:gd name="connsiteX2" fmla="*/ 1841326 w 3194137"/>
              <a:gd name="connsiteY2" fmla="*/ 588723 h 590951"/>
              <a:gd name="connsiteX3" fmla="*/ 2229632 w 3194137"/>
              <a:gd name="connsiteY3" fmla="*/ 425885 h 590951"/>
              <a:gd name="connsiteX4" fmla="*/ 2718147 w 3194137"/>
              <a:gd name="connsiteY4" fmla="*/ 375781 h 590951"/>
              <a:gd name="connsiteX5" fmla="*/ 3194137 w 3194137"/>
              <a:gd name="connsiteY5" fmla="*/ 0 h 59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4137" h="590951">
                <a:moveTo>
                  <a:pt x="0" y="75156"/>
                </a:moveTo>
                <a:cubicBezTo>
                  <a:pt x="191021" y="239038"/>
                  <a:pt x="382043" y="402921"/>
                  <a:pt x="688931" y="488515"/>
                </a:cubicBezTo>
                <a:cubicBezTo>
                  <a:pt x="995819" y="574109"/>
                  <a:pt x="1584543" y="599161"/>
                  <a:pt x="1841326" y="588723"/>
                </a:cubicBezTo>
                <a:cubicBezTo>
                  <a:pt x="2098109" y="578285"/>
                  <a:pt x="2083495" y="461375"/>
                  <a:pt x="2229632" y="425885"/>
                </a:cubicBezTo>
                <a:cubicBezTo>
                  <a:pt x="2375769" y="390395"/>
                  <a:pt x="2557396" y="446762"/>
                  <a:pt x="2718147" y="375781"/>
                </a:cubicBezTo>
                <a:cubicBezTo>
                  <a:pt x="2878898" y="304800"/>
                  <a:pt x="3036517" y="152400"/>
                  <a:pt x="3194137"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任意多边形 13"/>
          <p:cNvSpPr/>
          <p:nvPr/>
        </p:nvSpPr>
        <p:spPr bwMode="auto">
          <a:xfrm>
            <a:off x="3876955" y="3244237"/>
            <a:ext cx="2963074" cy="1127347"/>
          </a:xfrm>
          <a:custGeom>
            <a:avLst/>
            <a:gdLst>
              <a:gd name="connsiteX0" fmla="*/ 2774366 w 2963074"/>
              <a:gd name="connsiteY0" fmla="*/ 1127347 h 1127347"/>
              <a:gd name="connsiteX1" fmla="*/ 2937204 w 2963074"/>
              <a:gd name="connsiteY1" fmla="*/ 739040 h 1127347"/>
              <a:gd name="connsiteX2" fmla="*/ 2912152 w 2963074"/>
              <a:gd name="connsiteY2" fmla="*/ 363259 h 1127347"/>
              <a:gd name="connsiteX3" fmla="*/ 2461215 w 2963074"/>
              <a:gd name="connsiteY3" fmla="*/ 50108 h 1127347"/>
              <a:gd name="connsiteX4" fmla="*/ 244108 w 2963074"/>
              <a:gd name="connsiteY4" fmla="*/ 37582 h 1127347"/>
              <a:gd name="connsiteX5" fmla="*/ 156426 w 2963074"/>
              <a:gd name="connsiteY5" fmla="*/ 413363 h 112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074" h="1127347">
                <a:moveTo>
                  <a:pt x="2774366" y="1127347"/>
                </a:moveTo>
                <a:cubicBezTo>
                  <a:pt x="2844303" y="996867"/>
                  <a:pt x="2914240" y="866388"/>
                  <a:pt x="2937204" y="739040"/>
                </a:cubicBezTo>
                <a:cubicBezTo>
                  <a:pt x="2960168" y="611692"/>
                  <a:pt x="2991484" y="478081"/>
                  <a:pt x="2912152" y="363259"/>
                </a:cubicBezTo>
                <a:cubicBezTo>
                  <a:pt x="2832821" y="248437"/>
                  <a:pt x="2905889" y="104387"/>
                  <a:pt x="2461215" y="50108"/>
                </a:cubicBezTo>
                <a:cubicBezTo>
                  <a:pt x="2016541" y="-4171"/>
                  <a:pt x="628239" y="-22960"/>
                  <a:pt x="244108" y="37582"/>
                </a:cubicBezTo>
                <a:cubicBezTo>
                  <a:pt x="-140023" y="98124"/>
                  <a:pt x="8201" y="255743"/>
                  <a:pt x="156426" y="413363"/>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任意多边形 14"/>
          <p:cNvSpPr/>
          <p:nvPr/>
        </p:nvSpPr>
        <p:spPr bwMode="auto">
          <a:xfrm>
            <a:off x="848895" y="1496846"/>
            <a:ext cx="2821816" cy="2824633"/>
          </a:xfrm>
          <a:custGeom>
            <a:avLst/>
            <a:gdLst>
              <a:gd name="connsiteX0" fmla="*/ 491390 w 2821816"/>
              <a:gd name="connsiteY0" fmla="*/ 2799581 h 2824633"/>
              <a:gd name="connsiteX1" fmla="*/ 654228 w 2821816"/>
              <a:gd name="connsiteY1" fmla="*/ 2699373 h 2824633"/>
              <a:gd name="connsiteX2" fmla="*/ 766963 w 2821816"/>
              <a:gd name="connsiteY2" fmla="*/ 2273488 h 2824633"/>
              <a:gd name="connsiteX3" fmla="*/ 879697 w 2821816"/>
              <a:gd name="connsiteY3" fmla="*/ 1609609 h 2824633"/>
              <a:gd name="connsiteX4" fmla="*/ 1969461 w 2821816"/>
              <a:gd name="connsiteY4" fmla="*/ 1521927 h 2824633"/>
              <a:gd name="connsiteX5" fmla="*/ 2457976 w 2821816"/>
              <a:gd name="connsiteY5" fmla="*/ 1258880 h 2824633"/>
              <a:gd name="connsiteX6" fmla="*/ 2771127 w 2821816"/>
              <a:gd name="connsiteY6" fmla="*/ 1096042 h 2824633"/>
              <a:gd name="connsiteX7" fmla="*/ 2771127 w 2821816"/>
              <a:gd name="connsiteY7" fmla="*/ 244272 h 2824633"/>
              <a:gd name="connsiteX8" fmla="*/ 2282612 w 2821816"/>
              <a:gd name="connsiteY8" fmla="*/ 31329 h 2824633"/>
              <a:gd name="connsiteX9" fmla="*/ 428760 w 2821816"/>
              <a:gd name="connsiteY9" fmla="*/ 56381 h 2824633"/>
              <a:gd name="connsiteX10" fmla="*/ 115609 w 2821816"/>
              <a:gd name="connsiteY10" fmla="*/ 544896 h 2824633"/>
              <a:gd name="connsiteX11" fmla="*/ 2875 w 2821816"/>
              <a:gd name="connsiteY11" fmla="*/ 2160754 h 2824633"/>
              <a:gd name="connsiteX12" fmla="*/ 215817 w 2821816"/>
              <a:gd name="connsiteY12" fmla="*/ 2824633 h 28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1816" h="2824633">
                <a:moveTo>
                  <a:pt x="491390" y="2799581"/>
                </a:moveTo>
                <a:cubicBezTo>
                  <a:pt x="549844" y="2793318"/>
                  <a:pt x="608299" y="2787055"/>
                  <a:pt x="654228" y="2699373"/>
                </a:cubicBezTo>
                <a:cubicBezTo>
                  <a:pt x="700157" y="2611691"/>
                  <a:pt x="729385" y="2455115"/>
                  <a:pt x="766963" y="2273488"/>
                </a:cubicBezTo>
                <a:cubicBezTo>
                  <a:pt x="804541" y="2091861"/>
                  <a:pt x="679281" y="1734869"/>
                  <a:pt x="879697" y="1609609"/>
                </a:cubicBezTo>
                <a:cubicBezTo>
                  <a:pt x="1080113" y="1484349"/>
                  <a:pt x="1706415" y="1580382"/>
                  <a:pt x="1969461" y="1521927"/>
                </a:cubicBezTo>
                <a:cubicBezTo>
                  <a:pt x="2232507" y="1463472"/>
                  <a:pt x="2324365" y="1329861"/>
                  <a:pt x="2457976" y="1258880"/>
                </a:cubicBezTo>
                <a:cubicBezTo>
                  <a:pt x="2591587" y="1187899"/>
                  <a:pt x="2718935" y="1265143"/>
                  <a:pt x="2771127" y="1096042"/>
                </a:cubicBezTo>
                <a:cubicBezTo>
                  <a:pt x="2823319" y="926941"/>
                  <a:pt x="2852546" y="421724"/>
                  <a:pt x="2771127" y="244272"/>
                </a:cubicBezTo>
                <a:cubicBezTo>
                  <a:pt x="2689708" y="66820"/>
                  <a:pt x="2673007" y="62644"/>
                  <a:pt x="2282612" y="31329"/>
                </a:cubicBezTo>
                <a:cubicBezTo>
                  <a:pt x="1892218" y="14"/>
                  <a:pt x="789927" y="-29214"/>
                  <a:pt x="428760" y="56381"/>
                </a:cubicBezTo>
                <a:cubicBezTo>
                  <a:pt x="67593" y="141976"/>
                  <a:pt x="186590" y="194167"/>
                  <a:pt x="115609" y="544896"/>
                </a:cubicBezTo>
                <a:cubicBezTo>
                  <a:pt x="44628" y="895625"/>
                  <a:pt x="-13826" y="1780798"/>
                  <a:pt x="2875" y="2160754"/>
                </a:cubicBezTo>
                <a:cubicBezTo>
                  <a:pt x="19576" y="2540710"/>
                  <a:pt x="117696" y="2682671"/>
                  <a:pt x="215817" y="2824633"/>
                </a:cubicBezTo>
              </a:path>
            </a:pathLst>
          </a:custGeom>
          <a:noFill/>
          <a:ln w="19050" cap="flat" cmpd="sng" algn="ctr">
            <a:solidFill>
              <a:srgbClr val="00B05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a:extLst>
              <a:ext uri="{FF2B5EF4-FFF2-40B4-BE49-F238E27FC236}">
                <a16:creationId xmlns:a16="http://schemas.microsoft.com/office/drawing/2014/main" id="{26FAF3DE-6290-4F61-8992-F138C5CE3E64}"/>
              </a:ext>
            </a:extLst>
          </p:cNvPr>
          <p:cNvSpPr txBox="1"/>
          <p:nvPr/>
        </p:nvSpPr>
        <p:spPr>
          <a:xfrm>
            <a:off x="6156176" y="1647992"/>
            <a:ext cx="1949838" cy="584775"/>
          </a:xfrm>
          <a:prstGeom prst="rect">
            <a:avLst/>
          </a:prstGeom>
          <a:noFill/>
        </p:spPr>
        <p:txBody>
          <a:bodyPr wrap="square" rtlCol="0">
            <a:spAutoFit/>
          </a:bodyPr>
          <a:lstStyle/>
          <a:p>
            <a:r>
              <a:rPr lang="en-US" altLang="zh-CN" b="1" dirty="0">
                <a:solidFill>
                  <a:srgbClr val="7030A0"/>
                </a:solidFill>
              </a:rPr>
              <a:t>Add $t0,$s1,$s2</a:t>
            </a:r>
          </a:p>
          <a:p>
            <a:r>
              <a:rPr lang="zh-CN" altLang="en-US" b="1" dirty="0">
                <a:solidFill>
                  <a:srgbClr val="7030A0"/>
                </a:solidFill>
              </a:rPr>
              <a:t>编码？</a:t>
            </a:r>
          </a:p>
        </p:txBody>
      </p:sp>
      <p:sp>
        <p:nvSpPr>
          <p:cNvPr id="12" name="文本框 11">
            <a:extLst>
              <a:ext uri="{FF2B5EF4-FFF2-40B4-BE49-F238E27FC236}">
                <a16:creationId xmlns:a16="http://schemas.microsoft.com/office/drawing/2014/main" id="{0912F0F8-2604-4EC1-BF96-8B5C9DAB6FC5}"/>
              </a:ext>
            </a:extLst>
          </p:cNvPr>
          <p:cNvSpPr txBox="1"/>
          <p:nvPr/>
        </p:nvSpPr>
        <p:spPr>
          <a:xfrm>
            <a:off x="6144014" y="2280697"/>
            <a:ext cx="1949838" cy="584775"/>
          </a:xfrm>
          <a:prstGeom prst="rect">
            <a:avLst/>
          </a:prstGeom>
          <a:noFill/>
        </p:spPr>
        <p:txBody>
          <a:bodyPr wrap="square" rtlCol="0">
            <a:spAutoFit/>
          </a:bodyPr>
          <a:lstStyle/>
          <a:p>
            <a:r>
              <a:rPr lang="en-US" altLang="zh-CN" b="1" dirty="0">
                <a:solidFill>
                  <a:srgbClr val="7030A0"/>
                </a:solidFill>
              </a:rPr>
              <a:t>0-17-18-8-0-32</a:t>
            </a:r>
          </a:p>
          <a:p>
            <a:r>
              <a:rPr lang="en-US" altLang="zh-CN" b="1" dirty="0">
                <a:solidFill>
                  <a:srgbClr val="7030A0"/>
                </a:solidFill>
              </a:rPr>
              <a:t>p53</a:t>
            </a:r>
            <a:endParaRPr lang="zh-CN" altLang="en-US" b="1" dirty="0">
              <a:solidFill>
                <a:srgbClr val="7030A0"/>
              </a:solidFill>
            </a:endParaRPr>
          </a:p>
        </p:txBody>
      </p:sp>
    </p:spTree>
    <p:extLst>
      <p:ext uri="{BB962C8B-B14F-4D97-AF65-F5344CB8AC3E}">
        <p14:creationId xmlns:p14="http://schemas.microsoft.com/office/powerpoint/2010/main" val="39105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4" grpId="0" animBg="1"/>
      <p:bldP spid="15" grpId="0" animBg="1"/>
      <p:bldP spid="3"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4FB641-FBF6-416F-95C4-2892F9F1290A}" type="slidenum">
              <a:rPr lang="en-AU" altLang="zh-CN" sz="1400"/>
              <a:pPr>
                <a:spcBef>
                  <a:spcPct val="0"/>
                </a:spcBef>
                <a:buClrTx/>
                <a:buSzTx/>
                <a:buFontTx/>
                <a:buNone/>
              </a:pPr>
              <a:t>60</a:t>
            </a:fld>
            <a:endParaRPr lang="en-AU" altLang="zh-CN" sz="1400"/>
          </a:p>
        </p:txBody>
      </p:sp>
      <p:pic>
        <p:nvPicPr>
          <p:cNvPr id="100355" name="Picture 7" descr="f04-3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268413"/>
            <a:ext cx="6035675"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solidFill>
                  <a:srgbClr val="C00000"/>
                </a:solidFill>
                <a:ea typeface="宋体" panose="02010600030101010101" pitchFamily="2" charset="-122"/>
              </a:rPr>
              <a:t>恒</a:t>
            </a:r>
            <a:r>
              <a:rPr lang="zh-CN" altLang="en-US" dirty="0">
                <a:ea typeface="宋体" panose="02010600030101010101" pitchFamily="2" charset="-122"/>
              </a:rPr>
              <a:t>预测</a:t>
            </a:r>
            <a:r>
              <a:rPr lang="zh-CN" altLang="en-US" dirty="0">
                <a:solidFill>
                  <a:srgbClr val="FF0000"/>
                </a:solidFill>
                <a:ea typeface="宋体" panose="02010600030101010101" pitchFamily="2" charset="-122"/>
              </a:rPr>
              <a:t>不</a:t>
            </a:r>
            <a:r>
              <a:rPr lang="zh-CN" altLang="en-US" dirty="0">
                <a:ea typeface="宋体" panose="02010600030101010101" pitchFamily="2" charset="-122"/>
              </a:rPr>
              <a:t>跳转</a:t>
            </a:r>
            <a:endParaRPr lang="en-AU" altLang="zh-CN" dirty="0">
              <a:ea typeface="宋体" panose="02010600030101010101" pitchFamily="2" charset="-122"/>
            </a:endParaRPr>
          </a:p>
        </p:txBody>
      </p:sp>
      <p:sp>
        <p:nvSpPr>
          <p:cNvPr id="100357" name="Text Box 5"/>
          <p:cNvSpPr txBox="1">
            <a:spLocks noChangeArrowheads="1"/>
          </p:cNvSpPr>
          <p:nvPr/>
        </p:nvSpPr>
        <p:spPr bwMode="auto">
          <a:xfrm>
            <a:off x="755650" y="2133600"/>
            <a:ext cx="1295400" cy="36933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预测正确</a:t>
            </a:r>
            <a:endParaRPr lang="en-AU" altLang="zh-CN" sz="1800" dirty="0">
              <a:ea typeface="宋体" panose="02010600030101010101" pitchFamily="2" charset="-122"/>
            </a:endParaRPr>
          </a:p>
        </p:txBody>
      </p:sp>
      <p:sp>
        <p:nvSpPr>
          <p:cNvPr id="100358" name="Text Box 6"/>
          <p:cNvSpPr txBox="1">
            <a:spLocks noChangeArrowheads="1"/>
          </p:cNvSpPr>
          <p:nvPr/>
        </p:nvSpPr>
        <p:spPr bwMode="auto">
          <a:xfrm>
            <a:off x="755650" y="4797425"/>
            <a:ext cx="1295400" cy="36933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预测错误</a:t>
            </a:r>
            <a:endParaRPr lang="en-AU" altLang="zh-CN" sz="1800" dirty="0">
              <a:ea typeface="宋体" panose="02010600030101010101" pitchFamily="2" charset="-122"/>
            </a:endParaRPr>
          </a:p>
        </p:txBody>
      </p:sp>
      <p:sp>
        <p:nvSpPr>
          <p:cNvPr id="2" name="椭圆 1"/>
          <p:cNvSpPr/>
          <p:nvPr/>
        </p:nvSpPr>
        <p:spPr bwMode="auto">
          <a:xfrm>
            <a:off x="4427984" y="5373216"/>
            <a:ext cx="3672408" cy="576064"/>
          </a:xfrm>
          <a:prstGeom prst="ellipse">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7671929" y="4941168"/>
            <a:ext cx="1203623" cy="584775"/>
          </a:xfrm>
          <a:prstGeom prst="rect">
            <a:avLst/>
          </a:prstGeom>
          <a:noFill/>
        </p:spPr>
        <p:txBody>
          <a:bodyPr wrap="square" rtlCol="0">
            <a:spAutoFit/>
          </a:bodyPr>
          <a:lstStyle/>
          <a:p>
            <a:r>
              <a:rPr lang="zh-CN" altLang="en-US" dirty="0">
                <a:solidFill>
                  <a:srgbClr val="009900"/>
                </a:solidFill>
              </a:rPr>
              <a:t>含已执行指令的撤销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E684314-1C29-4EFC-B17A-4AE98E98E2CE}" type="slidenum">
              <a:rPr lang="en-AU" altLang="zh-CN" sz="1400"/>
              <a:pPr>
                <a:spcBef>
                  <a:spcPct val="0"/>
                </a:spcBef>
                <a:buClrTx/>
                <a:buSzTx/>
                <a:buFontTx/>
                <a:buNone/>
              </a:pPr>
              <a:t>61</a:t>
            </a:fld>
            <a:endParaRPr lang="en-AU" altLang="zh-CN" sz="1400"/>
          </a:p>
        </p:txBody>
      </p:sp>
      <p:sp>
        <p:nvSpPr>
          <p:cNvPr id="10240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更有效的分支预测</a:t>
            </a:r>
            <a:endParaRPr lang="en-AU" altLang="zh-CN" sz="4000" dirty="0">
              <a:ea typeface="宋体" panose="02010600030101010101" pitchFamily="2" charset="-122"/>
            </a:endParaRPr>
          </a:p>
        </p:txBody>
      </p:sp>
      <p:sp>
        <p:nvSpPr>
          <p:cNvPr id="102404"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静态分支预测</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基于典型的行为</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例如</a:t>
            </a:r>
            <a:r>
              <a:rPr lang="en-US" altLang="zh-CN" sz="2400" dirty="0">
                <a:ea typeface="宋体" panose="02010600030101010101" pitchFamily="2" charset="-122"/>
              </a:rPr>
              <a:t>: </a:t>
            </a:r>
            <a:r>
              <a:rPr lang="zh-CN" altLang="en-US" sz="2400" dirty="0">
                <a:ea typeface="宋体" panose="02010600030101010101" pitchFamily="2" charset="-122"/>
              </a:rPr>
              <a:t>循环</a:t>
            </a:r>
            <a:r>
              <a:rPr lang="en-US" altLang="zh-CN" sz="2400" dirty="0">
                <a:ea typeface="宋体" panose="02010600030101010101" pitchFamily="2" charset="-122"/>
              </a:rPr>
              <a:t> </a:t>
            </a:r>
            <a:r>
              <a:rPr lang="zh-CN" altLang="en-US" sz="2400" dirty="0">
                <a:ea typeface="宋体" panose="02010600030101010101" pitchFamily="2" charset="-122"/>
              </a:rPr>
              <a:t>和</a:t>
            </a:r>
            <a:r>
              <a:rPr lang="en-US" altLang="zh-CN" sz="2400" dirty="0">
                <a:ea typeface="宋体" panose="02010600030101010101" pitchFamily="2" charset="-122"/>
              </a:rPr>
              <a:t> if</a:t>
            </a:r>
            <a:r>
              <a:rPr lang="zh-CN" altLang="en-US" sz="2400" dirty="0">
                <a:ea typeface="宋体" panose="02010600030101010101" pitchFamily="2" charset="-122"/>
              </a:rPr>
              <a:t>语句的分支</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对向后（</a:t>
            </a:r>
            <a:r>
              <a:rPr lang="en-US" altLang="zh-CN" sz="2000" dirty="0">
                <a:ea typeface="宋体" panose="02010600030101010101" pitchFamily="2" charset="-122"/>
              </a:rPr>
              <a:t>backward</a:t>
            </a:r>
            <a:r>
              <a:rPr lang="zh-CN" altLang="en-US" sz="2000" dirty="0">
                <a:ea typeface="宋体" panose="02010600030101010101" pitchFamily="2" charset="-122"/>
              </a:rPr>
              <a:t>）的分支，预测其会发生</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对于前向（</a:t>
            </a:r>
            <a:r>
              <a:rPr lang="en-US" altLang="zh-CN" sz="2000" dirty="0">
                <a:ea typeface="宋体" panose="02010600030101010101" pitchFamily="2" charset="-122"/>
              </a:rPr>
              <a:t>forward</a:t>
            </a:r>
            <a:r>
              <a:rPr lang="zh-CN" altLang="en-US" sz="2000" dirty="0">
                <a:ea typeface="宋体" panose="02010600030101010101" pitchFamily="2" charset="-122"/>
              </a:rPr>
              <a:t>）分支，预测其不会发生</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动态分支预测</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有硬件记录真实的分支行为</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比如</a:t>
            </a:r>
            <a:r>
              <a:rPr lang="en-US" altLang="zh-CN" sz="2000" dirty="0">
                <a:ea typeface="宋体" panose="02010600030101010101" pitchFamily="2" charset="-122"/>
              </a:rPr>
              <a:t>, </a:t>
            </a:r>
            <a:r>
              <a:rPr lang="zh-CN" altLang="en-US" sz="2000" dirty="0">
                <a:ea typeface="宋体" panose="02010600030101010101" pitchFamily="2" charset="-122"/>
              </a:rPr>
              <a:t>对每个分支记录其历史</a:t>
            </a:r>
            <a:endParaRPr lang="en-US" altLang="zh-CN" sz="2000" dirty="0">
              <a:ea typeface="宋体" panose="02010600030101010101" pitchFamily="2" charset="-122"/>
            </a:endParaRPr>
          </a:p>
          <a:p>
            <a:pPr lvl="1" eaLnBrk="1" hangingPunct="1"/>
            <a:r>
              <a:rPr lang="zh-CN" altLang="en-US" sz="2400" dirty="0">
                <a:ea typeface="宋体" panose="02010600030101010101" pitchFamily="2" charset="-122"/>
              </a:rPr>
              <a:t>假设分支行为将会与历史行为相同（概率上）</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预测错误时，需要阻塞流水线，重新取正确分支的指令，并更新分支“历史”数据</a:t>
            </a:r>
            <a:endParaRPr lang="en-AU" altLang="zh-CN" sz="2000" dirty="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F8FF1D6-A72D-4CEE-BDF8-533384C4AF9A}" type="slidenum">
              <a:rPr lang="en-AU" altLang="zh-CN" sz="1400"/>
              <a:pPr>
                <a:spcBef>
                  <a:spcPct val="0"/>
                </a:spcBef>
                <a:buClrTx/>
                <a:buSzTx/>
                <a:buFontTx/>
                <a:buNone/>
              </a:pPr>
              <a:t>62</a:t>
            </a:fld>
            <a:endParaRPr lang="en-AU" altLang="zh-CN" sz="1400"/>
          </a:p>
        </p:txBody>
      </p:sp>
      <p:sp>
        <p:nvSpPr>
          <p:cNvPr id="1044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流水线小结</a:t>
            </a:r>
            <a:endParaRPr lang="en-AU" altLang="zh-CN" dirty="0">
              <a:ea typeface="宋体" panose="02010600030101010101" pitchFamily="2" charset="-122"/>
            </a:endParaRPr>
          </a:p>
        </p:txBody>
      </p:sp>
      <p:sp>
        <p:nvSpPr>
          <p:cNvPr id="104452" name="Rectangle 3"/>
          <p:cNvSpPr>
            <a:spLocks noGrp="1" noChangeArrowheads="1"/>
          </p:cNvSpPr>
          <p:nvPr>
            <p:ph type="body" idx="1"/>
          </p:nvPr>
        </p:nvSpPr>
        <p:spPr>
          <a:xfrm>
            <a:off x="684213" y="1844675"/>
            <a:ext cx="8270875" cy="4392613"/>
          </a:xfrm>
        </p:spPr>
        <p:txBody>
          <a:bodyPr/>
          <a:lstStyle/>
          <a:p>
            <a:pPr eaLnBrk="1" hangingPunct="1"/>
            <a:r>
              <a:rPr lang="zh-CN" altLang="en-US" dirty="0">
                <a:ea typeface="宋体" panose="02010600030101010101" pitchFamily="2" charset="-122"/>
              </a:rPr>
              <a:t>流水技术通过增加指令的吞吐量而提高性能</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并行地执行多条指令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每条指令所需的执行时间不变</a:t>
            </a:r>
            <a:endParaRPr lang="en-US" altLang="zh-CN" dirty="0">
              <a:ea typeface="宋体" panose="02010600030101010101" pitchFamily="2" charset="-122"/>
            </a:endParaRPr>
          </a:p>
          <a:p>
            <a:pPr eaLnBrk="1" hangingPunct="1"/>
            <a:r>
              <a:rPr lang="zh-CN" altLang="en-US" dirty="0">
                <a:ea typeface="宋体" panose="02010600030101010101" pitchFamily="2" charset="-122"/>
              </a:rPr>
              <a:t>会出现冒险现象</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结构冒险，数据冒险，控制冒险</a:t>
            </a:r>
            <a:endParaRPr lang="en-US" altLang="zh-CN" dirty="0">
              <a:ea typeface="宋体" panose="02010600030101010101" pitchFamily="2" charset="-122"/>
            </a:endParaRPr>
          </a:p>
          <a:p>
            <a:pPr eaLnBrk="1" hangingPunct="1"/>
            <a:r>
              <a:rPr lang="zh-CN" altLang="en-US" dirty="0">
                <a:ea typeface="宋体" panose="02010600030101010101" pitchFamily="2" charset="-122"/>
              </a:rPr>
              <a:t>指令集的设计影响流水实现的复杂度</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练习题：</a:t>
            </a:r>
            <a:r>
              <a:rPr lang="en-US" altLang="zh-CN" dirty="0">
                <a:ea typeface="宋体" panose="02010600030101010101" pitchFamily="2" charset="-122"/>
              </a:rPr>
              <a:t>P192</a:t>
            </a:r>
            <a:endParaRPr lang="en-AU" altLang="zh-CN" dirty="0">
              <a:ea typeface="宋体" panose="02010600030101010101" pitchFamily="2" charset="-122"/>
            </a:endParaRPr>
          </a:p>
        </p:txBody>
      </p:sp>
      <p:sp>
        <p:nvSpPr>
          <p:cNvPr id="104453"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1105467-F761-4E0B-871C-0D247C6B7D79}" type="slidenum">
              <a:rPr lang="en-AU" altLang="zh-CN" sz="1400"/>
              <a:pPr>
                <a:spcBef>
                  <a:spcPct val="0"/>
                </a:spcBef>
                <a:buClrTx/>
                <a:buSzTx/>
                <a:buFontTx/>
                <a:buNone/>
              </a:pPr>
              <a:t>63</a:t>
            </a:fld>
            <a:endParaRPr lang="en-AU" altLang="zh-CN" sz="1400"/>
          </a:p>
        </p:txBody>
      </p:sp>
      <p:pic>
        <p:nvPicPr>
          <p:cNvPr id="106499" name="Picture 9" descr="f04-3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196975"/>
            <a:ext cx="71469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4.6</a:t>
            </a:r>
            <a:r>
              <a:rPr lang="zh-CN" altLang="en-US" dirty="0">
                <a:ea typeface="宋体" panose="02010600030101010101" pitchFamily="2" charset="-122"/>
              </a:rPr>
              <a:t> </a:t>
            </a:r>
            <a:r>
              <a:rPr lang="en-US" altLang="zh-CN" dirty="0">
                <a:ea typeface="宋体" panose="02010600030101010101" pitchFamily="2" charset="-122"/>
              </a:rPr>
              <a:t>MIPS </a:t>
            </a:r>
            <a:r>
              <a:rPr lang="zh-CN" altLang="en-US" dirty="0">
                <a:ea typeface="宋体" panose="02010600030101010101" pitchFamily="2" charset="-122"/>
              </a:rPr>
              <a:t>流水化的数据通路</a:t>
            </a:r>
            <a:endParaRPr lang="en-AU" altLang="zh-CN" dirty="0">
              <a:ea typeface="宋体" panose="02010600030101010101" pitchFamily="2" charset="-122"/>
            </a:endParaRPr>
          </a:p>
        </p:txBody>
      </p:sp>
      <p:sp>
        <p:nvSpPr>
          <p:cNvPr id="106501" name="Text Box 3"/>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§4.6 Pipelined Datapath and Control</a:t>
            </a:r>
          </a:p>
        </p:txBody>
      </p:sp>
      <p:sp>
        <p:nvSpPr>
          <p:cNvPr id="106502" name="AutoShape 5"/>
          <p:cNvSpPr>
            <a:spLocks/>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06503" name="AutoShape 6"/>
          <p:cNvSpPr>
            <a:spLocks/>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06504" name="Text Box 7"/>
          <p:cNvSpPr txBox="1">
            <a:spLocks noChangeArrowheads="1"/>
          </p:cNvSpPr>
          <p:nvPr/>
        </p:nvSpPr>
        <p:spPr bwMode="auto">
          <a:xfrm>
            <a:off x="179388" y="5013325"/>
            <a:ext cx="1512887" cy="925513"/>
          </a:xfrm>
          <a:prstGeom prst="rect">
            <a:avLst/>
          </a:prstGeom>
          <a:solidFill>
            <a:srgbClr val="92D05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rgbClr val="FF0000"/>
                </a:solidFill>
                <a:ea typeface="宋体" panose="02010600030101010101" pitchFamily="2" charset="-122"/>
              </a:rPr>
              <a:t>Right-to-left flow leads to hazards</a:t>
            </a:r>
            <a:endParaRPr lang="en-AU" altLang="zh-CN" sz="1800" dirty="0">
              <a:solidFill>
                <a:srgbClr val="FF0000"/>
              </a:solidFill>
              <a:ea typeface="宋体" panose="02010600030101010101" pitchFamily="2" charset="-122"/>
            </a:endParaRPr>
          </a:p>
        </p:txBody>
      </p:sp>
      <p:sp>
        <p:nvSpPr>
          <p:cNvPr id="2" name="文本框 1"/>
          <p:cNvSpPr txBox="1"/>
          <p:nvPr/>
        </p:nvSpPr>
        <p:spPr>
          <a:xfrm>
            <a:off x="1661961" y="1412776"/>
            <a:ext cx="1008112" cy="523220"/>
          </a:xfrm>
          <a:prstGeom prst="rect">
            <a:avLst/>
          </a:prstGeom>
          <a:noFill/>
        </p:spPr>
        <p:txBody>
          <a:bodyPr wrap="square" rtlCol="0">
            <a:spAutoFit/>
          </a:bodyPr>
          <a:lstStyle/>
          <a:p>
            <a:pPr algn="ctr"/>
            <a:r>
              <a:rPr lang="en-US" altLang="zh-CN" dirty="0">
                <a:solidFill>
                  <a:srgbClr val="FF0000"/>
                </a:solidFill>
              </a:rPr>
              <a:t>1</a:t>
            </a:r>
            <a:r>
              <a:rPr lang="zh-CN" altLang="en-US" dirty="0">
                <a:solidFill>
                  <a:srgbClr val="FF0000"/>
                </a:solidFill>
              </a:rPr>
              <a:t>级 </a:t>
            </a:r>
            <a:endParaRPr lang="en-US" altLang="zh-CN" dirty="0">
              <a:solidFill>
                <a:srgbClr val="FF0000"/>
              </a:solidFill>
            </a:endParaRPr>
          </a:p>
          <a:p>
            <a:pPr algn="ctr"/>
            <a:r>
              <a:rPr lang="zh-CN" altLang="en-US" sz="1200" dirty="0">
                <a:solidFill>
                  <a:srgbClr val="009900"/>
                </a:solidFill>
              </a:rPr>
              <a:t>取指令</a:t>
            </a:r>
          </a:p>
        </p:txBody>
      </p:sp>
      <p:sp>
        <p:nvSpPr>
          <p:cNvPr id="10" name="文本框 9"/>
          <p:cNvSpPr txBox="1"/>
          <p:nvPr/>
        </p:nvSpPr>
        <p:spPr>
          <a:xfrm>
            <a:off x="3102121" y="1412776"/>
            <a:ext cx="1512168" cy="523220"/>
          </a:xfrm>
          <a:prstGeom prst="rect">
            <a:avLst/>
          </a:prstGeom>
          <a:noFill/>
        </p:spPr>
        <p:txBody>
          <a:bodyPr wrap="square" rtlCol="0">
            <a:spAutoFit/>
          </a:bodyPr>
          <a:lstStyle/>
          <a:p>
            <a:pPr algn="ctr"/>
            <a:r>
              <a:rPr lang="en-US" altLang="zh-CN" dirty="0">
                <a:solidFill>
                  <a:srgbClr val="FF0000"/>
                </a:solidFill>
              </a:rPr>
              <a:t>2</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指令解码</a:t>
            </a:r>
            <a:r>
              <a:rPr lang="en-US" altLang="zh-CN" sz="1200" dirty="0">
                <a:solidFill>
                  <a:srgbClr val="009900"/>
                </a:solidFill>
              </a:rPr>
              <a:t>/</a:t>
            </a:r>
            <a:r>
              <a:rPr lang="zh-CN" altLang="en-US" sz="1200" dirty="0">
                <a:solidFill>
                  <a:srgbClr val="009900"/>
                </a:solidFill>
              </a:rPr>
              <a:t>读寄存器</a:t>
            </a:r>
          </a:p>
        </p:txBody>
      </p:sp>
      <p:sp>
        <p:nvSpPr>
          <p:cNvPr id="11" name="文本框 10"/>
          <p:cNvSpPr txBox="1"/>
          <p:nvPr/>
        </p:nvSpPr>
        <p:spPr>
          <a:xfrm>
            <a:off x="4614289" y="1412776"/>
            <a:ext cx="1296143" cy="523220"/>
          </a:xfrm>
          <a:prstGeom prst="rect">
            <a:avLst/>
          </a:prstGeom>
          <a:noFill/>
        </p:spPr>
        <p:txBody>
          <a:bodyPr wrap="square" rtlCol="0">
            <a:spAutoFit/>
          </a:bodyPr>
          <a:lstStyle/>
          <a:p>
            <a:pPr algn="ctr"/>
            <a:r>
              <a:rPr lang="en-US" altLang="zh-CN" dirty="0">
                <a:solidFill>
                  <a:srgbClr val="FF0000"/>
                </a:solidFill>
              </a:rPr>
              <a:t>3</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运算</a:t>
            </a:r>
            <a:r>
              <a:rPr lang="en-US" altLang="zh-CN" sz="1200" dirty="0">
                <a:solidFill>
                  <a:srgbClr val="009900"/>
                </a:solidFill>
              </a:rPr>
              <a:t>/</a:t>
            </a:r>
            <a:r>
              <a:rPr lang="zh-CN" altLang="en-US" sz="1200" dirty="0">
                <a:solidFill>
                  <a:srgbClr val="009900"/>
                </a:solidFill>
              </a:rPr>
              <a:t>地址计算</a:t>
            </a:r>
          </a:p>
        </p:txBody>
      </p:sp>
      <p:sp>
        <p:nvSpPr>
          <p:cNvPr id="12" name="文本框 11"/>
          <p:cNvSpPr txBox="1"/>
          <p:nvPr/>
        </p:nvSpPr>
        <p:spPr>
          <a:xfrm>
            <a:off x="5982441" y="1412776"/>
            <a:ext cx="1440159" cy="523220"/>
          </a:xfrm>
          <a:prstGeom prst="rect">
            <a:avLst/>
          </a:prstGeom>
          <a:noFill/>
        </p:spPr>
        <p:txBody>
          <a:bodyPr wrap="square" rtlCol="0">
            <a:spAutoFit/>
          </a:bodyPr>
          <a:lstStyle/>
          <a:p>
            <a:pPr algn="ctr"/>
            <a:r>
              <a:rPr lang="en-US" altLang="zh-CN" dirty="0">
                <a:solidFill>
                  <a:srgbClr val="FF0000"/>
                </a:solidFill>
              </a:rPr>
              <a:t>4</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数据存储器访问</a:t>
            </a:r>
          </a:p>
        </p:txBody>
      </p:sp>
      <p:sp>
        <p:nvSpPr>
          <p:cNvPr id="13" name="文本框 12"/>
          <p:cNvSpPr txBox="1"/>
          <p:nvPr/>
        </p:nvSpPr>
        <p:spPr>
          <a:xfrm>
            <a:off x="7422601" y="1412776"/>
            <a:ext cx="1080120" cy="523220"/>
          </a:xfrm>
          <a:prstGeom prst="rect">
            <a:avLst/>
          </a:prstGeom>
          <a:noFill/>
        </p:spPr>
        <p:txBody>
          <a:bodyPr wrap="square" rtlCol="0">
            <a:spAutoFit/>
          </a:bodyPr>
          <a:lstStyle/>
          <a:p>
            <a:pPr algn="ctr"/>
            <a:r>
              <a:rPr lang="en-US" altLang="zh-CN" dirty="0">
                <a:solidFill>
                  <a:srgbClr val="FF0000"/>
                </a:solidFill>
              </a:rPr>
              <a:t>5</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写寄存器</a:t>
            </a:r>
          </a:p>
        </p:txBody>
      </p:sp>
      <p:sp>
        <p:nvSpPr>
          <p:cNvPr id="3" name="右箭头 2"/>
          <p:cNvSpPr/>
          <p:nvPr/>
        </p:nvSpPr>
        <p:spPr bwMode="auto">
          <a:xfrm flipH="1">
            <a:off x="4110233" y="1984298"/>
            <a:ext cx="1008112" cy="268868"/>
          </a:xfrm>
          <a:prstGeom prst="rightArrow">
            <a:avLst/>
          </a:prstGeom>
          <a:solidFill>
            <a:srgbClr val="92D050"/>
          </a:solid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右箭头 14"/>
          <p:cNvSpPr/>
          <p:nvPr/>
        </p:nvSpPr>
        <p:spPr bwMode="auto">
          <a:xfrm flipH="1">
            <a:off x="5320257" y="5711007"/>
            <a:ext cx="1008112" cy="268868"/>
          </a:xfrm>
          <a:prstGeom prst="rightArrow">
            <a:avLst/>
          </a:prstGeom>
          <a:solidFill>
            <a:srgbClr val="92D050"/>
          </a:solid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843808" y="6243122"/>
            <a:ext cx="2794847" cy="400110"/>
          </a:xfrm>
          <a:prstGeom prst="rect">
            <a:avLst/>
          </a:prstGeom>
          <a:noFill/>
        </p:spPr>
        <p:txBody>
          <a:bodyPr wrap="square" rtlCol="0">
            <a:spAutoFit/>
          </a:bodyPr>
          <a:lstStyle/>
          <a:p>
            <a:r>
              <a:rPr lang="zh-CN" altLang="en-US" sz="2000" b="1" dirty="0">
                <a:solidFill>
                  <a:srgbClr val="00B0F0"/>
                </a:solidFill>
              </a:rPr>
              <a:t>单时钟周期流水线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04"/>
                                        </p:tgtEl>
                                        <p:attrNameLst>
                                          <p:attrName>style.visibility</p:attrName>
                                        </p:attrNameLst>
                                      </p:cBhvr>
                                      <p:to>
                                        <p:strVal val="visible"/>
                                      </p:to>
                                    </p:set>
                                    <p:anim calcmode="lin" valueType="num">
                                      <p:cBhvr additive="base">
                                        <p:cTn id="7" dur="500" fill="hold"/>
                                        <p:tgtEl>
                                          <p:spTgt spid="106504"/>
                                        </p:tgtEl>
                                        <p:attrNameLst>
                                          <p:attrName>ppt_x</p:attrName>
                                        </p:attrNameLst>
                                      </p:cBhvr>
                                      <p:tavLst>
                                        <p:tav tm="0">
                                          <p:val>
                                            <p:strVal val="#ppt_x"/>
                                          </p:val>
                                        </p:tav>
                                        <p:tav tm="100000">
                                          <p:val>
                                            <p:strVal val="#ppt_x"/>
                                          </p:val>
                                        </p:tav>
                                      </p:tavLst>
                                    </p:anim>
                                    <p:anim calcmode="lin" valueType="num">
                                      <p:cBhvr additive="base">
                                        <p:cTn id="8" dur="500" fill="hold"/>
                                        <p:tgtEl>
                                          <p:spTgt spid="1065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mph" presetSubtype="0" fill="hold" grpId="1" nodeType="clickEffect">
                                  <p:stCondLst>
                                    <p:cond delay="0"/>
                                  </p:stCondLst>
                                  <p:childTnLst>
                                    <p:animClr clrSpc="hsl" dir="cw">
                                      <p:cBhvr override="childStyle">
                                        <p:cTn id="20" dur="500" fill="hold"/>
                                        <p:tgtEl>
                                          <p:spTgt spid="106504"/>
                                        </p:tgtEl>
                                        <p:attrNameLst>
                                          <p:attrName>style.color</p:attrName>
                                        </p:attrNameLst>
                                      </p:cBhvr>
                                      <p:by>
                                        <p:hsl h="7200000" s="0" l="0"/>
                                      </p:by>
                                    </p:animClr>
                                    <p:animClr clrSpc="hsl" dir="cw">
                                      <p:cBhvr>
                                        <p:cTn id="21" dur="500" fill="hold"/>
                                        <p:tgtEl>
                                          <p:spTgt spid="106504"/>
                                        </p:tgtEl>
                                        <p:attrNameLst>
                                          <p:attrName>fillcolor</p:attrName>
                                        </p:attrNameLst>
                                      </p:cBhvr>
                                      <p:by>
                                        <p:hsl h="7200000" s="0" l="0"/>
                                      </p:by>
                                    </p:animClr>
                                    <p:animClr clrSpc="hsl" dir="cw">
                                      <p:cBhvr>
                                        <p:cTn id="22" dur="500" fill="hold"/>
                                        <p:tgtEl>
                                          <p:spTgt spid="106504"/>
                                        </p:tgtEl>
                                        <p:attrNameLst>
                                          <p:attrName>stroke.color</p:attrName>
                                        </p:attrNameLst>
                                      </p:cBhvr>
                                      <p:by>
                                        <p:hsl h="7200000" s="0" l="0"/>
                                      </p:by>
                                    </p:animClr>
                                    <p:set>
                                      <p:cBhvr>
                                        <p:cTn id="23" dur="500" fill="hold"/>
                                        <p:tgtEl>
                                          <p:spTgt spid="106504"/>
                                        </p:tgtEl>
                                        <p:attrNameLst>
                                          <p:attrName>fill.type</p:attrName>
                                        </p:attrNameLst>
                                      </p:cBhvr>
                                      <p:to>
                                        <p:strVal val="solid"/>
                                      </p:to>
                                    </p:set>
                                  </p:childTnLst>
                                </p:cTn>
                              </p:par>
                              <p:par>
                                <p:cTn id="24" presetID="21" presetClass="emph" presetSubtype="0" fill="hold" grpId="1" nodeType="withEffect">
                                  <p:stCondLst>
                                    <p:cond delay="0"/>
                                  </p:stCondLst>
                                  <p:childTnLst>
                                    <p:animClr clrSpc="hsl" dir="cw">
                                      <p:cBhvr override="childStyle">
                                        <p:cTn id="25" dur="500" fill="hold"/>
                                        <p:tgtEl>
                                          <p:spTgt spid="3"/>
                                        </p:tgtEl>
                                        <p:attrNameLst>
                                          <p:attrName>style.color</p:attrName>
                                        </p:attrNameLst>
                                      </p:cBhvr>
                                      <p:by>
                                        <p:hsl h="7200000" s="0" l="0"/>
                                      </p:by>
                                    </p:animClr>
                                    <p:animClr clrSpc="hsl" dir="cw">
                                      <p:cBhvr>
                                        <p:cTn id="26" dur="500" fill="hold"/>
                                        <p:tgtEl>
                                          <p:spTgt spid="3"/>
                                        </p:tgtEl>
                                        <p:attrNameLst>
                                          <p:attrName>fillcolor</p:attrName>
                                        </p:attrNameLst>
                                      </p:cBhvr>
                                      <p:by>
                                        <p:hsl h="7200000" s="0" l="0"/>
                                      </p:by>
                                    </p:animClr>
                                    <p:animClr clrSpc="hsl" dir="cw">
                                      <p:cBhvr>
                                        <p:cTn id="27" dur="500" fill="hold"/>
                                        <p:tgtEl>
                                          <p:spTgt spid="3"/>
                                        </p:tgtEl>
                                        <p:attrNameLst>
                                          <p:attrName>stroke.color</p:attrName>
                                        </p:attrNameLst>
                                      </p:cBhvr>
                                      <p:by>
                                        <p:hsl h="7200000" s="0" l="0"/>
                                      </p:by>
                                    </p:animClr>
                                    <p:set>
                                      <p:cBhvr>
                                        <p:cTn id="28" dur="500" fill="hold"/>
                                        <p:tgtEl>
                                          <p:spTgt spid="3"/>
                                        </p:tgtEl>
                                        <p:attrNameLst>
                                          <p:attrName>fill.type</p:attrName>
                                        </p:attrNameLst>
                                      </p:cBhvr>
                                      <p:to>
                                        <p:strVal val="solid"/>
                                      </p:to>
                                    </p:set>
                                  </p:childTnLst>
                                </p:cTn>
                              </p:par>
                              <p:par>
                                <p:cTn id="29" presetID="21" presetClass="emph" presetSubtype="0" fill="hold" grpId="1" nodeType="withEffect">
                                  <p:stCondLst>
                                    <p:cond delay="0"/>
                                  </p:stCondLst>
                                  <p:childTnLst>
                                    <p:animClr clrSpc="hsl" dir="cw">
                                      <p:cBhvr override="childStyle">
                                        <p:cTn id="30" dur="500" fill="hold"/>
                                        <p:tgtEl>
                                          <p:spTgt spid="15"/>
                                        </p:tgtEl>
                                        <p:attrNameLst>
                                          <p:attrName>style.color</p:attrName>
                                        </p:attrNameLst>
                                      </p:cBhvr>
                                      <p:by>
                                        <p:hsl h="7200000" s="0" l="0"/>
                                      </p:by>
                                    </p:animClr>
                                    <p:animClr clrSpc="hsl" dir="cw">
                                      <p:cBhvr>
                                        <p:cTn id="31" dur="500" fill="hold"/>
                                        <p:tgtEl>
                                          <p:spTgt spid="15"/>
                                        </p:tgtEl>
                                        <p:attrNameLst>
                                          <p:attrName>fillcolor</p:attrName>
                                        </p:attrNameLst>
                                      </p:cBhvr>
                                      <p:by>
                                        <p:hsl h="7200000" s="0" l="0"/>
                                      </p:by>
                                    </p:animClr>
                                    <p:animClr clrSpc="hsl" dir="cw">
                                      <p:cBhvr>
                                        <p:cTn id="32" dur="500" fill="hold"/>
                                        <p:tgtEl>
                                          <p:spTgt spid="15"/>
                                        </p:tgtEl>
                                        <p:attrNameLst>
                                          <p:attrName>stroke.color</p:attrName>
                                        </p:attrNameLst>
                                      </p:cBhvr>
                                      <p:by>
                                        <p:hsl h="7200000" s="0" l="0"/>
                                      </p:by>
                                    </p:animClr>
                                    <p:set>
                                      <p:cBhvr>
                                        <p:cTn id="33" dur="500" fill="hold"/>
                                        <p:tgtEl>
                                          <p:spTgt spid="15"/>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2" nodeType="clickEffect">
                                  <p:stCondLst>
                                    <p:cond delay="0"/>
                                  </p:stCondLst>
                                  <p:childTnLst>
                                    <p:anim calcmode="lin" valueType="num">
                                      <p:cBhvr>
                                        <p:cTn id="37" dur="500"/>
                                        <p:tgtEl>
                                          <p:spTgt spid="106504"/>
                                        </p:tgtEl>
                                        <p:attrNameLst>
                                          <p:attrName>ppt_w</p:attrName>
                                        </p:attrNameLst>
                                      </p:cBhvr>
                                      <p:tavLst>
                                        <p:tav tm="0">
                                          <p:val>
                                            <p:strVal val="ppt_w"/>
                                          </p:val>
                                        </p:tav>
                                        <p:tav tm="100000">
                                          <p:val>
                                            <p:fltVal val="0"/>
                                          </p:val>
                                        </p:tav>
                                      </p:tavLst>
                                    </p:anim>
                                    <p:anim calcmode="lin" valueType="num">
                                      <p:cBhvr>
                                        <p:cTn id="38" dur="500"/>
                                        <p:tgtEl>
                                          <p:spTgt spid="106504"/>
                                        </p:tgtEl>
                                        <p:attrNameLst>
                                          <p:attrName>ppt_h</p:attrName>
                                        </p:attrNameLst>
                                      </p:cBhvr>
                                      <p:tavLst>
                                        <p:tav tm="0">
                                          <p:val>
                                            <p:strVal val="ppt_h"/>
                                          </p:val>
                                        </p:tav>
                                        <p:tav tm="100000">
                                          <p:val>
                                            <p:fltVal val="0"/>
                                          </p:val>
                                        </p:tav>
                                      </p:tavLst>
                                    </p:anim>
                                    <p:animEffect transition="out" filter="fade">
                                      <p:cBhvr>
                                        <p:cTn id="39" dur="500"/>
                                        <p:tgtEl>
                                          <p:spTgt spid="106504"/>
                                        </p:tgtEl>
                                      </p:cBhvr>
                                    </p:animEffect>
                                    <p:set>
                                      <p:cBhvr>
                                        <p:cTn id="40" dur="1" fill="hold">
                                          <p:stCondLst>
                                            <p:cond delay="499"/>
                                          </p:stCondLst>
                                        </p:cTn>
                                        <p:tgtEl>
                                          <p:spTgt spid="106504"/>
                                        </p:tgtEl>
                                        <p:attrNameLst>
                                          <p:attrName>style.visibility</p:attrName>
                                        </p:attrNameLst>
                                      </p:cBhvr>
                                      <p:to>
                                        <p:strVal val="hidden"/>
                                      </p:to>
                                    </p:set>
                                  </p:childTnLst>
                                </p:cTn>
                              </p:par>
                              <p:par>
                                <p:cTn id="41" presetID="53" presetClass="exit" presetSubtype="32" fill="hold" grpId="2" nodeType="withEffect">
                                  <p:stCondLst>
                                    <p:cond delay="0"/>
                                  </p:stCondLst>
                                  <p:childTnLst>
                                    <p:anim calcmode="lin" valueType="num">
                                      <p:cBhvr>
                                        <p:cTn id="42" dur="500"/>
                                        <p:tgtEl>
                                          <p:spTgt spid="3"/>
                                        </p:tgtEl>
                                        <p:attrNameLst>
                                          <p:attrName>ppt_w</p:attrName>
                                        </p:attrNameLst>
                                      </p:cBhvr>
                                      <p:tavLst>
                                        <p:tav tm="0">
                                          <p:val>
                                            <p:strVal val="ppt_w"/>
                                          </p:val>
                                        </p:tav>
                                        <p:tav tm="100000">
                                          <p:val>
                                            <p:fltVal val="0"/>
                                          </p:val>
                                        </p:tav>
                                      </p:tavLst>
                                    </p:anim>
                                    <p:anim calcmode="lin" valueType="num">
                                      <p:cBhvr>
                                        <p:cTn id="43" dur="500"/>
                                        <p:tgtEl>
                                          <p:spTgt spid="3"/>
                                        </p:tgtEl>
                                        <p:attrNameLst>
                                          <p:attrName>ppt_h</p:attrName>
                                        </p:attrNameLst>
                                      </p:cBhvr>
                                      <p:tavLst>
                                        <p:tav tm="0">
                                          <p:val>
                                            <p:strVal val="ppt_h"/>
                                          </p:val>
                                        </p:tav>
                                        <p:tav tm="100000">
                                          <p:val>
                                            <p:fltVal val="0"/>
                                          </p:val>
                                        </p:tav>
                                      </p:tavLst>
                                    </p:anim>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53" presetClass="exit" presetSubtype="32" fill="hold" grpId="2" nodeType="withEffect">
                                  <p:stCondLst>
                                    <p:cond delay="0"/>
                                  </p:stCondLst>
                                  <p:childTnLst>
                                    <p:anim calcmode="lin" valueType="num">
                                      <p:cBhvr>
                                        <p:cTn id="47" dur="500"/>
                                        <p:tgtEl>
                                          <p:spTgt spid="15"/>
                                        </p:tgtEl>
                                        <p:attrNameLst>
                                          <p:attrName>ppt_w</p:attrName>
                                        </p:attrNameLst>
                                      </p:cBhvr>
                                      <p:tavLst>
                                        <p:tav tm="0">
                                          <p:val>
                                            <p:strVal val="ppt_w"/>
                                          </p:val>
                                        </p:tav>
                                        <p:tav tm="100000">
                                          <p:val>
                                            <p:fltVal val="0"/>
                                          </p:val>
                                        </p:tav>
                                      </p:tavLst>
                                    </p:anim>
                                    <p:anim calcmode="lin" valueType="num">
                                      <p:cBhvr>
                                        <p:cTn id="48" dur="500"/>
                                        <p:tgtEl>
                                          <p:spTgt spid="15"/>
                                        </p:tgtEl>
                                        <p:attrNameLst>
                                          <p:attrName>ppt_h</p:attrName>
                                        </p:attrNameLst>
                                      </p:cBhvr>
                                      <p:tavLst>
                                        <p:tav tm="0">
                                          <p:val>
                                            <p:strVal val="ppt_h"/>
                                          </p:val>
                                        </p:tav>
                                        <p:tav tm="100000">
                                          <p:val>
                                            <p:fltVal val="0"/>
                                          </p:val>
                                        </p:tav>
                                      </p:tavLst>
                                    </p:anim>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4" grpId="0" animBg="1"/>
      <p:bldP spid="106504" grpId="1" animBg="1"/>
      <p:bldP spid="106504" grpId="2" animBg="1"/>
      <p:bldP spid="3" grpId="0" animBg="1"/>
      <p:bldP spid="3" grpId="1" animBg="1"/>
      <p:bldP spid="3" grpId="2" animBg="1"/>
      <p:bldP spid="15" grpId="0" animBg="1"/>
      <p:bldP spid="15" grpId="1" animBg="1"/>
      <p:bldP spid="15"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“多时钟周期”流水线图</a:t>
            </a:r>
          </a:p>
        </p:txBody>
      </p:sp>
      <p:sp>
        <p:nvSpPr>
          <p:cNvPr id="3" name="内容占位符 2"/>
          <p:cNvSpPr>
            <a:spLocks noGrp="1"/>
          </p:cNvSpPr>
          <p:nvPr>
            <p:ph idx="1"/>
          </p:nvPr>
        </p:nvSpPr>
        <p:spPr>
          <a:xfrm>
            <a:off x="684213" y="1125538"/>
            <a:ext cx="8270875" cy="1943422"/>
          </a:xfrm>
        </p:spPr>
        <p:txBody>
          <a:bodyPr/>
          <a:lstStyle/>
          <a:p>
            <a:r>
              <a:rPr lang="zh-CN" altLang="en-US" dirty="0"/>
              <a:t>以指令为中心，绘制其流水执行过程</a:t>
            </a:r>
            <a:endParaRPr lang="en-US" altLang="zh-CN" dirty="0"/>
          </a:p>
          <a:p>
            <a:pPr lvl="1"/>
            <a:r>
              <a:rPr lang="zh-CN" altLang="en-US" dirty="0"/>
              <a:t>图中似乎给每条指令安排了独立的数据通路</a:t>
            </a:r>
            <a:endParaRPr lang="en-US" altLang="zh-CN" dirty="0"/>
          </a:p>
          <a:p>
            <a:pPr lvl="1"/>
            <a:r>
              <a:rPr lang="zh-CN" altLang="en-US" dirty="0"/>
              <a:t>实际上各条指令可以分时共享这些部件</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64</a:t>
            </a:fld>
            <a:endParaRPr lang="en-AU" altLang="zh-CN"/>
          </a:p>
        </p:txBody>
      </p:sp>
      <p:pic>
        <p:nvPicPr>
          <p:cNvPr id="5" name="图片 4"/>
          <p:cNvPicPr>
            <a:picLocks noChangeAspect="1"/>
          </p:cNvPicPr>
          <p:nvPr/>
        </p:nvPicPr>
        <p:blipFill>
          <a:blip r:embed="rId3"/>
          <a:stretch>
            <a:fillRect/>
          </a:stretch>
        </p:blipFill>
        <p:spPr>
          <a:xfrm>
            <a:off x="1403648" y="2701082"/>
            <a:ext cx="6388616" cy="3975720"/>
          </a:xfrm>
          <a:prstGeom prst="rect">
            <a:avLst/>
          </a:prstGeom>
        </p:spPr>
      </p:pic>
      <p:sp>
        <p:nvSpPr>
          <p:cNvPr id="6" name="圆角矩形 5"/>
          <p:cNvSpPr/>
          <p:nvPr/>
        </p:nvSpPr>
        <p:spPr bwMode="auto">
          <a:xfrm>
            <a:off x="5093110" y="3573016"/>
            <a:ext cx="580103" cy="275796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8" name="直接连接符 7"/>
          <p:cNvCxnSpPr/>
          <p:nvPr/>
        </p:nvCxnSpPr>
        <p:spPr bwMode="auto">
          <a:xfrm>
            <a:off x="5364088" y="5949280"/>
            <a:ext cx="0" cy="360040"/>
          </a:xfrm>
          <a:prstGeom prst="line">
            <a:avLst/>
          </a:prstGeom>
          <a:solidFill>
            <a:schemeClr val="accent1"/>
          </a:solidFill>
          <a:ln w="19050" cap="flat" cmpd="sng" algn="ctr">
            <a:solidFill>
              <a:srgbClr val="FF0000"/>
            </a:solidFill>
            <a:prstDash val="dash"/>
            <a:round/>
            <a:headEnd type="none" w="med" len="med"/>
            <a:tailEnd type="none" w="med" len="med"/>
          </a:ln>
          <a:effectLst/>
        </p:spPr>
      </p:cxnSp>
      <p:sp>
        <p:nvSpPr>
          <p:cNvPr id="7" name="文本框 6"/>
          <p:cNvSpPr txBox="1"/>
          <p:nvPr/>
        </p:nvSpPr>
        <p:spPr>
          <a:xfrm>
            <a:off x="733361" y="6083404"/>
            <a:ext cx="3231573" cy="707886"/>
          </a:xfrm>
          <a:prstGeom prst="rect">
            <a:avLst/>
          </a:prstGeom>
          <a:noFill/>
        </p:spPr>
        <p:txBody>
          <a:bodyPr wrap="square" rtlCol="0">
            <a:spAutoFit/>
          </a:bodyPr>
          <a:lstStyle/>
          <a:p>
            <a:r>
              <a:rPr lang="zh-CN" altLang="en-US" sz="2000" b="1" dirty="0">
                <a:solidFill>
                  <a:srgbClr val="FF0000"/>
                </a:solidFill>
              </a:rPr>
              <a:t>采用“部件”而不是“操作”来表示流水过程</a:t>
            </a:r>
          </a:p>
        </p:txBody>
      </p:sp>
      <p:sp>
        <p:nvSpPr>
          <p:cNvPr id="9" name="文本框 8"/>
          <p:cNvSpPr txBox="1"/>
          <p:nvPr/>
        </p:nvSpPr>
        <p:spPr>
          <a:xfrm>
            <a:off x="4181406" y="6361504"/>
            <a:ext cx="2794847" cy="400110"/>
          </a:xfrm>
          <a:prstGeom prst="rect">
            <a:avLst/>
          </a:prstGeom>
          <a:noFill/>
        </p:spPr>
        <p:txBody>
          <a:bodyPr wrap="square" rtlCol="0">
            <a:spAutoFit/>
          </a:bodyPr>
          <a:lstStyle/>
          <a:p>
            <a:r>
              <a:rPr lang="zh-CN" altLang="en-US" sz="2000" b="1" dirty="0">
                <a:solidFill>
                  <a:srgbClr val="00B0F0"/>
                </a:solidFill>
              </a:rPr>
              <a:t>多时钟周期流水线</a:t>
            </a:r>
          </a:p>
        </p:txBody>
      </p:sp>
    </p:spTree>
    <p:extLst>
      <p:ext uri="{BB962C8B-B14F-4D97-AF65-F5344CB8AC3E}">
        <p14:creationId xmlns:p14="http://schemas.microsoft.com/office/powerpoint/2010/main" val="36717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7D3148F5-12B6-4551-9ED9-E50F335A57E6}" type="slidenum">
              <a:rPr lang="en-AU" altLang="zh-CN" sz="1400"/>
              <a:pPr>
                <a:spcBef>
                  <a:spcPct val="0"/>
                </a:spcBef>
                <a:buClrTx/>
                <a:buSzTx/>
                <a:buFontTx/>
                <a:buNone/>
              </a:pPr>
              <a:t>65</a:t>
            </a:fld>
            <a:endParaRPr lang="en-AU" altLang="zh-CN" sz="1400" dirty="0"/>
          </a:p>
        </p:txBody>
      </p:sp>
      <p:sp>
        <p:nvSpPr>
          <p:cNvPr id="1105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流水处理的表示</a:t>
            </a:r>
            <a:endParaRPr lang="en-AU" altLang="zh-CN" dirty="0">
              <a:ea typeface="宋体" panose="02010600030101010101" pitchFamily="2" charset="-122"/>
            </a:endParaRPr>
          </a:p>
        </p:txBody>
      </p:sp>
      <p:sp>
        <p:nvSpPr>
          <p:cNvPr id="110596" name="Rectangle 3"/>
          <p:cNvSpPr>
            <a:spLocks noGrp="1" noChangeArrowheads="1"/>
          </p:cNvSpPr>
          <p:nvPr>
            <p:ph type="body" idx="1"/>
          </p:nvPr>
        </p:nvSpPr>
        <p:spPr>
          <a:xfrm>
            <a:off x="684213" y="1125538"/>
            <a:ext cx="8270875" cy="4247678"/>
          </a:xfrm>
        </p:spPr>
        <p:txBody>
          <a:bodyPr/>
          <a:lstStyle/>
          <a:p>
            <a:pPr eaLnBrk="1" hangingPunct="1"/>
            <a:r>
              <a:rPr lang="zh-CN" altLang="en-US" dirty="0">
                <a:ea typeface="宋体" panose="02010600030101010101" pitchFamily="2" charset="-122"/>
              </a:rPr>
              <a:t>指令流在流水线数据通路中逐个周期的往前流动处理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“单时钟周期”流水线图</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展示某</a:t>
            </a:r>
            <a:r>
              <a:rPr lang="zh-CN" altLang="en-US" b="1" dirty="0">
                <a:solidFill>
                  <a:srgbClr val="FF0000"/>
                </a:solidFill>
                <a:ea typeface="宋体" panose="02010600030101010101" pitchFamily="2" charset="-122"/>
              </a:rPr>
              <a:t>一个周期</a:t>
            </a:r>
            <a:r>
              <a:rPr lang="zh-CN" altLang="en-US" dirty="0">
                <a:ea typeface="宋体" panose="02010600030101010101" pitchFamily="2" charset="-122"/>
              </a:rPr>
              <a:t>的流水线各级使用情况</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将各条指令正在使用的部件突出地显示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比较：多时钟周期流水线图</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按时间轴表示指令序列经过的各级处理</a:t>
            </a:r>
            <a:endParaRPr lang="en-US" altLang="zh-CN" dirty="0">
              <a:ea typeface="宋体" panose="02010600030101010101" pitchFamily="2" charset="-122"/>
            </a:endParaRPr>
          </a:p>
          <a:p>
            <a:pPr eaLnBrk="1" hangingPunct="1"/>
            <a:r>
              <a:rPr lang="zh-CN" altLang="en-US" dirty="0">
                <a:ea typeface="宋体" panose="02010600030101010101" pitchFamily="2" charset="-122"/>
              </a:rPr>
              <a:t>后面将使用“单周期”图来表示取数与存数</a:t>
            </a:r>
            <a:endParaRPr lang="en-AU" altLang="zh-CN" dirty="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732F7A1-A0B2-4E29-AD23-B4ABD0A1B081}" type="slidenum">
              <a:rPr lang="en-AU" altLang="zh-CN" sz="1400"/>
              <a:pPr>
                <a:spcBef>
                  <a:spcPct val="0"/>
                </a:spcBef>
                <a:buClrTx/>
                <a:buSzTx/>
                <a:buFontTx/>
                <a:buNone/>
              </a:pPr>
              <a:t>66</a:t>
            </a:fld>
            <a:endParaRPr lang="en-AU" altLang="zh-CN" sz="1400"/>
          </a:p>
        </p:txBody>
      </p:sp>
      <p:pic>
        <p:nvPicPr>
          <p:cNvPr id="108547" name="Picture 7" descr="f04-3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492375"/>
            <a:ext cx="7993063"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流水线寄存器</a:t>
            </a:r>
            <a:endParaRPr lang="en-AU" altLang="zh-CN" dirty="0">
              <a:ea typeface="宋体" panose="02010600030101010101" pitchFamily="2" charset="-122"/>
            </a:endParaRPr>
          </a:p>
        </p:txBody>
      </p:sp>
      <p:sp>
        <p:nvSpPr>
          <p:cNvPr id="108549" name="Rectangle 3"/>
          <p:cNvSpPr>
            <a:spLocks noGrp="1" noChangeArrowheads="1"/>
          </p:cNvSpPr>
          <p:nvPr>
            <p:ph type="body" idx="1"/>
          </p:nvPr>
        </p:nvSpPr>
        <p:spPr>
          <a:xfrm>
            <a:off x="684213" y="1125538"/>
            <a:ext cx="8351837" cy="1306512"/>
          </a:xfrm>
        </p:spPr>
        <p:txBody>
          <a:bodyPr/>
          <a:lstStyle/>
          <a:p>
            <a:pPr eaLnBrk="1" hangingPunct="1"/>
            <a:r>
              <a:rPr lang="zh-CN" altLang="en-US" dirty="0">
                <a:ea typeface="宋体" panose="02010600030101010101" pitchFamily="2" charset="-122"/>
              </a:rPr>
              <a:t>各级之间需要增加流水线寄存器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用于记录前一时钟周期产生的结果</a:t>
            </a:r>
            <a:endParaRPr lang="en-AU" altLang="zh-CN" dirty="0">
              <a:ea typeface="宋体" panose="02010600030101010101" pitchFamily="2" charset="-122"/>
            </a:endParaRPr>
          </a:p>
        </p:txBody>
      </p:sp>
      <p:sp>
        <p:nvSpPr>
          <p:cNvPr id="2" name="椭圆 1"/>
          <p:cNvSpPr/>
          <p:nvPr/>
        </p:nvSpPr>
        <p:spPr bwMode="auto">
          <a:xfrm>
            <a:off x="2987824"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52181"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401374"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7870546" y="2649538"/>
            <a:ext cx="517877"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椭圆 9"/>
          <p:cNvSpPr/>
          <p:nvPr/>
        </p:nvSpPr>
        <p:spPr bwMode="auto">
          <a:xfrm>
            <a:off x="1259633" y="3861048"/>
            <a:ext cx="288032"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1108926" y="6309320"/>
            <a:ext cx="1368152" cy="338554"/>
          </a:xfrm>
          <a:prstGeom prst="rect">
            <a:avLst/>
          </a:prstGeom>
          <a:noFill/>
        </p:spPr>
        <p:txBody>
          <a:bodyPr wrap="square" rtlCol="0">
            <a:spAutoFit/>
          </a:bodyPr>
          <a:lstStyle/>
          <a:p>
            <a:r>
              <a:rPr lang="zh-CN" altLang="en-US" dirty="0"/>
              <a:t>图 </a:t>
            </a:r>
            <a:r>
              <a:rPr lang="en-US" altLang="zh-CN" dirty="0"/>
              <a:t>4-35</a:t>
            </a:r>
            <a:endParaRPr lang="zh-CN" altLang="en-US" dirty="0"/>
          </a:p>
        </p:txBody>
      </p:sp>
      <p:sp>
        <p:nvSpPr>
          <p:cNvPr id="4" name="文本框 3"/>
          <p:cNvSpPr txBox="1"/>
          <p:nvPr/>
        </p:nvSpPr>
        <p:spPr>
          <a:xfrm>
            <a:off x="6808" y="5477683"/>
            <a:ext cx="2736305" cy="400110"/>
          </a:xfrm>
          <a:prstGeom prst="rect">
            <a:avLst/>
          </a:prstGeom>
          <a:noFill/>
        </p:spPr>
        <p:txBody>
          <a:bodyPr wrap="square" rtlCol="0">
            <a:spAutoFit/>
          </a:bodyPr>
          <a:lstStyle/>
          <a:p>
            <a:r>
              <a:rPr lang="zh-CN" altLang="en-US" sz="2000" b="1" dirty="0">
                <a:solidFill>
                  <a:srgbClr val="FF0000"/>
                </a:solidFill>
              </a:rPr>
              <a:t>暂不考虑“冒险”问题</a:t>
            </a:r>
          </a:p>
        </p:txBody>
      </p:sp>
      <p:sp>
        <p:nvSpPr>
          <p:cNvPr id="5" name="文本框 4"/>
          <p:cNvSpPr txBox="1"/>
          <p:nvPr/>
        </p:nvSpPr>
        <p:spPr>
          <a:xfrm>
            <a:off x="2768752" y="6150917"/>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
        <p:nvSpPr>
          <p:cNvPr id="14" name="文本框 13"/>
          <p:cNvSpPr txBox="1"/>
          <p:nvPr/>
        </p:nvSpPr>
        <p:spPr>
          <a:xfrm>
            <a:off x="4592034" y="6150917"/>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
        <p:nvSpPr>
          <p:cNvPr id="15" name="文本框 14"/>
          <p:cNvSpPr txBox="1"/>
          <p:nvPr/>
        </p:nvSpPr>
        <p:spPr>
          <a:xfrm>
            <a:off x="6194809" y="6150917"/>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
        <p:nvSpPr>
          <p:cNvPr id="16" name="文本框 15"/>
          <p:cNvSpPr txBox="1"/>
          <p:nvPr/>
        </p:nvSpPr>
        <p:spPr>
          <a:xfrm>
            <a:off x="7813141" y="6150917"/>
            <a:ext cx="77316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7200000" s="0" l="0"/>
                                      </p:by>
                                    </p:animClr>
                                    <p:animClr clrSpc="hsl" dir="cw">
                                      <p:cBhvr>
                                        <p:cTn id="7" dur="500" fill="hold"/>
                                        <p:tgtEl>
                                          <p:spTgt spid="4">
                                            <p:txEl>
                                              <p:pRg st="0" end="0"/>
                                            </p:txEl>
                                          </p:spTgt>
                                        </p:tgtEl>
                                        <p:attrNameLst>
                                          <p:attrName>fillcolor</p:attrName>
                                        </p:attrNameLst>
                                      </p:cBhvr>
                                      <p:by>
                                        <p:hsl h="7200000" s="0" l="0"/>
                                      </p:by>
                                    </p:animClr>
                                    <p:animClr clrSpc="hsl" dir="cw">
                                      <p:cBhvr>
                                        <p:cTn id="8" dur="500" fill="hold"/>
                                        <p:tgtEl>
                                          <p:spTgt spid="4">
                                            <p:txEl>
                                              <p:pRg st="0" end="0"/>
                                            </p:txEl>
                                          </p:spTgt>
                                        </p:tgtEl>
                                        <p:attrNameLst>
                                          <p:attrName>stroke.color</p:attrName>
                                        </p:attrNameLst>
                                      </p:cBhvr>
                                      <p:by>
                                        <p:hsl h="7200000" s="0" l="0"/>
                                      </p:by>
                                    </p:animClr>
                                    <p:set>
                                      <p:cBhvr>
                                        <p:cTn id="9" dur="500" fill="hold"/>
                                        <p:tgtEl>
                                          <p:spTgt spid="4">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9DBB8BC-939A-4BD6-96BD-0E3088408FF8}" type="slidenum">
              <a:rPr lang="en-AU" altLang="zh-CN" sz="1400"/>
              <a:pPr>
                <a:spcBef>
                  <a:spcPct val="0"/>
                </a:spcBef>
                <a:buClrTx/>
                <a:buSzTx/>
                <a:buFontTx/>
                <a:buNone/>
              </a:pPr>
              <a:t>67</a:t>
            </a:fld>
            <a:endParaRPr lang="en-AU" altLang="zh-CN" sz="1400" dirty="0"/>
          </a:p>
        </p:txBody>
      </p:sp>
      <p:pic>
        <p:nvPicPr>
          <p:cNvPr id="112643" name="Picture 7" descr="f04-36-P374493-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20813"/>
            <a:ext cx="8186737"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2"/>
          <p:cNvSpPr>
            <a:spLocks noGrp="1" noChangeArrowheads="1"/>
          </p:cNvSpPr>
          <p:nvPr>
            <p:ph type="title"/>
          </p:nvPr>
        </p:nvSpPr>
        <p:spPr/>
        <p:txBody>
          <a:bodyPr/>
          <a:lstStyle/>
          <a:p>
            <a:pPr eaLnBrk="1" hangingPunct="1"/>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——IF</a:t>
            </a:r>
            <a:endParaRPr lang="en-AU" altLang="zh-CN" dirty="0">
              <a:ea typeface="宋体" panose="02010600030101010101" pitchFamily="2" charset="-122"/>
            </a:endParaRPr>
          </a:p>
        </p:txBody>
      </p:sp>
      <p:sp>
        <p:nvSpPr>
          <p:cNvPr id="5" name="文本框 4"/>
          <p:cNvSpPr txBox="1"/>
          <p:nvPr/>
        </p:nvSpPr>
        <p:spPr>
          <a:xfrm>
            <a:off x="1115616" y="6160086"/>
            <a:ext cx="3168352" cy="338554"/>
          </a:xfrm>
          <a:prstGeom prst="rect">
            <a:avLst/>
          </a:prstGeom>
          <a:noFill/>
        </p:spPr>
        <p:txBody>
          <a:bodyPr wrap="square" rtlCol="0">
            <a:spAutoFit/>
          </a:bodyPr>
          <a:lstStyle/>
          <a:p>
            <a:r>
              <a:rPr lang="zh-CN" altLang="en-US" dirty="0"/>
              <a:t>图 </a:t>
            </a:r>
            <a:r>
              <a:rPr lang="en-US" altLang="zh-CN" dirty="0"/>
              <a:t>4-36</a:t>
            </a:r>
            <a:r>
              <a:rPr lang="zh-CN" altLang="en-US" dirty="0"/>
              <a:t> </a:t>
            </a:r>
            <a:r>
              <a:rPr lang="en-US" altLang="zh-CN" dirty="0"/>
              <a:t>  </a:t>
            </a:r>
            <a:r>
              <a:rPr lang="en-US" altLang="zh-CN" dirty="0" err="1"/>
              <a:t>lw</a:t>
            </a:r>
            <a:r>
              <a:rPr lang="zh-CN" altLang="en-US" dirty="0"/>
              <a:t>指令第一级处理</a:t>
            </a:r>
          </a:p>
        </p:txBody>
      </p:sp>
      <p:sp>
        <p:nvSpPr>
          <p:cNvPr id="2" name="椭圆 1"/>
          <p:cNvSpPr/>
          <p:nvPr/>
        </p:nvSpPr>
        <p:spPr bwMode="auto">
          <a:xfrm>
            <a:off x="2915816"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915816" y="3596342"/>
            <a:ext cx="288032" cy="141683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2787237" y="5797391"/>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BC396C0-154A-4CEB-8F80-8BC88FB634A9}" type="slidenum">
              <a:rPr lang="en-AU" altLang="zh-CN" sz="1400"/>
              <a:pPr>
                <a:spcBef>
                  <a:spcPct val="0"/>
                </a:spcBef>
                <a:buClrTx/>
                <a:buSzTx/>
                <a:buFontTx/>
                <a:buNone/>
              </a:pPr>
              <a:t>68</a:t>
            </a:fld>
            <a:endParaRPr lang="en-AU" altLang="zh-CN" sz="1400"/>
          </a:p>
        </p:txBody>
      </p:sp>
      <p:pic>
        <p:nvPicPr>
          <p:cNvPr id="114691" name="Picture 7" descr="f04-36-P374493-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52563"/>
            <a:ext cx="8183562"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2"/>
          <p:cNvSpPr>
            <a:spLocks noGrp="1" noChangeArrowheads="1"/>
          </p:cNvSpPr>
          <p:nvPr>
            <p:ph type="title"/>
          </p:nvPr>
        </p:nvSpPr>
        <p:spPr/>
        <p:txBody>
          <a:bodyPr/>
          <a:lstStyle/>
          <a:p>
            <a:pPr eaLnBrk="1" hangingPunct="1"/>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——ID</a:t>
            </a:r>
            <a:endParaRPr lang="en-AU" altLang="zh-CN" dirty="0">
              <a:ea typeface="宋体" panose="02010600030101010101" pitchFamily="2" charset="-122"/>
            </a:endParaRPr>
          </a:p>
        </p:txBody>
      </p:sp>
      <p:sp>
        <p:nvSpPr>
          <p:cNvPr id="5" name="椭圆 4"/>
          <p:cNvSpPr/>
          <p:nvPr/>
        </p:nvSpPr>
        <p:spPr bwMode="auto">
          <a:xfrm>
            <a:off x="4774526"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4774526" y="3717031"/>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74526" y="4062798"/>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774526" y="4961732"/>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3131840"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椭圆 10"/>
          <p:cNvSpPr/>
          <p:nvPr/>
        </p:nvSpPr>
        <p:spPr bwMode="auto">
          <a:xfrm>
            <a:off x="3128128" y="3717031"/>
            <a:ext cx="219736" cy="93610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2852691" y="5835650"/>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
        <p:nvSpPr>
          <p:cNvPr id="13" name="文本框 12"/>
          <p:cNvSpPr txBox="1"/>
          <p:nvPr/>
        </p:nvSpPr>
        <p:spPr>
          <a:xfrm>
            <a:off x="4675973" y="5835650"/>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E3331B4-F50A-47F2-B93F-4E54D61A53D8}" type="slidenum">
              <a:rPr lang="en-AU" altLang="zh-CN" sz="1400"/>
              <a:pPr>
                <a:spcBef>
                  <a:spcPct val="0"/>
                </a:spcBef>
                <a:buClrTx/>
                <a:buSzTx/>
                <a:buFontTx/>
                <a:buNone/>
              </a:pPr>
              <a:t>69</a:t>
            </a:fld>
            <a:endParaRPr lang="en-AU" altLang="zh-CN" sz="1400" dirty="0"/>
          </a:p>
        </p:txBody>
      </p:sp>
      <p:pic>
        <p:nvPicPr>
          <p:cNvPr id="116739" name="Picture 6" descr="f04-3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99" y="1380857"/>
            <a:ext cx="813752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——EX</a:t>
            </a:r>
            <a:endParaRPr lang="en-AU" altLang="zh-CN" dirty="0">
              <a:ea typeface="宋体" panose="02010600030101010101" pitchFamily="2" charset="-122"/>
            </a:endParaRPr>
          </a:p>
        </p:txBody>
      </p:sp>
      <p:sp>
        <p:nvSpPr>
          <p:cNvPr id="5" name="椭圆 4"/>
          <p:cNvSpPr/>
          <p:nvPr/>
        </p:nvSpPr>
        <p:spPr bwMode="auto">
          <a:xfrm>
            <a:off x="4918542" y="3717031"/>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187610" y="4437112"/>
            <a:ext cx="10765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444208" y="4112047"/>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文本框 9"/>
          <p:cNvSpPr txBox="1"/>
          <p:nvPr/>
        </p:nvSpPr>
        <p:spPr>
          <a:xfrm>
            <a:off x="4801025" y="5901642"/>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
        <p:nvSpPr>
          <p:cNvPr id="11" name="文本框 10"/>
          <p:cNvSpPr txBox="1"/>
          <p:nvPr/>
        </p:nvSpPr>
        <p:spPr>
          <a:xfrm>
            <a:off x="6403800" y="5901642"/>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7</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存储访问指令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任意多边形 14"/>
          <p:cNvSpPr/>
          <p:nvPr/>
        </p:nvSpPr>
        <p:spPr bwMode="auto">
          <a:xfrm>
            <a:off x="848895" y="1496846"/>
            <a:ext cx="2821816" cy="2824633"/>
          </a:xfrm>
          <a:custGeom>
            <a:avLst/>
            <a:gdLst>
              <a:gd name="connsiteX0" fmla="*/ 491390 w 2821816"/>
              <a:gd name="connsiteY0" fmla="*/ 2799581 h 2824633"/>
              <a:gd name="connsiteX1" fmla="*/ 654228 w 2821816"/>
              <a:gd name="connsiteY1" fmla="*/ 2699373 h 2824633"/>
              <a:gd name="connsiteX2" fmla="*/ 766963 w 2821816"/>
              <a:gd name="connsiteY2" fmla="*/ 2273488 h 2824633"/>
              <a:gd name="connsiteX3" fmla="*/ 879697 w 2821816"/>
              <a:gd name="connsiteY3" fmla="*/ 1609609 h 2824633"/>
              <a:gd name="connsiteX4" fmla="*/ 1969461 w 2821816"/>
              <a:gd name="connsiteY4" fmla="*/ 1521927 h 2824633"/>
              <a:gd name="connsiteX5" fmla="*/ 2457976 w 2821816"/>
              <a:gd name="connsiteY5" fmla="*/ 1258880 h 2824633"/>
              <a:gd name="connsiteX6" fmla="*/ 2771127 w 2821816"/>
              <a:gd name="connsiteY6" fmla="*/ 1096042 h 2824633"/>
              <a:gd name="connsiteX7" fmla="*/ 2771127 w 2821816"/>
              <a:gd name="connsiteY7" fmla="*/ 244272 h 2824633"/>
              <a:gd name="connsiteX8" fmla="*/ 2282612 w 2821816"/>
              <a:gd name="connsiteY8" fmla="*/ 31329 h 2824633"/>
              <a:gd name="connsiteX9" fmla="*/ 428760 w 2821816"/>
              <a:gd name="connsiteY9" fmla="*/ 56381 h 2824633"/>
              <a:gd name="connsiteX10" fmla="*/ 115609 w 2821816"/>
              <a:gd name="connsiteY10" fmla="*/ 544896 h 2824633"/>
              <a:gd name="connsiteX11" fmla="*/ 2875 w 2821816"/>
              <a:gd name="connsiteY11" fmla="*/ 2160754 h 2824633"/>
              <a:gd name="connsiteX12" fmla="*/ 215817 w 2821816"/>
              <a:gd name="connsiteY12" fmla="*/ 2824633 h 28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1816" h="2824633">
                <a:moveTo>
                  <a:pt x="491390" y="2799581"/>
                </a:moveTo>
                <a:cubicBezTo>
                  <a:pt x="549844" y="2793318"/>
                  <a:pt x="608299" y="2787055"/>
                  <a:pt x="654228" y="2699373"/>
                </a:cubicBezTo>
                <a:cubicBezTo>
                  <a:pt x="700157" y="2611691"/>
                  <a:pt x="729385" y="2455115"/>
                  <a:pt x="766963" y="2273488"/>
                </a:cubicBezTo>
                <a:cubicBezTo>
                  <a:pt x="804541" y="2091861"/>
                  <a:pt x="679281" y="1734869"/>
                  <a:pt x="879697" y="1609609"/>
                </a:cubicBezTo>
                <a:cubicBezTo>
                  <a:pt x="1080113" y="1484349"/>
                  <a:pt x="1706415" y="1580382"/>
                  <a:pt x="1969461" y="1521927"/>
                </a:cubicBezTo>
                <a:cubicBezTo>
                  <a:pt x="2232507" y="1463472"/>
                  <a:pt x="2324365" y="1329861"/>
                  <a:pt x="2457976" y="1258880"/>
                </a:cubicBezTo>
                <a:cubicBezTo>
                  <a:pt x="2591587" y="1187899"/>
                  <a:pt x="2718935" y="1265143"/>
                  <a:pt x="2771127" y="1096042"/>
                </a:cubicBezTo>
                <a:cubicBezTo>
                  <a:pt x="2823319" y="926941"/>
                  <a:pt x="2852546" y="421724"/>
                  <a:pt x="2771127" y="244272"/>
                </a:cubicBezTo>
                <a:cubicBezTo>
                  <a:pt x="2689708" y="66820"/>
                  <a:pt x="2673007" y="62644"/>
                  <a:pt x="2282612" y="31329"/>
                </a:cubicBezTo>
                <a:cubicBezTo>
                  <a:pt x="1892218" y="14"/>
                  <a:pt x="789927" y="-29214"/>
                  <a:pt x="428760" y="56381"/>
                </a:cubicBezTo>
                <a:cubicBezTo>
                  <a:pt x="67593" y="141976"/>
                  <a:pt x="186590" y="194167"/>
                  <a:pt x="115609" y="544896"/>
                </a:cubicBezTo>
                <a:cubicBezTo>
                  <a:pt x="44628" y="895625"/>
                  <a:pt x="-13826" y="1780798"/>
                  <a:pt x="2875" y="2160754"/>
                </a:cubicBezTo>
                <a:cubicBezTo>
                  <a:pt x="19576" y="2540710"/>
                  <a:pt x="117696" y="2682671"/>
                  <a:pt x="215817" y="2824633"/>
                </a:cubicBezTo>
              </a:path>
            </a:pathLst>
          </a:custGeom>
          <a:noFill/>
          <a:ln w="19050" cap="flat" cmpd="sng" algn="ctr">
            <a:solidFill>
              <a:srgbClr val="00B05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箭头连接符 4"/>
          <p:cNvCxnSpPr/>
          <p:nvPr/>
        </p:nvCxnSpPr>
        <p:spPr bwMode="auto">
          <a:xfrm>
            <a:off x="6613742" y="4434214"/>
            <a:ext cx="478538" cy="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sp>
        <p:nvSpPr>
          <p:cNvPr id="10" name="任意多边形 9"/>
          <p:cNvSpPr/>
          <p:nvPr/>
        </p:nvSpPr>
        <p:spPr bwMode="auto">
          <a:xfrm>
            <a:off x="3659299" y="3228927"/>
            <a:ext cx="5116148" cy="1530963"/>
          </a:xfrm>
          <a:custGeom>
            <a:avLst/>
            <a:gdLst>
              <a:gd name="connsiteX0" fmla="*/ 4845874 w 5116148"/>
              <a:gd name="connsiteY0" fmla="*/ 1530963 h 1530963"/>
              <a:gd name="connsiteX1" fmla="*/ 5083868 w 5116148"/>
              <a:gd name="connsiteY1" fmla="*/ 1130131 h 1530963"/>
              <a:gd name="connsiteX2" fmla="*/ 5008712 w 5116148"/>
              <a:gd name="connsiteY2" fmla="*/ 315939 h 1530963"/>
              <a:gd name="connsiteX3" fmla="*/ 4131890 w 5116148"/>
              <a:gd name="connsiteY3" fmla="*/ 65418 h 1530963"/>
              <a:gd name="connsiteX4" fmla="*/ 374082 w 5116148"/>
              <a:gd name="connsiteY4" fmla="*/ 27840 h 1530963"/>
              <a:gd name="connsiteX5" fmla="*/ 336504 w 5116148"/>
              <a:gd name="connsiteY5" fmla="*/ 428673 h 153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6148" h="1530963">
                <a:moveTo>
                  <a:pt x="4845874" y="1530963"/>
                </a:moveTo>
                <a:cubicBezTo>
                  <a:pt x="4951301" y="1431799"/>
                  <a:pt x="5056728" y="1332635"/>
                  <a:pt x="5083868" y="1130131"/>
                </a:cubicBezTo>
                <a:cubicBezTo>
                  <a:pt x="5111008" y="927627"/>
                  <a:pt x="5167375" y="493391"/>
                  <a:pt x="5008712" y="315939"/>
                </a:cubicBezTo>
                <a:cubicBezTo>
                  <a:pt x="4850049" y="138487"/>
                  <a:pt x="4904328" y="113434"/>
                  <a:pt x="4131890" y="65418"/>
                </a:cubicBezTo>
                <a:cubicBezTo>
                  <a:pt x="3359452" y="17402"/>
                  <a:pt x="1006646" y="-32702"/>
                  <a:pt x="374082" y="27840"/>
                </a:cubicBezTo>
                <a:cubicBezTo>
                  <a:pt x="-258482" y="88382"/>
                  <a:pt x="39011" y="258527"/>
                  <a:pt x="336504" y="42867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5940152" y="2852936"/>
            <a:ext cx="864096" cy="338554"/>
          </a:xfrm>
          <a:prstGeom prst="rect">
            <a:avLst/>
          </a:prstGeom>
          <a:noFill/>
        </p:spPr>
        <p:txBody>
          <a:bodyPr wrap="square" rtlCol="0">
            <a:spAutoFit/>
          </a:bodyPr>
          <a:lstStyle/>
          <a:p>
            <a:r>
              <a:rPr lang="zh-CN" altLang="en-US" dirty="0"/>
              <a:t>取字</a:t>
            </a:r>
          </a:p>
        </p:txBody>
      </p:sp>
      <p:sp>
        <p:nvSpPr>
          <p:cNvPr id="17" name="任意多边形 16"/>
          <p:cNvSpPr/>
          <p:nvPr/>
        </p:nvSpPr>
        <p:spPr bwMode="auto">
          <a:xfrm>
            <a:off x="4847573" y="5148197"/>
            <a:ext cx="2079320" cy="250521"/>
          </a:xfrm>
          <a:custGeom>
            <a:avLst/>
            <a:gdLst>
              <a:gd name="connsiteX0" fmla="*/ 0 w 2079320"/>
              <a:gd name="connsiteY0" fmla="*/ 0 h 250521"/>
              <a:gd name="connsiteX1" fmla="*/ 764087 w 2079320"/>
              <a:gd name="connsiteY1" fmla="*/ 62630 h 250521"/>
              <a:gd name="connsiteX2" fmla="*/ 1164920 w 2079320"/>
              <a:gd name="connsiteY2" fmla="*/ 212943 h 250521"/>
              <a:gd name="connsiteX3" fmla="*/ 2079320 w 2079320"/>
              <a:gd name="connsiteY3" fmla="*/ 250521 h 250521"/>
            </a:gdLst>
            <a:ahLst/>
            <a:cxnLst>
              <a:cxn ang="0">
                <a:pos x="connsiteX0" y="connsiteY0"/>
              </a:cxn>
              <a:cxn ang="0">
                <a:pos x="connsiteX1" y="connsiteY1"/>
              </a:cxn>
              <a:cxn ang="0">
                <a:pos x="connsiteX2" y="connsiteY2"/>
              </a:cxn>
              <a:cxn ang="0">
                <a:pos x="connsiteX3" y="connsiteY3"/>
              </a:cxn>
            </a:cxnLst>
            <a:rect l="l" t="t" r="r" b="b"/>
            <a:pathLst>
              <a:path w="2079320" h="250521">
                <a:moveTo>
                  <a:pt x="0" y="0"/>
                </a:moveTo>
                <a:cubicBezTo>
                  <a:pt x="284967" y="13569"/>
                  <a:pt x="569934" y="27139"/>
                  <a:pt x="764087" y="62630"/>
                </a:cubicBezTo>
                <a:cubicBezTo>
                  <a:pt x="958240" y="98121"/>
                  <a:pt x="945715" y="181628"/>
                  <a:pt x="1164920" y="212943"/>
                </a:cubicBezTo>
                <a:cubicBezTo>
                  <a:pt x="1384125" y="244258"/>
                  <a:pt x="1731722" y="247389"/>
                  <a:pt x="2079320" y="25052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0" name="文本框 19"/>
          <p:cNvSpPr txBox="1"/>
          <p:nvPr/>
        </p:nvSpPr>
        <p:spPr>
          <a:xfrm>
            <a:off x="6062797" y="5471863"/>
            <a:ext cx="864096" cy="338554"/>
          </a:xfrm>
          <a:prstGeom prst="rect">
            <a:avLst/>
          </a:prstGeom>
          <a:noFill/>
        </p:spPr>
        <p:txBody>
          <a:bodyPr wrap="square" rtlCol="0">
            <a:spAutoFit/>
          </a:bodyPr>
          <a:lstStyle/>
          <a:p>
            <a:r>
              <a:rPr lang="zh-CN" altLang="en-US" dirty="0"/>
              <a:t>存字</a:t>
            </a:r>
          </a:p>
        </p:txBody>
      </p:sp>
      <p:sp>
        <p:nvSpPr>
          <p:cNvPr id="21" name="任意多边形 20"/>
          <p:cNvSpPr/>
          <p:nvPr/>
        </p:nvSpPr>
        <p:spPr bwMode="auto">
          <a:xfrm>
            <a:off x="3544866" y="4521896"/>
            <a:ext cx="3081402" cy="1237789"/>
          </a:xfrm>
          <a:custGeom>
            <a:avLst/>
            <a:gdLst>
              <a:gd name="connsiteX0" fmla="*/ 0 w 3081402"/>
              <a:gd name="connsiteY0" fmla="*/ 25052 h 1237789"/>
              <a:gd name="connsiteX1" fmla="*/ 200416 w 3081402"/>
              <a:gd name="connsiteY1" fmla="*/ 450937 h 1237789"/>
              <a:gd name="connsiteX2" fmla="*/ 288098 w 3081402"/>
              <a:gd name="connsiteY2" fmla="*/ 1014608 h 1237789"/>
              <a:gd name="connsiteX3" fmla="*/ 563671 w 3081402"/>
              <a:gd name="connsiteY3" fmla="*/ 1215025 h 1237789"/>
              <a:gd name="connsiteX4" fmla="*/ 1966586 w 3081402"/>
              <a:gd name="connsiteY4" fmla="*/ 1215025 h 1237789"/>
              <a:gd name="connsiteX5" fmla="*/ 2217107 w 3081402"/>
              <a:gd name="connsiteY5" fmla="*/ 1052186 h 1237789"/>
              <a:gd name="connsiteX6" fmla="*/ 2342367 w 3081402"/>
              <a:gd name="connsiteY6" fmla="*/ 563671 h 1237789"/>
              <a:gd name="connsiteX7" fmla="*/ 2580361 w 3081402"/>
              <a:gd name="connsiteY7" fmla="*/ 375781 h 1237789"/>
              <a:gd name="connsiteX8" fmla="*/ 3081402 w 3081402"/>
              <a:gd name="connsiteY8" fmla="*/ 0 h 123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02" h="1237789">
                <a:moveTo>
                  <a:pt x="0" y="25052"/>
                </a:moveTo>
                <a:cubicBezTo>
                  <a:pt x="76200" y="155531"/>
                  <a:pt x="152400" y="286011"/>
                  <a:pt x="200416" y="450937"/>
                </a:cubicBezTo>
                <a:cubicBezTo>
                  <a:pt x="248432" y="615863"/>
                  <a:pt x="227556" y="887260"/>
                  <a:pt x="288098" y="1014608"/>
                </a:cubicBezTo>
                <a:cubicBezTo>
                  <a:pt x="348641" y="1141956"/>
                  <a:pt x="283923" y="1181622"/>
                  <a:pt x="563671" y="1215025"/>
                </a:cubicBezTo>
                <a:cubicBezTo>
                  <a:pt x="843419" y="1248428"/>
                  <a:pt x="1691013" y="1242165"/>
                  <a:pt x="1966586" y="1215025"/>
                </a:cubicBezTo>
                <a:cubicBezTo>
                  <a:pt x="2242159" y="1187885"/>
                  <a:pt x="2154477" y="1160745"/>
                  <a:pt x="2217107" y="1052186"/>
                </a:cubicBezTo>
                <a:cubicBezTo>
                  <a:pt x="2279737" y="943627"/>
                  <a:pt x="2281825" y="676405"/>
                  <a:pt x="2342367" y="563671"/>
                </a:cubicBezTo>
                <a:cubicBezTo>
                  <a:pt x="2402909" y="450937"/>
                  <a:pt x="2457189" y="469726"/>
                  <a:pt x="2580361" y="375781"/>
                </a:cubicBezTo>
                <a:cubicBezTo>
                  <a:pt x="2703534" y="281836"/>
                  <a:pt x="2892468" y="140918"/>
                  <a:pt x="3081402"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a:extLst>
              <a:ext uri="{FF2B5EF4-FFF2-40B4-BE49-F238E27FC236}">
                <a16:creationId xmlns:a16="http://schemas.microsoft.com/office/drawing/2014/main" id="{889BF206-8887-4277-91FB-E6ED3840D4AE}"/>
              </a:ext>
            </a:extLst>
          </p:cNvPr>
          <p:cNvSpPr txBox="1"/>
          <p:nvPr/>
        </p:nvSpPr>
        <p:spPr>
          <a:xfrm>
            <a:off x="5951236" y="1458673"/>
            <a:ext cx="1949838" cy="830997"/>
          </a:xfrm>
          <a:prstGeom prst="rect">
            <a:avLst/>
          </a:prstGeom>
          <a:noFill/>
        </p:spPr>
        <p:txBody>
          <a:bodyPr wrap="square" rtlCol="0">
            <a:spAutoFit/>
          </a:bodyPr>
          <a:lstStyle/>
          <a:p>
            <a:r>
              <a:rPr lang="en-US" altLang="zh-CN" b="1" dirty="0" err="1">
                <a:solidFill>
                  <a:srgbClr val="7030A0"/>
                </a:solidFill>
              </a:rPr>
              <a:t>lw</a:t>
            </a:r>
            <a:r>
              <a:rPr lang="en-US" altLang="zh-CN" b="1" dirty="0">
                <a:solidFill>
                  <a:srgbClr val="7030A0"/>
                </a:solidFill>
              </a:rPr>
              <a:t> $t0,1200($t1)</a:t>
            </a:r>
          </a:p>
          <a:p>
            <a:r>
              <a:rPr lang="en-US" altLang="zh-CN" b="1" dirty="0" err="1">
                <a:solidFill>
                  <a:srgbClr val="7030A0"/>
                </a:solidFill>
              </a:rPr>
              <a:t>sw</a:t>
            </a:r>
            <a:r>
              <a:rPr lang="en-US" altLang="zh-CN" b="1" dirty="0">
                <a:solidFill>
                  <a:srgbClr val="7030A0"/>
                </a:solidFill>
              </a:rPr>
              <a:t> $t0,1200($t1)</a:t>
            </a:r>
          </a:p>
          <a:p>
            <a:r>
              <a:rPr lang="zh-CN" altLang="en-US" b="1" dirty="0">
                <a:solidFill>
                  <a:srgbClr val="7030A0"/>
                </a:solidFill>
              </a:rPr>
              <a:t>编码？</a:t>
            </a:r>
          </a:p>
        </p:txBody>
      </p:sp>
      <p:sp>
        <p:nvSpPr>
          <p:cNvPr id="16" name="文本框 15">
            <a:extLst>
              <a:ext uri="{FF2B5EF4-FFF2-40B4-BE49-F238E27FC236}">
                <a16:creationId xmlns:a16="http://schemas.microsoft.com/office/drawing/2014/main" id="{F3BBA8F3-71CB-409B-AA53-666C24F1F186}"/>
              </a:ext>
            </a:extLst>
          </p:cNvPr>
          <p:cNvSpPr txBox="1"/>
          <p:nvPr/>
        </p:nvSpPr>
        <p:spPr>
          <a:xfrm>
            <a:off x="6825609" y="2195016"/>
            <a:ext cx="1949838" cy="830997"/>
          </a:xfrm>
          <a:prstGeom prst="rect">
            <a:avLst/>
          </a:prstGeom>
          <a:noFill/>
        </p:spPr>
        <p:txBody>
          <a:bodyPr wrap="square" rtlCol="0">
            <a:spAutoFit/>
          </a:bodyPr>
          <a:lstStyle/>
          <a:p>
            <a:r>
              <a:rPr lang="en-US" altLang="zh-CN" b="1" dirty="0">
                <a:solidFill>
                  <a:srgbClr val="7030A0"/>
                </a:solidFill>
              </a:rPr>
              <a:t>35-9-8-1200</a:t>
            </a:r>
          </a:p>
          <a:p>
            <a:r>
              <a:rPr lang="en-US" altLang="zh-CN" b="1" dirty="0">
                <a:solidFill>
                  <a:srgbClr val="7030A0"/>
                </a:solidFill>
              </a:rPr>
              <a:t>43-9-8-1200</a:t>
            </a:r>
          </a:p>
          <a:p>
            <a:r>
              <a:rPr lang="en-US" altLang="zh-CN" b="1" dirty="0">
                <a:solidFill>
                  <a:srgbClr val="7030A0"/>
                </a:solidFill>
              </a:rPr>
              <a:t>p57</a:t>
            </a:r>
            <a:endParaRPr lang="zh-CN" altLang="en-US" b="1" dirty="0">
              <a:solidFill>
                <a:srgbClr val="7030A0"/>
              </a:solidFill>
            </a:endParaRPr>
          </a:p>
        </p:txBody>
      </p:sp>
    </p:spTree>
    <p:extLst>
      <p:ext uri="{BB962C8B-B14F-4D97-AF65-F5344CB8AC3E}">
        <p14:creationId xmlns:p14="http://schemas.microsoft.com/office/powerpoint/2010/main" val="66151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grpId="1" nodeType="clickEffect">
                                  <p:stCondLst>
                                    <p:cond delay="0"/>
                                  </p:stCondLst>
                                  <p:childTnLst>
                                    <p:animEffect transition="out" filter="barn(inVertical)">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6" presetClass="exit" presetSubtype="21" fill="hold" grpId="1" nodeType="withEffect">
                                  <p:stCondLst>
                                    <p:cond delay="0"/>
                                  </p:stCondLst>
                                  <p:childTnLst>
                                    <p:animEffect transition="out" filter="barn(inVertical)">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arn(inVertical)">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xit" presetSubtype="0" fill="hold" grpId="1" nodeType="clickEffect">
                                  <p:stCondLst>
                                    <p:cond delay="0"/>
                                  </p:stCondLst>
                                  <p:childTnLst>
                                    <p:animEffect transition="out" filter="fade">
                                      <p:cBhvr>
                                        <p:cTn id="73" dur="1000"/>
                                        <p:tgtEl>
                                          <p:spTgt spid="15"/>
                                        </p:tgtEl>
                                      </p:cBhvr>
                                    </p:animEffect>
                                    <p:anim calcmode="lin" valueType="num">
                                      <p:cBhvr>
                                        <p:cTn id="74" dur="1000"/>
                                        <p:tgtEl>
                                          <p:spTgt spid="15"/>
                                        </p:tgtEl>
                                        <p:attrNameLst>
                                          <p:attrName>ppt_x</p:attrName>
                                        </p:attrNameLst>
                                      </p:cBhvr>
                                      <p:tavLst>
                                        <p:tav tm="0">
                                          <p:val>
                                            <p:strVal val="ppt_x"/>
                                          </p:val>
                                        </p:tav>
                                        <p:tav tm="100000">
                                          <p:val>
                                            <p:strVal val="ppt_x"/>
                                          </p:val>
                                        </p:tav>
                                      </p:tavLst>
                                    </p:anim>
                                    <p:anim calcmode="lin" valueType="num">
                                      <p:cBhvr>
                                        <p:cTn id="75" dur="1000"/>
                                        <p:tgtEl>
                                          <p:spTgt spid="15"/>
                                        </p:tgtEl>
                                        <p:attrNameLst>
                                          <p:attrName>ppt_y</p:attrName>
                                        </p:attrNameLst>
                                      </p:cBhvr>
                                      <p:tavLst>
                                        <p:tav tm="0">
                                          <p:val>
                                            <p:strVal val="ppt_y"/>
                                          </p:val>
                                        </p:tav>
                                        <p:tav tm="100000">
                                          <p:val>
                                            <p:strVal val="ppt_y+.1"/>
                                          </p:val>
                                        </p:tav>
                                      </p:tavLst>
                                    </p:anim>
                                    <p:set>
                                      <p:cBhvr>
                                        <p:cTn id="76"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5" grpId="1" animBg="1"/>
      <p:bldP spid="10" grpId="0" animBg="1"/>
      <p:bldP spid="10" grpId="1" animBg="1"/>
      <p:bldP spid="12" grpId="0"/>
      <p:bldP spid="12" grpId="1"/>
      <p:bldP spid="17" grpId="0" animBg="1"/>
      <p:bldP spid="17" grpId="1" animBg="1"/>
      <p:bldP spid="20" grpId="0"/>
      <p:bldP spid="20" grpId="1"/>
      <p:bldP spid="21" grpId="0" animBg="1"/>
      <p:bldP spid="14"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02C5146-4C3D-4207-B542-1E0B0525CF7D}" type="slidenum">
              <a:rPr lang="en-AU" altLang="zh-CN" sz="1400"/>
              <a:pPr>
                <a:spcBef>
                  <a:spcPct val="0"/>
                </a:spcBef>
                <a:buClrTx/>
                <a:buSzTx/>
                <a:buFontTx/>
                <a:buNone/>
              </a:pPr>
              <a:t>70</a:t>
            </a:fld>
            <a:endParaRPr lang="en-AU" altLang="zh-CN" sz="1400"/>
          </a:p>
        </p:txBody>
      </p:sp>
      <p:pic>
        <p:nvPicPr>
          <p:cNvPr id="118787" name="Picture 7" descr="f04-38-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463675"/>
            <a:ext cx="81835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——MEM</a:t>
            </a:r>
            <a:endParaRPr lang="en-AU" altLang="zh-CN" dirty="0">
              <a:ea typeface="宋体" panose="02010600030101010101" pitchFamily="2" charset="-122"/>
            </a:endParaRPr>
          </a:p>
        </p:txBody>
      </p:sp>
      <p:sp>
        <p:nvSpPr>
          <p:cNvPr id="5" name="椭圆 4"/>
          <p:cNvSpPr/>
          <p:nvPr/>
        </p:nvSpPr>
        <p:spPr bwMode="auto">
          <a:xfrm>
            <a:off x="6703354" y="4134475"/>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8028384" y="4134475"/>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p:cNvSpPr txBox="1"/>
          <p:nvPr/>
        </p:nvSpPr>
        <p:spPr>
          <a:xfrm>
            <a:off x="6390799" y="5889625"/>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
        <p:nvSpPr>
          <p:cNvPr id="10" name="文本框 9"/>
          <p:cNvSpPr txBox="1"/>
          <p:nvPr/>
        </p:nvSpPr>
        <p:spPr>
          <a:xfrm>
            <a:off x="8009131" y="5889625"/>
            <a:ext cx="77316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207B08F-A72B-405D-B37A-E1D6E82AB1C8}" type="slidenum">
              <a:rPr lang="en-AU" altLang="zh-CN" sz="1400"/>
              <a:pPr>
                <a:spcBef>
                  <a:spcPct val="0"/>
                </a:spcBef>
                <a:buClrTx/>
                <a:buSzTx/>
                <a:buFontTx/>
                <a:buNone/>
              </a:pPr>
              <a:t>71</a:t>
            </a:fld>
            <a:endParaRPr lang="en-AU" altLang="zh-CN" sz="1400" dirty="0"/>
          </a:p>
        </p:txBody>
      </p:sp>
      <p:pic>
        <p:nvPicPr>
          <p:cNvPr id="120835" name="Picture 10" descr="f04-38-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11300"/>
            <a:ext cx="81915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 WB</a:t>
            </a:r>
            <a:endParaRPr lang="en-AU" altLang="zh-CN" dirty="0">
              <a:ea typeface="宋体" panose="02010600030101010101" pitchFamily="2" charset="-122"/>
            </a:endParaRPr>
          </a:p>
        </p:txBody>
      </p:sp>
      <p:sp>
        <p:nvSpPr>
          <p:cNvPr id="374788" name="Oval 4"/>
          <p:cNvSpPr>
            <a:spLocks noChangeArrowheads="1"/>
          </p:cNvSpPr>
          <p:nvPr/>
        </p:nvSpPr>
        <p:spPr bwMode="auto">
          <a:xfrm>
            <a:off x="3059113" y="4076700"/>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374789" name="AutoShape 5"/>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rgbClr val="92D050"/>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solidFill>
                  <a:srgbClr val="FF0000"/>
                </a:solidFill>
                <a:ea typeface="宋体" panose="02010600030101010101" pitchFamily="2" charset="-122"/>
              </a:rPr>
              <a:t>Wrong</a:t>
            </a:r>
            <a:br>
              <a:rPr lang="en-US" altLang="zh-CN" sz="1600" dirty="0">
                <a:solidFill>
                  <a:srgbClr val="FF0000"/>
                </a:solidFill>
                <a:ea typeface="宋体" panose="02010600030101010101" pitchFamily="2" charset="-122"/>
              </a:rPr>
            </a:br>
            <a:r>
              <a:rPr lang="en-US" altLang="zh-CN" sz="1600" dirty="0">
                <a:solidFill>
                  <a:srgbClr val="FF0000"/>
                </a:solidFill>
                <a:ea typeface="宋体" panose="02010600030101010101" pitchFamily="2" charset="-122"/>
              </a:rPr>
              <a:t>register</a:t>
            </a:r>
            <a:br>
              <a:rPr lang="en-US" altLang="zh-CN" sz="1600" dirty="0">
                <a:solidFill>
                  <a:srgbClr val="FF0000"/>
                </a:solidFill>
                <a:ea typeface="宋体" panose="02010600030101010101" pitchFamily="2" charset="-122"/>
              </a:rPr>
            </a:br>
            <a:r>
              <a:rPr lang="en-US" altLang="zh-CN" sz="1600" dirty="0">
                <a:solidFill>
                  <a:srgbClr val="FF0000"/>
                </a:solidFill>
                <a:ea typeface="宋体" panose="02010600030101010101" pitchFamily="2" charset="-122"/>
              </a:rPr>
              <a:t>number</a:t>
            </a:r>
            <a:endParaRPr lang="en-AU" altLang="zh-CN" sz="1600" dirty="0">
              <a:solidFill>
                <a:srgbClr val="FF0000"/>
              </a:solidFill>
              <a:ea typeface="宋体" panose="02010600030101010101" pitchFamily="2" charset="-122"/>
            </a:endParaRPr>
          </a:p>
        </p:txBody>
      </p:sp>
      <p:sp>
        <p:nvSpPr>
          <p:cNvPr id="8" name="椭圆 7"/>
          <p:cNvSpPr/>
          <p:nvPr/>
        </p:nvSpPr>
        <p:spPr bwMode="auto">
          <a:xfrm>
            <a:off x="8460432" y="4076700"/>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715204" y="5244525"/>
            <a:ext cx="558800" cy="584775"/>
          </a:xfrm>
          <a:prstGeom prst="rect">
            <a:avLst/>
          </a:prstGeom>
          <a:noFill/>
        </p:spPr>
        <p:txBody>
          <a:bodyPr wrap="square" rtlCol="0">
            <a:spAutoFit/>
          </a:bodyPr>
          <a:lstStyle/>
          <a:p>
            <a:r>
              <a:rPr lang="en-US" altLang="zh-CN" sz="3200" dirty="0">
                <a:solidFill>
                  <a:srgbClr val="FF0000"/>
                </a:solidFill>
              </a:rPr>
              <a:t>?</a:t>
            </a:r>
            <a:endParaRPr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4789"/>
                                        </p:tgtEl>
                                        <p:attrNameLst>
                                          <p:attrName>style.visibility</p:attrName>
                                        </p:attrNameLst>
                                      </p:cBhvr>
                                      <p:to>
                                        <p:strVal val="visible"/>
                                      </p:to>
                                    </p:set>
                                    <p:anim calcmode="lin" valueType="num">
                                      <p:cBhvr additive="base">
                                        <p:cTn id="11" dur="500" fill="hold"/>
                                        <p:tgtEl>
                                          <p:spTgt spid="374789"/>
                                        </p:tgtEl>
                                        <p:attrNameLst>
                                          <p:attrName>ppt_x</p:attrName>
                                        </p:attrNameLst>
                                      </p:cBhvr>
                                      <p:tavLst>
                                        <p:tav tm="0">
                                          <p:val>
                                            <p:strVal val="#ppt_x"/>
                                          </p:val>
                                        </p:tav>
                                        <p:tav tm="100000">
                                          <p:val>
                                            <p:strVal val="#ppt_x"/>
                                          </p:val>
                                        </p:tav>
                                      </p:tavLst>
                                    </p:anim>
                                    <p:anim calcmode="lin" valueType="num">
                                      <p:cBhvr additive="base">
                                        <p:cTn id="12" dur="500" fill="hold"/>
                                        <p:tgtEl>
                                          <p:spTgt spid="3747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par>
                                <p:cTn id="18" presetID="26" presetClass="emph" presetSubtype="0" fill="hold" grpId="1" nodeType="withEffect">
                                  <p:stCondLst>
                                    <p:cond delay="0"/>
                                  </p:stCondLst>
                                  <p:childTnLst>
                                    <p:animEffect transition="out" filter="fade">
                                      <p:cBhvr>
                                        <p:cTn id="19" dur="500" tmFilter="0, 0; .2, .5; .8, .5; 1, 0"/>
                                        <p:tgtEl>
                                          <p:spTgt spid="374789"/>
                                        </p:tgtEl>
                                      </p:cBhvr>
                                    </p:animEffect>
                                    <p:animScale>
                                      <p:cBhvr>
                                        <p:cTn id="20" dur="250" autoRev="1" fill="hold"/>
                                        <p:tgtEl>
                                          <p:spTgt spid="3747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p:bldP spid="374789" grpId="1" animBg="1"/>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46E233C-C67B-4D89-870A-EFB5C691B28D}" type="slidenum">
              <a:rPr lang="en-AU" altLang="zh-CN" sz="1400"/>
              <a:pPr>
                <a:spcBef>
                  <a:spcPct val="0"/>
                </a:spcBef>
                <a:buClrTx/>
                <a:buSzTx/>
                <a:buFontTx/>
                <a:buNone/>
              </a:pPr>
              <a:t>72</a:t>
            </a:fld>
            <a:endParaRPr lang="en-AU" altLang="zh-CN" sz="1400" dirty="0"/>
          </a:p>
        </p:txBody>
      </p:sp>
      <p:pic>
        <p:nvPicPr>
          <p:cNvPr id="124931" name="Picture 6" descr="f04-3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6200"/>
            <a:ext cx="8137525"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——EX</a:t>
            </a:r>
            <a:endParaRPr lang="en-AU" altLang="zh-CN" dirty="0">
              <a:ea typeface="宋体" panose="02010600030101010101" pitchFamily="2" charset="-122"/>
            </a:endParaRPr>
          </a:p>
        </p:txBody>
      </p:sp>
      <p:sp>
        <p:nvSpPr>
          <p:cNvPr id="5" name="椭圆 4"/>
          <p:cNvSpPr/>
          <p:nvPr/>
        </p:nvSpPr>
        <p:spPr bwMode="auto">
          <a:xfrm>
            <a:off x="6228184" y="4134475"/>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6228184" y="4731246"/>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256436" y="4437112"/>
            <a:ext cx="10765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5004408" y="3777704"/>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1CB58A7-16E7-48DA-9321-CE35BEFE5B0F}" type="slidenum">
              <a:rPr lang="en-AU" altLang="zh-CN" sz="1400"/>
              <a:pPr>
                <a:spcBef>
                  <a:spcPct val="0"/>
                </a:spcBef>
                <a:buClrTx/>
                <a:buSzTx/>
                <a:buFontTx/>
                <a:buNone/>
              </a:pPr>
              <a:t>73</a:t>
            </a:fld>
            <a:endParaRPr lang="en-AU" altLang="zh-CN" sz="1400"/>
          </a:p>
        </p:txBody>
      </p:sp>
      <p:pic>
        <p:nvPicPr>
          <p:cNvPr id="126979" name="Picture 6" descr="f04-40-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4463"/>
            <a:ext cx="818356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 MEM</a:t>
            </a:r>
            <a:endParaRPr lang="en-AU" altLang="zh-CN" dirty="0">
              <a:ea typeface="宋体" panose="02010600030101010101" pitchFamily="2" charset="-122"/>
            </a:endParaRPr>
          </a:p>
        </p:txBody>
      </p:sp>
      <p:sp>
        <p:nvSpPr>
          <p:cNvPr id="5" name="椭圆 4"/>
          <p:cNvSpPr/>
          <p:nvPr/>
        </p:nvSpPr>
        <p:spPr bwMode="auto">
          <a:xfrm>
            <a:off x="6732240" y="4137710"/>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6732240" y="4734481"/>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C72C50-6DC9-44AC-8F2A-F0813F36E353}" type="slidenum">
              <a:rPr lang="en-AU" altLang="zh-CN" sz="1400"/>
              <a:pPr>
                <a:spcBef>
                  <a:spcPct val="0"/>
                </a:spcBef>
                <a:buClrTx/>
                <a:buSzTx/>
                <a:buFontTx/>
                <a:buNone/>
              </a:pPr>
              <a:t>74</a:t>
            </a:fld>
            <a:endParaRPr lang="en-AU" altLang="zh-CN" sz="1400"/>
          </a:p>
        </p:txBody>
      </p:sp>
      <p:pic>
        <p:nvPicPr>
          <p:cNvPr id="129027" name="Picture 5" descr="f04-40-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20825"/>
            <a:ext cx="81915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 WB</a:t>
            </a:r>
            <a:endParaRPr lang="en-AU" altLang="zh-CN" dirty="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C534FF4-8B98-40E2-BF41-C071A4BB6CD2}" type="slidenum">
              <a:rPr lang="en-AU" altLang="zh-CN" sz="1400"/>
              <a:pPr>
                <a:spcBef>
                  <a:spcPct val="0"/>
                </a:spcBef>
                <a:buClrTx/>
                <a:buSzTx/>
                <a:buFontTx/>
                <a:buNone/>
              </a:pPr>
              <a:t>75</a:t>
            </a:fld>
            <a:endParaRPr lang="en-AU" altLang="zh-CN" sz="1400"/>
          </a:p>
        </p:txBody>
      </p:sp>
      <p:pic>
        <p:nvPicPr>
          <p:cNvPr id="122883" name="Picture 6" descr="f04-4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8" y="2057400"/>
            <a:ext cx="81835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——WB</a:t>
            </a:r>
            <a:r>
              <a:rPr lang="zh-CN" altLang="en-US" dirty="0">
                <a:ea typeface="宋体" panose="02010600030101010101" pitchFamily="2" charset="-122"/>
              </a:rPr>
              <a:t>修正</a:t>
            </a:r>
            <a:endParaRPr lang="en-AU" altLang="zh-CN" dirty="0">
              <a:ea typeface="宋体" panose="02010600030101010101" pitchFamily="2" charset="-122"/>
            </a:endParaRPr>
          </a:p>
        </p:txBody>
      </p:sp>
      <p:sp>
        <p:nvSpPr>
          <p:cNvPr id="2" name="任意多边形 1"/>
          <p:cNvSpPr/>
          <p:nvPr/>
        </p:nvSpPr>
        <p:spPr bwMode="auto">
          <a:xfrm>
            <a:off x="3139070" y="4198374"/>
            <a:ext cx="5933117" cy="1668226"/>
          </a:xfrm>
          <a:custGeom>
            <a:avLst/>
            <a:gdLst>
              <a:gd name="connsiteX0" fmla="*/ 292388 w 5933117"/>
              <a:gd name="connsiteY0" fmla="*/ 0 h 1668226"/>
              <a:gd name="connsiteX1" fmla="*/ 292388 w 5933117"/>
              <a:gd name="connsiteY1" fmla="*/ 1170039 h 1668226"/>
              <a:gd name="connsiteX2" fmla="*/ 970814 w 5933117"/>
              <a:gd name="connsiteY2" fmla="*/ 1415845 h 1668226"/>
              <a:gd name="connsiteX3" fmla="*/ 5523149 w 5933117"/>
              <a:gd name="connsiteY3" fmla="*/ 1396181 h 1668226"/>
              <a:gd name="connsiteX4" fmla="*/ 5395330 w 5933117"/>
              <a:gd name="connsiteY4" fmla="*/ 1543665 h 1668226"/>
              <a:gd name="connsiteX5" fmla="*/ 2681627 w 5933117"/>
              <a:gd name="connsiteY5" fmla="*/ 1582994 h 1668226"/>
              <a:gd name="connsiteX6" fmla="*/ 262891 w 5933117"/>
              <a:gd name="connsiteY6" fmla="*/ 1582994 h 1668226"/>
              <a:gd name="connsiteX7" fmla="*/ 95743 w 5933117"/>
              <a:gd name="connsiteY7" fmla="*/ 452284 h 1668226"/>
              <a:gd name="connsiteX8" fmla="*/ 538195 w 5933117"/>
              <a:gd name="connsiteY8" fmla="*/ 176981 h 166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3117" h="1668226">
                <a:moveTo>
                  <a:pt x="292388" y="0"/>
                </a:moveTo>
                <a:cubicBezTo>
                  <a:pt x="235852" y="467032"/>
                  <a:pt x="179317" y="934065"/>
                  <a:pt x="292388" y="1170039"/>
                </a:cubicBezTo>
                <a:cubicBezTo>
                  <a:pt x="405459" y="1406013"/>
                  <a:pt x="99020" y="1378155"/>
                  <a:pt x="970814" y="1415845"/>
                </a:cubicBezTo>
                <a:cubicBezTo>
                  <a:pt x="1842608" y="1453535"/>
                  <a:pt x="4785730" y="1374878"/>
                  <a:pt x="5523149" y="1396181"/>
                </a:cubicBezTo>
                <a:cubicBezTo>
                  <a:pt x="6260568" y="1417484"/>
                  <a:pt x="5868917" y="1512530"/>
                  <a:pt x="5395330" y="1543665"/>
                </a:cubicBezTo>
                <a:cubicBezTo>
                  <a:pt x="4921743" y="1574800"/>
                  <a:pt x="2681627" y="1582994"/>
                  <a:pt x="2681627" y="1582994"/>
                </a:cubicBezTo>
                <a:cubicBezTo>
                  <a:pt x="1826221" y="1589549"/>
                  <a:pt x="693872" y="1771446"/>
                  <a:pt x="262891" y="1582994"/>
                </a:cubicBezTo>
                <a:cubicBezTo>
                  <a:pt x="-168090" y="1394542"/>
                  <a:pt x="49859" y="686619"/>
                  <a:pt x="95743" y="452284"/>
                </a:cubicBezTo>
                <a:cubicBezTo>
                  <a:pt x="141627" y="217949"/>
                  <a:pt x="339911" y="197465"/>
                  <a:pt x="538195" y="17698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7616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1" nodeType="clickEffect">
                                  <p:stCondLst>
                                    <p:cond delay="0"/>
                                  </p:stCondLst>
                                  <p:childTnLst>
                                    <p:animEffect transition="out" filter="fade">
                                      <p:cBhvr>
                                        <p:cTn id="12" dur="1000"/>
                                        <p:tgtEl>
                                          <p:spTgt spid="2"/>
                                        </p:tgtEl>
                                      </p:cBhvr>
                                    </p:animEffect>
                                    <p:anim calcmode="lin" valueType="num">
                                      <p:cBhvr>
                                        <p:cTn id="13" dur="1000"/>
                                        <p:tgtEl>
                                          <p:spTgt spid="2"/>
                                        </p:tgtEl>
                                        <p:attrNameLst>
                                          <p:attrName>ppt_x</p:attrName>
                                        </p:attrNameLst>
                                      </p:cBhvr>
                                      <p:tavLst>
                                        <p:tav tm="0">
                                          <p:val>
                                            <p:strVal val="ppt_x"/>
                                          </p:val>
                                        </p:tav>
                                        <p:tav tm="100000">
                                          <p:val>
                                            <p:strVal val="ppt_x"/>
                                          </p:val>
                                        </p:tav>
                                      </p:tavLst>
                                    </p:anim>
                                    <p:anim calcmode="lin" valueType="num">
                                      <p:cBhvr>
                                        <p:cTn id="14" dur="1000"/>
                                        <p:tgtEl>
                                          <p:spTgt spid="2"/>
                                        </p:tgtEl>
                                        <p:attrNameLst>
                                          <p:attrName>ppt_y</p:attrName>
                                        </p:attrNameLst>
                                      </p:cBhvr>
                                      <p:tavLst>
                                        <p:tav tm="0">
                                          <p:val>
                                            <p:strVal val="ppt_y"/>
                                          </p:val>
                                        </p:tav>
                                        <p:tav tm="100000">
                                          <p:val>
                                            <p:strVal val="ppt_y+.1"/>
                                          </p:val>
                                        </p:tav>
                                      </p:tavLst>
                                    </p:anim>
                                    <p:set>
                                      <p:cBhvr>
                                        <p:cTn id="15"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5801380-C125-439B-947D-6767F24B2536}" type="slidenum">
              <a:rPr lang="en-AU" altLang="zh-CN" sz="1400"/>
              <a:pPr>
                <a:spcBef>
                  <a:spcPct val="0"/>
                </a:spcBef>
                <a:buClrTx/>
                <a:buSzTx/>
                <a:buFontTx/>
                <a:buNone/>
              </a:pPr>
              <a:t>76</a:t>
            </a:fld>
            <a:endParaRPr lang="en-AU" altLang="zh-CN" sz="1400"/>
          </a:p>
        </p:txBody>
      </p:sp>
      <p:pic>
        <p:nvPicPr>
          <p:cNvPr id="131075" name="Picture 7" descr="f04-4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849438"/>
            <a:ext cx="63373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多时钟周期 流水线图</a:t>
            </a:r>
            <a:endParaRPr lang="en-AU" altLang="zh-CN" dirty="0">
              <a:ea typeface="宋体" panose="02010600030101010101" pitchFamily="2" charset="-122"/>
            </a:endParaRPr>
          </a:p>
        </p:txBody>
      </p:sp>
      <p:sp>
        <p:nvSpPr>
          <p:cNvPr id="131077"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构成了资源（部件）的使用情况图</a:t>
            </a:r>
            <a:endParaRPr lang="en-AU" altLang="zh-CN" dirty="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E609DF-13DF-4069-83E1-FB5C4A16F9C3}" type="slidenum">
              <a:rPr lang="en-AU" altLang="zh-CN" sz="1400"/>
              <a:pPr>
                <a:spcBef>
                  <a:spcPct val="0"/>
                </a:spcBef>
                <a:buClrTx/>
                <a:buSzTx/>
                <a:buFontTx/>
                <a:buNone/>
              </a:pPr>
              <a:t>77</a:t>
            </a:fld>
            <a:endParaRPr lang="en-AU" altLang="zh-CN" sz="1400"/>
          </a:p>
        </p:txBody>
      </p:sp>
      <p:sp>
        <p:nvSpPr>
          <p:cNvPr id="133123"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133124"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传统图示（时空图）</a:t>
            </a:r>
            <a:endParaRPr lang="en-AU" altLang="zh-CN" dirty="0">
              <a:ea typeface="宋体" panose="02010600030101010101" pitchFamily="2" charset="-122"/>
            </a:endParaRPr>
          </a:p>
        </p:txBody>
      </p:sp>
      <p:pic>
        <p:nvPicPr>
          <p:cNvPr id="133125" name="Picture 6" descr="f04-4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2060575"/>
            <a:ext cx="667226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71601" y="5473700"/>
            <a:ext cx="7993012" cy="461665"/>
          </a:xfrm>
          <a:prstGeom prst="rect">
            <a:avLst/>
          </a:prstGeom>
        </p:spPr>
        <p:txBody>
          <a:bodyPr wrap="square">
            <a:spAutoFit/>
          </a:bodyPr>
          <a:lstStyle/>
          <a:p>
            <a:r>
              <a:rPr lang="zh-CN" altLang="en-US" sz="2400" b="1" dirty="0">
                <a:solidFill>
                  <a:srgbClr val="FF0000"/>
                </a:solidFill>
              </a:rPr>
              <a:t>与前一图基本相当，只是部件名被换成了“</a:t>
            </a:r>
            <a:r>
              <a:rPr lang="zh-CN" altLang="en-US" sz="2400" b="1" u="sng" dirty="0">
                <a:solidFill>
                  <a:srgbClr val="00B0F0"/>
                </a:solidFill>
              </a:rPr>
              <a:t>操作步骤</a:t>
            </a:r>
            <a:r>
              <a:rPr lang="zh-CN" altLang="en-US" sz="2400" b="1" dirty="0">
                <a:solidFill>
                  <a:srgbClr val="FF0000"/>
                </a:solidFill>
              </a:rPr>
              <a:t>”名</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2">
                                            <p:txEl>
                                              <p:pRg st="0" end="0"/>
                                            </p:txEl>
                                          </p:spTgt>
                                        </p:tgtEl>
                                        <p:attrNameLst>
                                          <p:attrName>style.color</p:attrName>
                                        </p:attrNameLst>
                                      </p:cBhvr>
                                      <p:to>
                                        <a:schemeClr val="bg1"/>
                                      </p:to>
                                    </p:animClr>
                                    <p:animClr clrSpc="rgb" dir="cw">
                                      <p:cBhvr>
                                        <p:cTn id="7" dur="250" autoRev="1" fill="remove"/>
                                        <p:tgtEl>
                                          <p:spTgt spid="2">
                                            <p:txEl>
                                              <p:pRg st="0" end="0"/>
                                            </p:txEl>
                                          </p:spTgt>
                                        </p:tgtEl>
                                        <p:attrNameLst>
                                          <p:attrName>fillcolor</p:attrName>
                                        </p:attrNameLst>
                                      </p:cBhvr>
                                      <p:to>
                                        <a:schemeClr val="bg1"/>
                                      </p:to>
                                    </p:animClr>
                                    <p:set>
                                      <p:cBhvr>
                                        <p:cTn id="8" dur="250" autoRev="1" fill="remove"/>
                                        <p:tgtEl>
                                          <p:spTgt spid="2">
                                            <p:txEl>
                                              <p:pRg st="0" end="0"/>
                                            </p:txEl>
                                          </p:spTgt>
                                        </p:tgtEl>
                                        <p:attrNameLst>
                                          <p:attrName>fill.type</p:attrName>
                                        </p:attrNameLst>
                                      </p:cBhvr>
                                      <p:to>
                                        <p:strVal val="solid"/>
                                      </p:to>
                                    </p:set>
                                    <p:set>
                                      <p:cBhvr>
                                        <p:cTn id="9" dur="250" autoRev="1" fill="remove"/>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CE8BD9A-6BE7-4F39-A5CF-D1279D2E75B1}" type="slidenum">
              <a:rPr lang="en-AU" altLang="zh-CN" sz="1400"/>
              <a:pPr>
                <a:spcBef>
                  <a:spcPct val="0"/>
                </a:spcBef>
                <a:buClrTx/>
                <a:buSzTx/>
                <a:buFontTx/>
                <a:buNone/>
              </a:pPr>
              <a:t>78</a:t>
            </a:fld>
            <a:endParaRPr lang="en-AU" altLang="zh-CN" sz="1400"/>
          </a:p>
        </p:txBody>
      </p:sp>
      <p:pic>
        <p:nvPicPr>
          <p:cNvPr id="135171" name="Picture 5" descr="f04-4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1911350"/>
            <a:ext cx="7927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2"/>
          <p:cNvSpPr>
            <a:spLocks noGrp="1" noChangeArrowheads="1"/>
          </p:cNvSpPr>
          <p:nvPr>
            <p:ph type="title"/>
          </p:nvPr>
        </p:nvSpPr>
        <p:spPr/>
        <p:txBody>
          <a:bodyPr/>
          <a:lstStyle/>
          <a:p>
            <a:pPr eaLnBrk="1" hangingPunct="1"/>
            <a:r>
              <a:rPr lang="zh-CN" altLang="en-US" dirty="0">
                <a:solidFill>
                  <a:srgbClr val="FF0000"/>
                </a:solidFill>
                <a:ea typeface="宋体" panose="02010600030101010101" pitchFamily="2" charset="-122"/>
              </a:rPr>
              <a:t>单</a:t>
            </a:r>
            <a:r>
              <a:rPr lang="zh-CN" altLang="en-US" dirty="0">
                <a:ea typeface="宋体" panose="02010600030101010101" pitchFamily="2" charset="-122"/>
              </a:rPr>
              <a:t>时钟周期 流水线图</a:t>
            </a:r>
            <a:endParaRPr lang="en-AU" altLang="zh-CN" dirty="0">
              <a:ea typeface="宋体" panose="02010600030101010101" pitchFamily="2" charset="-122"/>
            </a:endParaRPr>
          </a:p>
        </p:txBody>
      </p:sp>
      <p:sp>
        <p:nvSpPr>
          <p:cNvPr id="135173" name="Rectangle 3"/>
          <p:cNvSpPr>
            <a:spLocks noGrp="1" noChangeArrowheads="1"/>
          </p:cNvSpPr>
          <p:nvPr>
            <p:ph type="body" idx="1"/>
          </p:nvPr>
        </p:nvSpPr>
        <p:spPr>
          <a:xfrm>
            <a:off x="684213" y="1125538"/>
            <a:ext cx="8270875" cy="647700"/>
          </a:xfrm>
        </p:spPr>
        <p:txBody>
          <a:bodyPr/>
          <a:lstStyle/>
          <a:p>
            <a:pPr eaLnBrk="1" hangingPunct="1"/>
            <a:r>
              <a:rPr lang="zh-CN" altLang="en-US" dirty="0">
                <a:ea typeface="宋体" panose="02010600030101010101" pitchFamily="2" charset="-122"/>
              </a:rPr>
              <a:t>某一时钟周期的流水线状态</a:t>
            </a:r>
            <a:endParaRPr lang="en-AU" altLang="zh-CN" dirty="0">
              <a:ea typeface="宋体" panose="02010600030101010101" pitchFamily="2" charset="-122"/>
            </a:endParaRPr>
          </a:p>
        </p:txBody>
      </p:sp>
      <p:sp>
        <p:nvSpPr>
          <p:cNvPr id="6" name="椭圆 5"/>
          <p:cNvSpPr/>
          <p:nvPr/>
        </p:nvSpPr>
        <p:spPr bwMode="auto">
          <a:xfrm>
            <a:off x="1188218"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915816"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397476"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7792442"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4669878"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6"/>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12"/>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8"/>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提问：</a:t>
            </a:r>
            <a:endParaRPr lang="en-US" altLang="zh-CN" dirty="0"/>
          </a:p>
          <a:p>
            <a:pPr lvl="1"/>
            <a:r>
              <a:rPr lang="en-US" altLang="zh-CN" dirty="0"/>
              <a:t>P202</a:t>
            </a:r>
            <a:r>
              <a:rPr lang="zh-CN" altLang="en-US" dirty="0"/>
              <a:t> </a:t>
            </a:r>
            <a:endParaRPr lang="en-US" altLang="zh-CN"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79</a:t>
            </a:fld>
            <a:endParaRPr lang="en-AU" altLang="zh-CN"/>
          </a:p>
        </p:txBody>
      </p:sp>
    </p:spTree>
    <p:extLst>
      <p:ext uri="{BB962C8B-B14F-4D97-AF65-F5344CB8AC3E}">
        <p14:creationId xmlns:p14="http://schemas.microsoft.com/office/powerpoint/2010/main" val="79366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8</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分支指令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469710" y="4434214"/>
            <a:ext cx="3144032" cy="419307"/>
          </a:xfrm>
          <a:custGeom>
            <a:avLst/>
            <a:gdLst>
              <a:gd name="connsiteX0" fmla="*/ 0 w 3144032"/>
              <a:gd name="connsiteY0" fmla="*/ 100208 h 419307"/>
              <a:gd name="connsiteX1" fmla="*/ 739035 w 3144032"/>
              <a:gd name="connsiteY1" fmla="*/ 212942 h 419307"/>
              <a:gd name="connsiteX2" fmla="*/ 1941534 w 3144032"/>
              <a:gd name="connsiteY2" fmla="*/ 338202 h 419307"/>
              <a:gd name="connsiteX3" fmla="*/ 2492679 w 3144032"/>
              <a:gd name="connsiteY3" fmla="*/ 400833 h 419307"/>
              <a:gd name="connsiteX4" fmla="*/ 3144032 w 3144032"/>
              <a:gd name="connsiteY4" fmla="*/ 0 h 419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4032" h="419307">
                <a:moveTo>
                  <a:pt x="0" y="100208"/>
                </a:moveTo>
                <a:cubicBezTo>
                  <a:pt x="207723" y="136742"/>
                  <a:pt x="415446" y="173276"/>
                  <a:pt x="739035" y="212942"/>
                </a:cubicBezTo>
                <a:cubicBezTo>
                  <a:pt x="1062624" y="252608"/>
                  <a:pt x="1941534" y="338202"/>
                  <a:pt x="1941534" y="338202"/>
                </a:cubicBezTo>
                <a:cubicBezTo>
                  <a:pt x="2233808" y="369517"/>
                  <a:pt x="2292263" y="457200"/>
                  <a:pt x="2492679" y="400833"/>
                </a:cubicBezTo>
                <a:cubicBezTo>
                  <a:pt x="2693095" y="344466"/>
                  <a:pt x="2918563" y="172233"/>
                  <a:pt x="3144032"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3457184" y="2542784"/>
            <a:ext cx="1302706" cy="1753643"/>
          </a:xfrm>
          <a:custGeom>
            <a:avLst/>
            <a:gdLst>
              <a:gd name="connsiteX0" fmla="*/ 0 w 1302706"/>
              <a:gd name="connsiteY0" fmla="*/ 1753643 h 1753643"/>
              <a:gd name="connsiteX1" fmla="*/ 225468 w 1302706"/>
              <a:gd name="connsiteY1" fmla="*/ 1415441 h 1753643"/>
              <a:gd name="connsiteX2" fmla="*/ 375780 w 1302706"/>
              <a:gd name="connsiteY2" fmla="*/ 475989 h 1753643"/>
              <a:gd name="connsiteX3" fmla="*/ 851769 w 1302706"/>
              <a:gd name="connsiteY3" fmla="*/ 275572 h 1753643"/>
              <a:gd name="connsiteX4" fmla="*/ 1302706 w 1302706"/>
              <a:gd name="connsiteY4" fmla="*/ 0 h 175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706" h="1753643">
                <a:moveTo>
                  <a:pt x="0" y="1753643"/>
                </a:moveTo>
                <a:cubicBezTo>
                  <a:pt x="81419" y="1691013"/>
                  <a:pt x="162838" y="1628383"/>
                  <a:pt x="225468" y="1415441"/>
                </a:cubicBezTo>
                <a:cubicBezTo>
                  <a:pt x="288098" y="1202499"/>
                  <a:pt x="271397" y="665967"/>
                  <a:pt x="375780" y="475989"/>
                </a:cubicBezTo>
                <a:cubicBezTo>
                  <a:pt x="480164" y="286011"/>
                  <a:pt x="697281" y="354903"/>
                  <a:pt x="851769" y="275572"/>
                </a:cubicBezTo>
                <a:cubicBezTo>
                  <a:pt x="1006257" y="196241"/>
                  <a:pt x="1154481" y="98120"/>
                  <a:pt x="1302706" y="0"/>
                </a:cubicBez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1377863" y="2066202"/>
            <a:ext cx="3407079" cy="2267803"/>
          </a:xfrm>
          <a:custGeom>
            <a:avLst/>
            <a:gdLst>
              <a:gd name="connsiteX0" fmla="*/ 0 w 3407079"/>
              <a:gd name="connsiteY0" fmla="*/ 2267803 h 2267803"/>
              <a:gd name="connsiteX1" fmla="*/ 212942 w 3407079"/>
              <a:gd name="connsiteY1" fmla="*/ 1892023 h 2267803"/>
              <a:gd name="connsiteX2" fmla="*/ 288099 w 3407079"/>
              <a:gd name="connsiteY2" fmla="*/ 1253195 h 2267803"/>
              <a:gd name="connsiteX3" fmla="*/ 726510 w 3407079"/>
              <a:gd name="connsiteY3" fmla="*/ 1002675 h 2267803"/>
              <a:gd name="connsiteX4" fmla="*/ 1628384 w 3407079"/>
              <a:gd name="connsiteY4" fmla="*/ 902466 h 2267803"/>
              <a:gd name="connsiteX5" fmla="*/ 1916482 w 3407079"/>
              <a:gd name="connsiteY5" fmla="*/ 651946 h 2267803"/>
              <a:gd name="connsiteX6" fmla="*/ 2304789 w 3407079"/>
              <a:gd name="connsiteY6" fmla="*/ 401425 h 2267803"/>
              <a:gd name="connsiteX7" fmla="*/ 2542784 w 3407079"/>
              <a:gd name="connsiteY7" fmla="*/ 50697 h 2267803"/>
              <a:gd name="connsiteX8" fmla="*/ 2968669 w 3407079"/>
              <a:gd name="connsiteY8" fmla="*/ 25645 h 2267803"/>
              <a:gd name="connsiteX9" fmla="*/ 3407079 w 3407079"/>
              <a:gd name="connsiteY9" fmla="*/ 276165 h 2267803"/>
              <a:gd name="connsiteX10" fmla="*/ 3407079 w 3407079"/>
              <a:gd name="connsiteY10" fmla="*/ 276165 h 2267803"/>
              <a:gd name="connsiteX11" fmla="*/ 3407079 w 3407079"/>
              <a:gd name="connsiteY11" fmla="*/ 276165 h 2267803"/>
              <a:gd name="connsiteX12" fmla="*/ 3407079 w 3407079"/>
              <a:gd name="connsiteY12" fmla="*/ 276165 h 226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7079" h="2267803">
                <a:moveTo>
                  <a:pt x="0" y="2267803"/>
                </a:moveTo>
                <a:cubicBezTo>
                  <a:pt x="82463" y="2164463"/>
                  <a:pt x="164926" y="2061124"/>
                  <a:pt x="212942" y="1892023"/>
                </a:cubicBezTo>
                <a:cubicBezTo>
                  <a:pt x="260958" y="1722922"/>
                  <a:pt x="202504" y="1401420"/>
                  <a:pt x="288099" y="1253195"/>
                </a:cubicBezTo>
                <a:cubicBezTo>
                  <a:pt x="373694" y="1104970"/>
                  <a:pt x="503129" y="1061130"/>
                  <a:pt x="726510" y="1002675"/>
                </a:cubicBezTo>
                <a:cubicBezTo>
                  <a:pt x="949891" y="944220"/>
                  <a:pt x="1430055" y="960921"/>
                  <a:pt x="1628384" y="902466"/>
                </a:cubicBezTo>
                <a:cubicBezTo>
                  <a:pt x="1826713" y="844011"/>
                  <a:pt x="1803748" y="735453"/>
                  <a:pt x="1916482" y="651946"/>
                </a:cubicBezTo>
                <a:cubicBezTo>
                  <a:pt x="2029216" y="568439"/>
                  <a:pt x="2200406" y="501633"/>
                  <a:pt x="2304789" y="401425"/>
                </a:cubicBezTo>
                <a:cubicBezTo>
                  <a:pt x="2409172" y="301217"/>
                  <a:pt x="2432137" y="113327"/>
                  <a:pt x="2542784" y="50697"/>
                </a:cubicBezTo>
                <a:cubicBezTo>
                  <a:pt x="2653431" y="-11933"/>
                  <a:pt x="2824620" y="-11933"/>
                  <a:pt x="2968669" y="25645"/>
                </a:cubicBezTo>
                <a:cubicBezTo>
                  <a:pt x="3112718" y="63223"/>
                  <a:pt x="3407079" y="276165"/>
                  <a:pt x="3407079" y="276165"/>
                </a:cubicBezTo>
                <a:lnTo>
                  <a:pt x="3407079" y="276165"/>
                </a:lnTo>
                <a:lnTo>
                  <a:pt x="3407079" y="276165"/>
                </a:lnTo>
                <a:lnTo>
                  <a:pt x="3407079" y="276165"/>
                </a:ln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681519" y="1476186"/>
            <a:ext cx="4603034" cy="2795189"/>
          </a:xfrm>
          <a:custGeom>
            <a:avLst/>
            <a:gdLst>
              <a:gd name="connsiteX0" fmla="*/ 4178580 w 4603034"/>
              <a:gd name="connsiteY0" fmla="*/ 1054072 h 2795189"/>
              <a:gd name="connsiteX1" fmla="*/ 4441626 w 4603034"/>
              <a:gd name="connsiteY1" fmla="*/ 978915 h 2795189"/>
              <a:gd name="connsiteX2" fmla="*/ 4579413 w 4603034"/>
              <a:gd name="connsiteY2" fmla="*/ 578082 h 2795189"/>
              <a:gd name="connsiteX3" fmla="*/ 4366470 w 4603034"/>
              <a:gd name="connsiteY3" fmla="*/ 127146 h 2795189"/>
              <a:gd name="connsiteX4" fmla="*/ 2437462 w 4603034"/>
              <a:gd name="connsiteY4" fmla="*/ 1885 h 2795189"/>
              <a:gd name="connsiteX5" fmla="*/ 345615 w 4603034"/>
              <a:gd name="connsiteY5" fmla="*/ 177250 h 2795189"/>
              <a:gd name="connsiteX6" fmla="*/ 7413 w 4603034"/>
              <a:gd name="connsiteY6" fmla="*/ 1379748 h 2795189"/>
              <a:gd name="connsiteX7" fmla="*/ 132673 w 4603034"/>
              <a:gd name="connsiteY7" fmla="*/ 2281622 h 2795189"/>
              <a:gd name="connsiteX8" fmla="*/ 370667 w 4603034"/>
              <a:gd name="connsiteY8" fmla="*/ 2795189 h 279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3034" h="2795189">
                <a:moveTo>
                  <a:pt x="4178580" y="1054072"/>
                </a:moveTo>
                <a:cubicBezTo>
                  <a:pt x="4276700" y="1056159"/>
                  <a:pt x="4374821" y="1058247"/>
                  <a:pt x="4441626" y="978915"/>
                </a:cubicBezTo>
                <a:cubicBezTo>
                  <a:pt x="4508431" y="899583"/>
                  <a:pt x="4591939" y="720044"/>
                  <a:pt x="4579413" y="578082"/>
                </a:cubicBezTo>
                <a:cubicBezTo>
                  <a:pt x="4566887" y="436120"/>
                  <a:pt x="4723462" y="223179"/>
                  <a:pt x="4366470" y="127146"/>
                </a:cubicBezTo>
                <a:cubicBezTo>
                  <a:pt x="4009478" y="31113"/>
                  <a:pt x="3107604" y="-6466"/>
                  <a:pt x="2437462" y="1885"/>
                </a:cubicBezTo>
                <a:cubicBezTo>
                  <a:pt x="1767320" y="10236"/>
                  <a:pt x="750623" y="-52394"/>
                  <a:pt x="345615" y="177250"/>
                </a:cubicBezTo>
                <a:cubicBezTo>
                  <a:pt x="-59393" y="406894"/>
                  <a:pt x="42903" y="1029019"/>
                  <a:pt x="7413" y="1379748"/>
                </a:cubicBezTo>
                <a:cubicBezTo>
                  <a:pt x="-28077" y="1730477"/>
                  <a:pt x="72131" y="2045715"/>
                  <a:pt x="132673" y="2281622"/>
                </a:cubicBezTo>
                <a:cubicBezTo>
                  <a:pt x="193215" y="2517529"/>
                  <a:pt x="281941" y="2656359"/>
                  <a:pt x="370667" y="2795189"/>
                </a:cubicBez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文本框 10">
            <a:extLst>
              <a:ext uri="{FF2B5EF4-FFF2-40B4-BE49-F238E27FC236}">
                <a16:creationId xmlns:a16="http://schemas.microsoft.com/office/drawing/2014/main" id="{80670482-02C1-460F-B0DA-14C9B7BFBB6C}"/>
              </a:ext>
            </a:extLst>
          </p:cNvPr>
          <p:cNvSpPr txBox="1"/>
          <p:nvPr/>
        </p:nvSpPr>
        <p:spPr>
          <a:xfrm>
            <a:off x="5951236" y="1458673"/>
            <a:ext cx="1949838" cy="830997"/>
          </a:xfrm>
          <a:prstGeom prst="rect">
            <a:avLst/>
          </a:prstGeom>
          <a:noFill/>
        </p:spPr>
        <p:txBody>
          <a:bodyPr wrap="square" rtlCol="0">
            <a:spAutoFit/>
          </a:bodyPr>
          <a:lstStyle/>
          <a:p>
            <a:r>
              <a:rPr lang="en-US" altLang="zh-CN" b="1" dirty="0" err="1">
                <a:solidFill>
                  <a:srgbClr val="7030A0"/>
                </a:solidFill>
              </a:rPr>
              <a:t>Bne</a:t>
            </a:r>
            <a:r>
              <a:rPr lang="en-US" altLang="zh-CN" b="1" dirty="0">
                <a:solidFill>
                  <a:srgbClr val="7030A0"/>
                </a:solidFill>
              </a:rPr>
              <a:t> $s0,$s1,L3</a:t>
            </a:r>
          </a:p>
          <a:p>
            <a:r>
              <a:rPr lang="en-US" altLang="zh-CN" b="1" dirty="0">
                <a:solidFill>
                  <a:srgbClr val="7030A0"/>
                </a:solidFill>
              </a:rPr>
              <a:t>J 10000</a:t>
            </a:r>
          </a:p>
          <a:p>
            <a:r>
              <a:rPr lang="zh-CN" altLang="en-US" b="1" dirty="0">
                <a:solidFill>
                  <a:srgbClr val="7030A0"/>
                </a:solidFill>
              </a:rPr>
              <a:t>编码？</a:t>
            </a:r>
          </a:p>
        </p:txBody>
      </p:sp>
      <p:sp>
        <p:nvSpPr>
          <p:cNvPr id="12" name="文本框 11">
            <a:extLst>
              <a:ext uri="{FF2B5EF4-FFF2-40B4-BE49-F238E27FC236}">
                <a16:creationId xmlns:a16="http://schemas.microsoft.com/office/drawing/2014/main" id="{5BA4F614-6C9D-429F-96BF-BF36C4FC4EA1}"/>
              </a:ext>
            </a:extLst>
          </p:cNvPr>
          <p:cNvSpPr txBox="1"/>
          <p:nvPr/>
        </p:nvSpPr>
        <p:spPr>
          <a:xfrm>
            <a:off x="6825609" y="2195016"/>
            <a:ext cx="1949838" cy="338554"/>
          </a:xfrm>
          <a:prstGeom prst="rect">
            <a:avLst/>
          </a:prstGeom>
          <a:noFill/>
        </p:spPr>
        <p:txBody>
          <a:bodyPr wrap="square" rtlCol="0">
            <a:spAutoFit/>
          </a:bodyPr>
          <a:lstStyle/>
          <a:p>
            <a:r>
              <a:rPr lang="en-US" altLang="zh-CN" b="1" dirty="0">
                <a:solidFill>
                  <a:srgbClr val="7030A0"/>
                </a:solidFill>
              </a:rPr>
              <a:t>p76</a:t>
            </a:r>
            <a:endParaRPr lang="zh-CN" altLang="en-US" b="1" dirty="0">
              <a:solidFill>
                <a:srgbClr val="7030A0"/>
              </a:solidFill>
            </a:endParaRPr>
          </a:p>
        </p:txBody>
      </p:sp>
    </p:spTree>
    <p:extLst>
      <p:ext uri="{BB962C8B-B14F-4D97-AF65-F5344CB8AC3E}">
        <p14:creationId xmlns:p14="http://schemas.microsoft.com/office/powerpoint/2010/main" val="348988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9" grpId="0" animBg="1"/>
      <p:bldP spid="10" grpId="0" animBg="1"/>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54F3E7C-C723-4DBE-A77F-73C92E3B3980}" type="slidenum">
              <a:rPr lang="en-AU" altLang="zh-CN" sz="1400"/>
              <a:pPr>
                <a:spcBef>
                  <a:spcPct val="0"/>
                </a:spcBef>
                <a:buClrTx/>
                <a:buSzTx/>
                <a:buFontTx/>
                <a:buNone/>
              </a:pPr>
              <a:t>80</a:t>
            </a:fld>
            <a:endParaRPr lang="en-AU" altLang="zh-CN" sz="1400"/>
          </a:p>
        </p:txBody>
      </p:sp>
      <p:pic>
        <p:nvPicPr>
          <p:cNvPr id="137219" name="Picture 7" descr="f04-4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801528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流水线控制信号（简化）</a:t>
            </a:r>
            <a:endParaRPr lang="en-AU" altLang="zh-CN" dirty="0">
              <a:ea typeface="宋体" panose="02010600030101010101" pitchFamily="2" charset="-122"/>
            </a:endParaRPr>
          </a:p>
        </p:txBody>
      </p:sp>
      <p:sp>
        <p:nvSpPr>
          <p:cNvPr id="2" name="文本框 1"/>
          <p:cNvSpPr txBox="1"/>
          <p:nvPr/>
        </p:nvSpPr>
        <p:spPr>
          <a:xfrm>
            <a:off x="3419872" y="4628049"/>
            <a:ext cx="558614" cy="276999"/>
          </a:xfrm>
          <a:prstGeom prst="rect">
            <a:avLst/>
          </a:prstGeom>
          <a:noFill/>
        </p:spPr>
        <p:txBody>
          <a:bodyPr wrap="none" rtlCol="0">
            <a:spAutoFit/>
          </a:bodyPr>
          <a:lstStyle/>
          <a:p>
            <a:r>
              <a:rPr lang="en-US" altLang="zh-CN" sz="1200" dirty="0">
                <a:solidFill>
                  <a:srgbClr val="009900"/>
                </a:solidFill>
              </a:rPr>
              <a:t>offset</a:t>
            </a:r>
            <a:endParaRPr lang="zh-CN" altLang="en-US" sz="1200" dirty="0">
              <a:solidFill>
                <a:srgbClr val="009900"/>
              </a:solidFill>
            </a:endParaRPr>
          </a:p>
        </p:txBody>
      </p:sp>
      <p:sp>
        <p:nvSpPr>
          <p:cNvPr id="6" name="文本框 5"/>
          <p:cNvSpPr txBox="1"/>
          <p:nvPr/>
        </p:nvSpPr>
        <p:spPr>
          <a:xfrm>
            <a:off x="3779912" y="4903799"/>
            <a:ext cx="279244" cy="276999"/>
          </a:xfrm>
          <a:prstGeom prst="rect">
            <a:avLst/>
          </a:prstGeom>
          <a:noFill/>
        </p:spPr>
        <p:txBody>
          <a:bodyPr wrap="none" rtlCol="0">
            <a:spAutoFit/>
          </a:bodyPr>
          <a:lstStyle/>
          <a:p>
            <a:r>
              <a:rPr lang="en-US" altLang="zh-CN" sz="1200" dirty="0" err="1">
                <a:solidFill>
                  <a:srgbClr val="009900"/>
                </a:solidFill>
              </a:rPr>
              <a:t>rt</a:t>
            </a:r>
            <a:endParaRPr lang="zh-CN" altLang="en-US" sz="1200" dirty="0">
              <a:solidFill>
                <a:srgbClr val="009900"/>
              </a:solidFill>
            </a:endParaRPr>
          </a:p>
        </p:txBody>
      </p:sp>
      <p:sp>
        <p:nvSpPr>
          <p:cNvPr id="7" name="文本框 6"/>
          <p:cNvSpPr txBox="1"/>
          <p:nvPr/>
        </p:nvSpPr>
        <p:spPr>
          <a:xfrm>
            <a:off x="3779912" y="5237554"/>
            <a:ext cx="320922" cy="276999"/>
          </a:xfrm>
          <a:prstGeom prst="rect">
            <a:avLst/>
          </a:prstGeom>
          <a:noFill/>
        </p:spPr>
        <p:txBody>
          <a:bodyPr wrap="none" rtlCol="0">
            <a:spAutoFit/>
          </a:bodyPr>
          <a:lstStyle/>
          <a:p>
            <a:r>
              <a:rPr lang="en-US" altLang="zh-CN" sz="1200" dirty="0" err="1">
                <a:solidFill>
                  <a:srgbClr val="009900"/>
                </a:solidFill>
              </a:rPr>
              <a:t>rd</a:t>
            </a:r>
            <a:endParaRPr lang="zh-CN" altLang="en-US" sz="1200" dirty="0">
              <a:solidFill>
                <a:srgbClr val="009900"/>
              </a:solidFill>
            </a:endParaRPr>
          </a:p>
        </p:txBody>
      </p:sp>
      <p:sp>
        <p:nvSpPr>
          <p:cNvPr id="3" name="文本框 2"/>
          <p:cNvSpPr txBox="1"/>
          <p:nvPr/>
        </p:nvSpPr>
        <p:spPr>
          <a:xfrm>
            <a:off x="684213" y="4766548"/>
            <a:ext cx="2031325" cy="338554"/>
          </a:xfrm>
          <a:prstGeom prst="rect">
            <a:avLst/>
          </a:prstGeom>
          <a:noFill/>
        </p:spPr>
        <p:txBody>
          <a:bodyPr wrap="none" rtlCol="0">
            <a:spAutoFit/>
          </a:bodyPr>
          <a:lstStyle/>
          <a:p>
            <a:r>
              <a:rPr lang="zh-CN" altLang="en-US" dirty="0"/>
              <a:t>控制信号也需要分级</a:t>
            </a:r>
          </a:p>
        </p:txBody>
      </p:sp>
      <p:sp>
        <p:nvSpPr>
          <p:cNvPr id="9" name="文本框 8"/>
          <p:cNvSpPr txBox="1"/>
          <p:nvPr/>
        </p:nvSpPr>
        <p:spPr>
          <a:xfrm>
            <a:off x="539552" y="6041321"/>
            <a:ext cx="2880320" cy="400110"/>
          </a:xfrm>
          <a:prstGeom prst="rect">
            <a:avLst/>
          </a:prstGeom>
          <a:noFill/>
        </p:spPr>
        <p:txBody>
          <a:bodyPr wrap="square" rtlCol="0">
            <a:spAutoFit/>
          </a:bodyPr>
          <a:lstStyle/>
          <a:p>
            <a:r>
              <a:rPr lang="zh-CN" altLang="en-US" sz="2000" b="1" dirty="0">
                <a:solidFill>
                  <a:srgbClr val="FF0000"/>
                </a:solidFill>
              </a:rPr>
              <a:t>暂不考虑“冒险”问题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9">
                                            <p:txEl>
                                              <p:pRg st="0" end="0"/>
                                            </p:txEl>
                                          </p:spTgt>
                                        </p:tgtEl>
                                        <p:attrNameLst>
                                          <p:attrName>style.color</p:attrName>
                                        </p:attrNameLst>
                                      </p:cBhvr>
                                      <p:by>
                                        <p:hsl h="7200000" s="0" l="0"/>
                                      </p:by>
                                    </p:animClr>
                                    <p:animClr clrSpc="hsl" dir="cw">
                                      <p:cBhvr>
                                        <p:cTn id="7" dur="500" fill="hold"/>
                                        <p:tgtEl>
                                          <p:spTgt spid="9">
                                            <p:txEl>
                                              <p:pRg st="0" end="0"/>
                                            </p:txEl>
                                          </p:spTgt>
                                        </p:tgtEl>
                                        <p:attrNameLst>
                                          <p:attrName>fillcolor</p:attrName>
                                        </p:attrNameLst>
                                      </p:cBhvr>
                                      <p:by>
                                        <p:hsl h="7200000" s="0" l="0"/>
                                      </p:by>
                                    </p:animClr>
                                    <p:animClr clrSpc="hsl" dir="cw">
                                      <p:cBhvr>
                                        <p:cTn id="8" dur="500" fill="hold"/>
                                        <p:tgtEl>
                                          <p:spTgt spid="9">
                                            <p:txEl>
                                              <p:pRg st="0" end="0"/>
                                            </p:txEl>
                                          </p:spTgt>
                                        </p:tgtEl>
                                        <p:attrNameLst>
                                          <p:attrName>stroke.color</p:attrName>
                                        </p:attrNameLst>
                                      </p:cBhvr>
                                      <p:by>
                                        <p:hsl h="7200000" s="0" l="0"/>
                                      </p:by>
                                    </p:animClr>
                                    <p:set>
                                      <p:cBhvr>
                                        <p:cTn id="9" dur="500" fill="hold"/>
                                        <p:tgtEl>
                                          <p:spTgt spid="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439366"/>
          </a:xfrm>
        </p:spPr>
        <p:txBody>
          <a:bodyPr/>
          <a:lstStyle/>
          <a:p>
            <a:r>
              <a:rPr lang="zh-CN" altLang="en-US" dirty="0"/>
              <a:t>第三级使用的</a:t>
            </a:r>
            <a:r>
              <a:rPr lang="en-US" altLang="zh-CN" dirty="0" err="1"/>
              <a:t>ALUOp</a:t>
            </a:r>
            <a:r>
              <a:rPr lang="zh-CN" altLang="en-US" dirty="0"/>
              <a:t>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81</a:t>
            </a:fld>
            <a:endParaRPr lang="en-AU" altLang="zh-CN"/>
          </a:p>
        </p:txBody>
      </p:sp>
      <p:pic>
        <p:nvPicPr>
          <p:cNvPr id="5" name="图片 4"/>
          <p:cNvPicPr>
            <a:picLocks noChangeAspect="1"/>
          </p:cNvPicPr>
          <p:nvPr/>
        </p:nvPicPr>
        <p:blipFill>
          <a:blip r:embed="rId3"/>
          <a:stretch>
            <a:fillRect/>
          </a:stretch>
        </p:blipFill>
        <p:spPr>
          <a:xfrm>
            <a:off x="458515" y="2880867"/>
            <a:ext cx="8465795" cy="2288900"/>
          </a:xfrm>
          <a:prstGeom prst="rect">
            <a:avLst/>
          </a:prstGeom>
        </p:spPr>
      </p:pic>
    </p:spTree>
    <p:extLst>
      <p:ext uri="{BB962C8B-B14F-4D97-AF65-F5344CB8AC3E}">
        <p14:creationId xmlns:p14="http://schemas.microsoft.com/office/powerpoint/2010/main" val="4046348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439366"/>
          </a:xfrm>
        </p:spPr>
        <p:txBody>
          <a:bodyPr/>
          <a:lstStyle/>
          <a:p>
            <a:r>
              <a:rPr lang="zh-CN" altLang="en-US" dirty="0"/>
              <a:t>第三级和第四级使用的信号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82</a:t>
            </a:fld>
            <a:endParaRPr lang="en-AU" altLang="zh-CN"/>
          </a:p>
        </p:txBody>
      </p:sp>
      <p:pic>
        <p:nvPicPr>
          <p:cNvPr id="6" name="图片 5"/>
          <p:cNvPicPr>
            <a:picLocks noChangeAspect="1"/>
          </p:cNvPicPr>
          <p:nvPr/>
        </p:nvPicPr>
        <p:blipFill>
          <a:blip r:embed="rId3"/>
          <a:stretch>
            <a:fillRect/>
          </a:stretch>
        </p:blipFill>
        <p:spPr>
          <a:xfrm>
            <a:off x="471020" y="2978576"/>
            <a:ext cx="8447212" cy="3032975"/>
          </a:xfrm>
          <a:prstGeom prst="rect">
            <a:avLst/>
          </a:prstGeom>
        </p:spPr>
      </p:pic>
    </p:spTree>
    <p:extLst>
      <p:ext uri="{BB962C8B-B14F-4D97-AF65-F5344CB8AC3E}">
        <p14:creationId xmlns:p14="http://schemas.microsoft.com/office/powerpoint/2010/main" val="689903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511374"/>
          </a:xfrm>
        </p:spPr>
        <p:txBody>
          <a:bodyPr/>
          <a:lstStyle/>
          <a:p>
            <a:r>
              <a:rPr lang="zh-CN" altLang="en-US" dirty="0"/>
              <a:t>控制信号与非流水方式相同的意义</a:t>
            </a:r>
            <a:endParaRPr lang="en-US" altLang="zh-CN" dirty="0"/>
          </a:p>
          <a:p>
            <a:pPr lvl="1"/>
            <a:r>
              <a:rPr lang="zh-CN" altLang="en-US" dirty="0"/>
              <a:t>按照流水线级进行了分组</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83</a:t>
            </a:fld>
            <a:endParaRPr lang="en-AU" altLang="zh-CN"/>
          </a:p>
        </p:txBody>
      </p:sp>
      <p:pic>
        <p:nvPicPr>
          <p:cNvPr id="6" name="图片 5"/>
          <p:cNvPicPr>
            <a:picLocks noChangeAspect="1"/>
          </p:cNvPicPr>
          <p:nvPr/>
        </p:nvPicPr>
        <p:blipFill>
          <a:blip r:embed="rId3"/>
          <a:stretch>
            <a:fillRect/>
          </a:stretch>
        </p:blipFill>
        <p:spPr>
          <a:xfrm>
            <a:off x="395535" y="2854400"/>
            <a:ext cx="8446503" cy="1870744"/>
          </a:xfrm>
          <a:prstGeom prst="rect">
            <a:avLst/>
          </a:prstGeom>
        </p:spPr>
      </p:pic>
    </p:spTree>
    <p:extLst>
      <p:ext uri="{BB962C8B-B14F-4D97-AF65-F5344CB8AC3E}">
        <p14:creationId xmlns:p14="http://schemas.microsoft.com/office/powerpoint/2010/main" val="2446767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5A9ACC7-4481-4565-8B90-73F068EF8F45}" type="slidenum">
              <a:rPr lang="en-AU" altLang="zh-CN" sz="1400"/>
              <a:pPr>
                <a:spcBef>
                  <a:spcPct val="0"/>
                </a:spcBef>
                <a:buClrTx/>
                <a:buSzTx/>
                <a:buFontTx/>
                <a:buNone/>
              </a:pPr>
              <a:t>84</a:t>
            </a:fld>
            <a:endParaRPr lang="en-AU" altLang="zh-CN" sz="1400"/>
          </a:p>
        </p:txBody>
      </p:sp>
      <p:pic>
        <p:nvPicPr>
          <p:cNvPr id="139267" name="Picture 6" descr="f04-5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2492375"/>
            <a:ext cx="54625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流水线控制信号</a:t>
            </a:r>
            <a:endParaRPr lang="en-AU" altLang="zh-CN" dirty="0">
              <a:ea typeface="宋体" panose="02010600030101010101" pitchFamily="2" charset="-122"/>
            </a:endParaRPr>
          </a:p>
        </p:txBody>
      </p:sp>
      <p:sp>
        <p:nvSpPr>
          <p:cNvPr id="139269" name="Rectangle 3"/>
          <p:cNvSpPr>
            <a:spLocks noGrp="1" noChangeArrowheads="1"/>
          </p:cNvSpPr>
          <p:nvPr>
            <p:ph type="body" idx="1"/>
          </p:nvPr>
        </p:nvSpPr>
        <p:spPr>
          <a:xfrm>
            <a:off x="684213" y="1125538"/>
            <a:ext cx="8270875" cy="1150937"/>
          </a:xfrm>
        </p:spPr>
        <p:txBody>
          <a:bodyPr/>
          <a:lstStyle/>
          <a:p>
            <a:pPr eaLnBrk="1" hangingPunct="1"/>
            <a:r>
              <a:rPr lang="en-US" altLang="zh-CN">
                <a:ea typeface="宋体" panose="02010600030101010101" pitchFamily="2" charset="-122"/>
              </a:rPr>
              <a:t>Control signals derived from instruction</a:t>
            </a:r>
          </a:p>
          <a:p>
            <a:pPr lvl="1" eaLnBrk="1" hangingPunct="1"/>
            <a:r>
              <a:rPr lang="en-AU" altLang="zh-CN">
                <a:ea typeface="宋体" panose="02010600030101010101" pitchFamily="2" charset="-122"/>
              </a:rPr>
              <a:t>As in single-cycle implementation</a:t>
            </a:r>
          </a:p>
        </p:txBody>
      </p:sp>
      <p:sp>
        <p:nvSpPr>
          <p:cNvPr id="2" name="文本框 1"/>
          <p:cNvSpPr txBox="1"/>
          <p:nvPr/>
        </p:nvSpPr>
        <p:spPr>
          <a:xfrm>
            <a:off x="3585354" y="5057316"/>
            <a:ext cx="1479453" cy="646331"/>
          </a:xfrm>
          <a:prstGeom prst="rect">
            <a:avLst/>
          </a:prstGeom>
          <a:noFill/>
        </p:spPr>
        <p:txBody>
          <a:bodyPr wrap="square" rtlCol="0">
            <a:spAutoFit/>
          </a:bodyPr>
          <a:lstStyle/>
          <a:p>
            <a:r>
              <a:rPr lang="en-US" altLang="zh-CN" sz="1200" dirty="0" err="1">
                <a:solidFill>
                  <a:srgbClr val="009900"/>
                </a:solidFill>
              </a:rPr>
              <a:t>RegDst</a:t>
            </a:r>
            <a:endParaRPr lang="en-US" altLang="zh-CN" sz="1200" dirty="0">
              <a:solidFill>
                <a:srgbClr val="009900"/>
              </a:solidFill>
            </a:endParaRPr>
          </a:p>
          <a:p>
            <a:r>
              <a:rPr lang="en-US" altLang="zh-CN" sz="1200" dirty="0" err="1">
                <a:solidFill>
                  <a:srgbClr val="009900"/>
                </a:solidFill>
              </a:rPr>
              <a:t>ALUOp</a:t>
            </a:r>
            <a:r>
              <a:rPr lang="zh-CN" altLang="en-US" sz="1200" dirty="0">
                <a:solidFill>
                  <a:srgbClr val="009900"/>
                </a:solidFill>
              </a:rPr>
              <a:t>（</a:t>
            </a:r>
            <a:r>
              <a:rPr lang="en-US" altLang="zh-CN" sz="1200" dirty="0">
                <a:solidFill>
                  <a:srgbClr val="009900"/>
                </a:solidFill>
              </a:rPr>
              <a:t>1</a:t>
            </a:r>
            <a:r>
              <a:rPr lang="zh-CN" altLang="en-US" sz="1200" dirty="0">
                <a:solidFill>
                  <a:srgbClr val="009900"/>
                </a:solidFill>
              </a:rPr>
              <a:t>：</a:t>
            </a:r>
            <a:r>
              <a:rPr lang="en-US" altLang="zh-CN" sz="1200" dirty="0">
                <a:solidFill>
                  <a:srgbClr val="009900"/>
                </a:solidFill>
              </a:rPr>
              <a:t>0</a:t>
            </a:r>
            <a:r>
              <a:rPr lang="zh-CN" altLang="en-US" sz="1200" dirty="0">
                <a:solidFill>
                  <a:srgbClr val="009900"/>
                </a:solidFill>
              </a:rPr>
              <a:t>）</a:t>
            </a:r>
            <a:endParaRPr lang="en-US" altLang="zh-CN" sz="1200" dirty="0">
              <a:solidFill>
                <a:srgbClr val="009900"/>
              </a:solidFill>
            </a:endParaRPr>
          </a:p>
          <a:p>
            <a:r>
              <a:rPr lang="en-US" altLang="zh-CN" sz="1200" dirty="0" err="1">
                <a:solidFill>
                  <a:srgbClr val="009900"/>
                </a:solidFill>
              </a:rPr>
              <a:t>ALUSrc</a:t>
            </a:r>
            <a:endParaRPr lang="zh-CN" altLang="en-US" sz="1200" dirty="0">
              <a:solidFill>
                <a:srgbClr val="009900"/>
              </a:solidFill>
            </a:endParaRPr>
          </a:p>
        </p:txBody>
      </p:sp>
      <p:sp>
        <p:nvSpPr>
          <p:cNvPr id="7" name="文本框 6"/>
          <p:cNvSpPr txBox="1"/>
          <p:nvPr/>
        </p:nvSpPr>
        <p:spPr>
          <a:xfrm>
            <a:off x="5328444" y="5057316"/>
            <a:ext cx="1080120" cy="646331"/>
          </a:xfrm>
          <a:prstGeom prst="rect">
            <a:avLst/>
          </a:prstGeom>
          <a:noFill/>
        </p:spPr>
        <p:txBody>
          <a:bodyPr wrap="square" rtlCol="0">
            <a:spAutoFit/>
          </a:bodyPr>
          <a:lstStyle/>
          <a:p>
            <a:r>
              <a:rPr lang="en-US" altLang="zh-CN" sz="1200" dirty="0">
                <a:solidFill>
                  <a:srgbClr val="009900"/>
                </a:solidFill>
              </a:rPr>
              <a:t>Branch</a:t>
            </a:r>
          </a:p>
          <a:p>
            <a:r>
              <a:rPr lang="en-US" altLang="zh-CN" sz="1200" dirty="0" err="1">
                <a:solidFill>
                  <a:srgbClr val="009900"/>
                </a:solidFill>
              </a:rPr>
              <a:t>MemRead</a:t>
            </a:r>
            <a:endParaRPr lang="en-US" altLang="zh-CN" sz="1200" dirty="0">
              <a:solidFill>
                <a:srgbClr val="009900"/>
              </a:solidFill>
            </a:endParaRPr>
          </a:p>
          <a:p>
            <a:r>
              <a:rPr lang="en-US" altLang="zh-CN" sz="1200" dirty="0" err="1">
                <a:solidFill>
                  <a:srgbClr val="009900"/>
                </a:solidFill>
              </a:rPr>
              <a:t>MemWrite</a:t>
            </a:r>
            <a:endParaRPr lang="en-US" altLang="zh-CN" sz="1200" dirty="0">
              <a:solidFill>
                <a:srgbClr val="009900"/>
              </a:solidFill>
            </a:endParaRPr>
          </a:p>
        </p:txBody>
      </p:sp>
      <p:sp>
        <p:nvSpPr>
          <p:cNvPr id="8" name="文本框 7"/>
          <p:cNvSpPr txBox="1"/>
          <p:nvPr/>
        </p:nvSpPr>
        <p:spPr>
          <a:xfrm>
            <a:off x="6935837" y="5057316"/>
            <a:ext cx="1080120" cy="461665"/>
          </a:xfrm>
          <a:prstGeom prst="rect">
            <a:avLst/>
          </a:prstGeom>
          <a:noFill/>
        </p:spPr>
        <p:txBody>
          <a:bodyPr wrap="square" rtlCol="0">
            <a:spAutoFit/>
          </a:bodyPr>
          <a:lstStyle/>
          <a:p>
            <a:r>
              <a:rPr lang="en-US" altLang="zh-CN" sz="1200" dirty="0" err="1">
                <a:solidFill>
                  <a:srgbClr val="009900"/>
                </a:solidFill>
              </a:rPr>
              <a:t>MemtoReg</a:t>
            </a:r>
            <a:endParaRPr lang="en-US" altLang="zh-CN" sz="1200" dirty="0">
              <a:solidFill>
                <a:srgbClr val="009900"/>
              </a:solidFill>
            </a:endParaRPr>
          </a:p>
          <a:p>
            <a:r>
              <a:rPr lang="en-US" altLang="zh-CN" sz="1200" dirty="0" err="1">
                <a:solidFill>
                  <a:srgbClr val="009900"/>
                </a:solidFill>
              </a:rPr>
              <a:t>RegWrite</a:t>
            </a:r>
            <a:endParaRPr lang="en-US" altLang="zh-CN" sz="1200" dirty="0">
              <a:solidFill>
                <a:srgbClr val="009900"/>
              </a:solidFill>
            </a:endParaRPr>
          </a:p>
        </p:txBody>
      </p:sp>
      <p:sp>
        <p:nvSpPr>
          <p:cNvPr id="3" name="文本框 2"/>
          <p:cNvSpPr txBox="1"/>
          <p:nvPr/>
        </p:nvSpPr>
        <p:spPr>
          <a:xfrm>
            <a:off x="2483768" y="4024104"/>
            <a:ext cx="914033" cy="338554"/>
          </a:xfrm>
          <a:prstGeom prst="rect">
            <a:avLst/>
          </a:prstGeom>
          <a:noFill/>
        </p:spPr>
        <p:txBody>
          <a:bodyPr wrap="none" rtlCol="0">
            <a:spAutoFit/>
          </a:bodyPr>
          <a:lstStyle/>
          <a:p>
            <a:r>
              <a:rPr lang="zh-CN" altLang="en-US" dirty="0">
                <a:solidFill>
                  <a:srgbClr val="FF0000"/>
                </a:solidFill>
              </a:rPr>
              <a:t>产生</a:t>
            </a:r>
            <a:r>
              <a:rPr lang="en-US" altLang="zh-CN" dirty="0">
                <a:solidFill>
                  <a:srgbClr val="FF0000"/>
                </a:solidFill>
              </a:rPr>
              <a:t>9</a:t>
            </a:r>
            <a:r>
              <a:rPr lang="zh-CN" altLang="en-US" dirty="0">
                <a:solidFill>
                  <a:srgbClr val="FF0000"/>
                </a:solidFill>
              </a:rPr>
              <a:t>个</a:t>
            </a:r>
          </a:p>
        </p:txBody>
      </p:sp>
      <p:sp>
        <p:nvSpPr>
          <p:cNvPr id="10" name="文本框 9"/>
          <p:cNvSpPr txBox="1"/>
          <p:nvPr/>
        </p:nvSpPr>
        <p:spPr>
          <a:xfrm>
            <a:off x="4068140" y="2181602"/>
            <a:ext cx="1119217" cy="338554"/>
          </a:xfrm>
          <a:prstGeom prst="rect">
            <a:avLst/>
          </a:prstGeom>
          <a:noFill/>
        </p:spPr>
        <p:txBody>
          <a:bodyPr wrap="none" rtlCol="0">
            <a:spAutoFit/>
          </a:bodyPr>
          <a:lstStyle/>
          <a:p>
            <a:r>
              <a:rPr lang="en-US" altLang="zh-CN" dirty="0">
                <a:solidFill>
                  <a:srgbClr val="FF0000"/>
                </a:solidFill>
              </a:rPr>
              <a:t>5</a:t>
            </a:r>
            <a:r>
              <a:rPr lang="zh-CN" altLang="en-US" dirty="0">
                <a:solidFill>
                  <a:srgbClr val="FF0000"/>
                </a:solidFill>
              </a:rPr>
              <a:t>个往后传</a:t>
            </a:r>
          </a:p>
        </p:txBody>
      </p:sp>
      <p:sp>
        <p:nvSpPr>
          <p:cNvPr id="11" name="文本框 10"/>
          <p:cNvSpPr txBox="1"/>
          <p:nvPr/>
        </p:nvSpPr>
        <p:spPr>
          <a:xfrm>
            <a:off x="5328444" y="2763837"/>
            <a:ext cx="1119217" cy="338554"/>
          </a:xfrm>
          <a:prstGeom prst="rect">
            <a:avLst/>
          </a:prstGeom>
          <a:noFill/>
        </p:spPr>
        <p:txBody>
          <a:bodyPr wrap="none" rtlCol="0">
            <a:spAutoFit/>
          </a:bodyPr>
          <a:lstStyle/>
          <a:p>
            <a:r>
              <a:rPr lang="en-US" altLang="zh-CN" dirty="0">
                <a:solidFill>
                  <a:srgbClr val="FF0000"/>
                </a:solidFill>
              </a:rPr>
              <a:t>2</a:t>
            </a:r>
            <a:r>
              <a:rPr lang="zh-CN" altLang="en-US" dirty="0">
                <a:solidFill>
                  <a:srgbClr val="FF0000"/>
                </a:solidFill>
              </a:rPr>
              <a:t>个往后传</a:t>
            </a:r>
          </a:p>
        </p:txBody>
      </p:sp>
      <p:sp>
        <p:nvSpPr>
          <p:cNvPr id="12" name="文本框 11"/>
          <p:cNvSpPr txBox="1"/>
          <p:nvPr/>
        </p:nvSpPr>
        <p:spPr>
          <a:xfrm>
            <a:off x="3779912"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4</a:t>
            </a:r>
            <a:r>
              <a:rPr lang="zh-CN" altLang="en-US" dirty="0">
                <a:solidFill>
                  <a:srgbClr val="FF0000"/>
                </a:solidFill>
              </a:rPr>
              <a:t>个</a:t>
            </a:r>
          </a:p>
        </p:txBody>
      </p:sp>
      <p:sp>
        <p:nvSpPr>
          <p:cNvPr id="13" name="文本框 12"/>
          <p:cNvSpPr txBox="1"/>
          <p:nvPr/>
        </p:nvSpPr>
        <p:spPr>
          <a:xfrm>
            <a:off x="5233273"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3</a:t>
            </a:r>
            <a:r>
              <a:rPr lang="zh-CN" altLang="en-US" dirty="0">
                <a:solidFill>
                  <a:srgbClr val="FF0000"/>
                </a:solidFill>
              </a:rPr>
              <a:t>个</a:t>
            </a:r>
          </a:p>
        </p:txBody>
      </p:sp>
      <p:sp>
        <p:nvSpPr>
          <p:cNvPr id="14" name="文本框 13"/>
          <p:cNvSpPr txBox="1"/>
          <p:nvPr/>
        </p:nvSpPr>
        <p:spPr>
          <a:xfrm>
            <a:off x="6888902"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2</a:t>
            </a:r>
            <a:r>
              <a:rPr lang="zh-CN" altLang="en-US" dirty="0">
                <a:solidFill>
                  <a:srgbClr val="FF0000"/>
                </a:solidFill>
              </a:rPr>
              <a:t>个</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637EC09-042E-4CEB-9C1E-08744FD5E07A}" type="slidenum">
              <a:rPr lang="en-AU" altLang="zh-CN" sz="1400"/>
              <a:pPr>
                <a:spcBef>
                  <a:spcPct val="0"/>
                </a:spcBef>
                <a:buClrTx/>
                <a:buSzTx/>
                <a:buFontTx/>
                <a:buNone/>
              </a:pPr>
              <a:t>85</a:t>
            </a:fld>
            <a:endParaRPr lang="en-AU" altLang="zh-CN" sz="1400" dirty="0"/>
          </a:p>
        </p:txBody>
      </p:sp>
      <p:pic>
        <p:nvPicPr>
          <p:cNvPr id="141315" name="Picture 5" descr="f04-5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362825"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2" name="文本框 1"/>
          <p:cNvSpPr txBox="1"/>
          <p:nvPr/>
        </p:nvSpPr>
        <p:spPr>
          <a:xfrm>
            <a:off x="755576" y="6093296"/>
            <a:ext cx="1440160" cy="338554"/>
          </a:xfrm>
          <a:prstGeom prst="rect">
            <a:avLst/>
          </a:prstGeom>
          <a:noFill/>
        </p:spPr>
        <p:txBody>
          <a:bodyPr wrap="square" rtlCol="0">
            <a:spAutoFit/>
          </a:bodyPr>
          <a:lstStyle/>
          <a:p>
            <a:r>
              <a:rPr lang="zh-CN" altLang="en-US" dirty="0"/>
              <a:t>图</a:t>
            </a:r>
            <a:r>
              <a:rPr lang="en-US" altLang="zh-CN" dirty="0"/>
              <a:t>4-51</a:t>
            </a:r>
            <a:endParaRPr lang="zh-CN" altLang="en-US" dirty="0"/>
          </a:p>
        </p:txBody>
      </p:sp>
      <p:sp>
        <p:nvSpPr>
          <p:cNvPr id="6" name="文本框 5"/>
          <p:cNvSpPr txBox="1"/>
          <p:nvPr/>
        </p:nvSpPr>
        <p:spPr>
          <a:xfrm>
            <a:off x="3707904" y="5301208"/>
            <a:ext cx="432048" cy="338554"/>
          </a:xfrm>
          <a:prstGeom prst="rect">
            <a:avLst/>
          </a:prstGeom>
          <a:noFill/>
        </p:spPr>
        <p:txBody>
          <a:bodyPr wrap="square" rtlCol="0">
            <a:spAutoFit/>
          </a:bodyPr>
          <a:lstStyle/>
          <a:p>
            <a:r>
              <a:rPr lang="en-US" altLang="zh-CN" dirty="0" err="1">
                <a:solidFill>
                  <a:srgbClr val="C00000"/>
                </a:solidFill>
              </a:rPr>
              <a:t>rt</a:t>
            </a:r>
            <a:endParaRPr lang="zh-CN" altLang="en-US" dirty="0">
              <a:solidFill>
                <a:srgbClr val="C00000"/>
              </a:solidFill>
            </a:endParaRPr>
          </a:p>
        </p:txBody>
      </p:sp>
      <p:sp>
        <p:nvSpPr>
          <p:cNvPr id="7" name="文本框 6"/>
          <p:cNvSpPr txBox="1"/>
          <p:nvPr/>
        </p:nvSpPr>
        <p:spPr>
          <a:xfrm>
            <a:off x="3707904" y="5665305"/>
            <a:ext cx="432048" cy="338554"/>
          </a:xfrm>
          <a:prstGeom prst="rect">
            <a:avLst/>
          </a:prstGeom>
          <a:noFill/>
        </p:spPr>
        <p:txBody>
          <a:bodyPr wrap="square" rtlCol="0">
            <a:spAutoFit/>
          </a:bodyPr>
          <a:lstStyle/>
          <a:p>
            <a:r>
              <a:rPr lang="en-US" altLang="zh-CN" dirty="0" err="1">
                <a:solidFill>
                  <a:srgbClr val="C00000"/>
                </a:solidFill>
              </a:rPr>
              <a:t>rd</a:t>
            </a:r>
            <a:endParaRPr lang="zh-CN" altLang="en-US" dirty="0">
              <a:solidFill>
                <a:srgbClr val="C00000"/>
              </a:solidFill>
            </a:endParaRPr>
          </a:p>
        </p:txBody>
      </p:sp>
      <p:sp>
        <p:nvSpPr>
          <p:cNvPr id="8" name="文本框 7"/>
          <p:cNvSpPr txBox="1"/>
          <p:nvPr/>
        </p:nvSpPr>
        <p:spPr>
          <a:xfrm>
            <a:off x="3203848" y="3645024"/>
            <a:ext cx="432048" cy="338554"/>
          </a:xfrm>
          <a:prstGeom prst="rect">
            <a:avLst/>
          </a:prstGeom>
          <a:noFill/>
        </p:spPr>
        <p:txBody>
          <a:bodyPr wrap="square" rtlCol="0">
            <a:spAutoFit/>
          </a:bodyPr>
          <a:lstStyle/>
          <a:p>
            <a:r>
              <a:rPr lang="en-US" altLang="zh-CN" dirty="0" err="1">
                <a:solidFill>
                  <a:srgbClr val="C00000"/>
                </a:solidFill>
              </a:rPr>
              <a:t>rs</a:t>
            </a:r>
            <a:endParaRPr lang="zh-CN" altLang="en-US" dirty="0">
              <a:solidFill>
                <a:srgbClr val="C00000"/>
              </a:solidFill>
            </a:endParaRPr>
          </a:p>
        </p:txBody>
      </p:sp>
      <p:sp>
        <p:nvSpPr>
          <p:cNvPr id="9" name="文本框 8"/>
          <p:cNvSpPr txBox="1"/>
          <p:nvPr/>
        </p:nvSpPr>
        <p:spPr>
          <a:xfrm>
            <a:off x="3203848" y="3862512"/>
            <a:ext cx="432048" cy="338554"/>
          </a:xfrm>
          <a:prstGeom prst="rect">
            <a:avLst/>
          </a:prstGeom>
          <a:noFill/>
        </p:spPr>
        <p:txBody>
          <a:bodyPr wrap="square" rtlCol="0">
            <a:spAutoFit/>
          </a:bodyPr>
          <a:lstStyle/>
          <a:p>
            <a:r>
              <a:rPr lang="en-US" altLang="zh-CN" dirty="0" err="1">
                <a:solidFill>
                  <a:srgbClr val="C00000"/>
                </a:solidFill>
              </a:rPr>
              <a:t>rt</a:t>
            </a:r>
            <a:endParaRPr lang="zh-CN" altLang="en-US" dirty="0">
              <a:solidFill>
                <a:srgbClr val="C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52F4E59-4E34-461F-A03E-6BA980059A1C}" type="slidenum">
              <a:rPr lang="en-AU" altLang="zh-CN" sz="1400"/>
              <a:pPr>
                <a:spcBef>
                  <a:spcPct val="0"/>
                </a:spcBef>
                <a:buClrTx/>
                <a:buSzTx/>
                <a:buFontTx/>
                <a:buNone/>
              </a:pPr>
              <a:t>86</a:t>
            </a:fld>
            <a:endParaRPr lang="en-AU" altLang="zh-CN" sz="1400"/>
          </a:p>
        </p:txBody>
      </p:sp>
      <p:sp>
        <p:nvSpPr>
          <p:cNvPr id="143363" name="Rectangle 2"/>
          <p:cNvSpPr>
            <a:spLocks noGrp="1" noChangeArrowheads="1"/>
          </p:cNvSpPr>
          <p:nvPr>
            <p:ph type="title"/>
          </p:nvPr>
        </p:nvSpPr>
        <p:spPr>
          <a:xfrm>
            <a:off x="684213" y="230942"/>
            <a:ext cx="8259762" cy="677108"/>
          </a:xfrm>
        </p:spPr>
        <p:txBody>
          <a:bodyPr/>
          <a:lstStyle/>
          <a:p>
            <a:pPr eaLnBrk="1" hangingPunct="1"/>
            <a:r>
              <a:rPr lang="en-US" altLang="zh-CN" sz="3800" dirty="0">
                <a:ea typeface="宋体" panose="02010600030101010101" pitchFamily="2" charset="-122"/>
              </a:rPr>
              <a:t>4.7</a:t>
            </a:r>
            <a:r>
              <a:rPr lang="zh-CN" altLang="en-US" sz="3800" dirty="0">
                <a:ea typeface="宋体" panose="02010600030101010101" pitchFamily="2" charset="-122"/>
              </a:rPr>
              <a:t> 数据冒险：旁路与阻塞</a:t>
            </a:r>
            <a:endParaRPr lang="en-AU" altLang="zh-CN" sz="3800" dirty="0">
              <a:ea typeface="宋体" panose="02010600030101010101" pitchFamily="2" charset="-122"/>
            </a:endParaRPr>
          </a:p>
        </p:txBody>
      </p:sp>
      <p:sp>
        <p:nvSpPr>
          <p:cNvPr id="14336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分析考察一下指令序列</a:t>
            </a:r>
            <a:r>
              <a:rPr lang="en-US" altLang="zh-CN" dirty="0">
                <a:ea typeface="宋体" panose="02010600030101010101" pitchFamily="2" charset="-122"/>
              </a:rPr>
              <a:t>:</a:t>
            </a:r>
          </a:p>
          <a:p>
            <a:pPr lvl="1" eaLnBrk="1" hangingPunct="1">
              <a:buFont typeface="Wingdings" panose="05000000000000000000" pitchFamily="2" charset="2"/>
              <a:buNone/>
            </a:pPr>
            <a:r>
              <a:rPr lang="en-AU" altLang="zh-CN" dirty="0">
                <a:latin typeface="Lucida Console" panose="020B0609040504020204" pitchFamily="49" charset="0"/>
                <a:ea typeface="宋体" panose="02010600030101010101" pitchFamily="2" charset="-122"/>
              </a:rPr>
              <a:t>	sub </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 $1,$3</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and $12,</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,$5</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or  $13,$6,</a:t>
            </a:r>
            <a:r>
              <a:rPr lang="en-AU" altLang="zh-CN" dirty="0">
                <a:solidFill>
                  <a:schemeClr val="hlink"/>
                </a:solidFill>
                <a:latin typeface="Lucida Console" panose="020B0609040504020204" pitchFamily="49" charset="0"/>
                <a:ea typeface="宋体" panose="02010600030101010101" pitchFamily="2" charset="-122"/>
              </a:rPr>
              <a:t>$2</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add $14,</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a:t>
            </a:r>
            <a:r>
              <a:rPr lang="en-AU" altLang="zh-CN" dirty="0">
                <a:solidFill>
                  <a:schemeClr val="hlink"/>
                </a:solidFill>
                <a:latin typeface="Lucida Console" panose="020B0609040504020204" pitchFamily="49" charset="0"/>
                <a:ea typeface="宋体" panose="02010600030101010101" pitchFamily="2" charset="-122"/>
              </a:rPr>
              <a:t>$2</a:t>
            </a:r>
            <a:br>
              <a:rPr lang="en-AU" altLang="zh-CN" dirty="0">
                <a:latin typeface="Lucida Console" panose="020B0609040504020204" pitchFamily="49" charset="0"/>
                <a:ea typeface="宋体" panose="02010600030101010101" pitchFamily="2" charset="-122"/>
              </a:rPr>
            </a:br>
            <a:r>
              <a:rPr lang="en-AU" altLang="zh-CN" dirty="0" err="1">
                <a:latin typeface="Lucida Console" panose="020B0609040504020204" pitchFamily="49" charset="0"/>
                <a:ea typeface="宋体" panose="02010600030101010101" pitchFamily="2" charset="-122"/>
              </a:rPr>
              <a:t>sw</a:t>
            </a:r>
            <a:r>
              <a:rPr lang="en-AU" altLang="zh-CN" dirty="0">
                <a:latin typeface="Lucida Console" panose="020B0609040504020204" pitchFamily="49" charset="0"/>
                <a:ea typeface="宋体" panose="02010600030101010101" pitchFamily="2" charset="-122"/>
              </a:rPr>
              <a:t>  $15,100(</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a:t>
            </a:r>
          </a:p>
          <a:p>
            <a:pPr eaLnBrk="1" hangingPunct="1"/>
            <a:r>
              <a:rPr lang="zh-CN" altLang="en-US" dirty="0">
                <a:ea typeface="宋体" panose="02010600030101010101" pitchFamily="2" charset="-122"/>
              </a:rPr>
              <a:t>这些数据冒险可以通过前推技术来解决</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问题：如何发现何时需要将数据前推？</a:t>
            </a:r>
            <a:endParaRPr lang="en-US" altLang="zh-CN" dirty="0">
              <a:ea typeface="宋体" panose="02010600030101010101" pitchFamily="2" charset="-122"/>
            </a:endParaRPr>
          </a:p>
        </p:txBody>
      </p:sp>
      <p:sp>
        <p:nvSpPr>
          <p:cNvPr id="143365" name="Text Box 4"/>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§4.7 Data Hazards: Forwarding vs. Stalling</a:t>
            </a:r>
          </a:p>
        </p:txBody>
      </p:sp>
      <p:sp>
        <p:nvSpPr>
          <p:cNvPr id="2" name="椭圆 1"/>
          <p:cNvSpPr/>
          <p:nvPr/>
        </p:nvSpPr>
        <p:spPr bwMode="auto">
          <a:xfrm>
            <a:off x="2339752" y="1700808"/>
            <a:ext cx="504056" cy="50405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ABF98C0-2EE1-4FE9-A4A7-ABD3A90E1498}" type="slidenum">
              <a:rPr lang="en-AU" altLang="zh-CN" sz="1400"/>
              <a:pPr>
                <a:spcBef>
                  <a:spcPct val="0"/>
                </a:spcBef>
                <a:buClrTx/>
                <a:buSzTx/>
                <a:buFontTx/>
                <a:buNone/>
              </a:pPr>
              <a:t>87</a:t>
            </a:fld>
            <a:endParaRPr lang="en-AU" altLang="zh-CN" sz="1400"/>
          </a:p>
        </p:txBody>
      </p:sp>
      <p:pic>
        <p:nvPicPr>
          <p:cNvPr id="145411" name="Picture 7" descr="f04-5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6200"/>
            <a:ext cx="6999288"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数据相关</a:t>
            </a:r>
            <a:r>
              <a:rPr lang="en-US" altLang="zh-CN" dirty="0">
                <a:ea typeface="宋体" panose="02010600030101010101" pitchFamily="2" charset="-122"/>
              </a:rPr>
              <a:t> &amp; </a:t>
            </a:r>
            <a:r>
              <a:rPr lang="zh-CN" altLang="en-US" dirty="0">
                <a:ea typeface="宋体" panose="02010600030101010101" pitchFamily="2" charset="-122"/>
              </a:rPr>
              <a:t>旁路</a:t>
            </a:r>
            <a:r>
              <a:rPr lang="en-US" altLang="zh-CN" dirty="0">
                <a:ea typeface="宋体" panose="02010600030101010101" pitchFamily="2" charset="-122"/>
              </a:rPr>
              <a:t>/</a:t>
            </a:r>
            <a:r>
              <a:rPr lang="zh-CN" altLang="en-US" dirty="0">
                <a:ea typeface="宋体" panose="02010600030101010101" pitchFamily="2" charset="-122"/>
              </a:rPr>
              <a:t>前推</a:t>
            </a:r>
            <a:endParaRPr lang="en-AU" altLang="zh-CN" dirty="0">
              <a:ea typeface="宋体" panose="02010600030101010101" pitchFamily="2" charset="-122"/>
            </a:endParaRPr>
          </a:p>
        </p:txBody>
      </p:sp>
      <p:sp>
        <p:nvSpPr>
          <p:cNvPr id="145413" name="Line 4"/>
          <p:cNvSpPr>
            <a:spLocks noChangeShapeType="1"/>
          </p:cNvSpPr>
          <p:nvPr/>
        </p:nvSpPr>
        <p:spPr bwMode="auto">
          <a:xfrm>
            <a:off x="3995937" y="2959100"/>
            <a:ext cx="226814" cy="63182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5414" name="Line 5"/>
          <p:cNvSpPr>
            <a:spLocks noChangeShapeType="1"/>
          </p:cNvSpPr>
          <p:nvPr/>
        </p:nvSpPr>
        <p:spPr bwMode="auto">
          <a:xfrm>
            <a:off x="3995937" y="2959100"/>
            <a:ext cx="936103" cy="153987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7" name="椭圆 6"/>
          <p:cNvSpPr/>
          <p:nvPr/>
        </p:nvSpPr>
        <p:spPr bwMode="auto">
          <a:xfrm>
            <a:off x="4812506" y="1700808"/>
            <a:ext cx="504056" cy="28803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482820" y="2338422"/>
            <a:ext cx="2409660" cy="1323439"/>
          </a:xfrm>
          <a:prstGeom prst="rect">
            <a:avLst/>
          </a:prstGeom>
          <a:noFill/>
        </p:spPr>
        <p:txBody>
          <a:bodyPr wrap="square" rtlCol="0">
            <a:spAutoFit/>
          </a:bodyPr>
          <a:lstStyle/>
          <a:p>
            <a:r>
              <a:rPr lang="zh-CN" altLang="en-US" dirty="0">
                <a:solidFill>
                  <a:srgbClr val="FF0000"/>
                </a:solidFill>
              </a:rPr>
              <a:t>数据产生和使用的实际时刻</a:t>
            </a:r>
            <a:r>
              <a:rPr lang="en-US" altLang="zh-CN" dirty="0">
                <a:solidFill>
                  <a:srgbClr val="FF0000"/>
                </a:solidFill>
              </a:rPr>
              <a:t>?</a:t>
            </a:r>
          </a:p>
          <a:p>
            <a:r>
              <a:rPr lang="en-US" altLang="zh-CN" dirty="0">
                <a:solidFill>
                  <a:srgbClr val="FF0000"/>
                </a:solidFill>
              </a:rPr>
              <a:t>1</a:t>
            </a:r>
            <a:r>
              <a:rPr lang="zh-CN" altLang="en-US" dirty="0">
                <a:solidFill>
                  <a:srgbClr val="FF0000"/>
                </a:solidFill>
              </a:rPr>
              <a:t>）产生</a:t>
            </a:r>
            <a:r>
              <a:rPr lang="en-US" altLang="zh-CN" dirty="0">
                <a:solidFill>
                  <a:srgbClr val="FF0000"/>
                </a:solidFill>
              </a:rPr>
              <a:t>——</a:t>
            </a:r>
            <a:r>
              <a:rPr lang="zh-CN" altLang="en-US" dirty="0">
                <a:solidFill>
                  <a:srgbClr val="FF0000"/>
                </a:solidFill>
              </a:rPr>
              <a:t>前移</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）使用</a:t>
            </a:r>
            <a:r>
              <a:rPr lang="en-US" altLang="zh-CN" dirty="0">
                <a:solidFill>
                  <a:srgbClr val="FF0000"/>
                </a:solidFill>
              </a:rPr>
              <a:t>——</a:t>
            </a:r>
            <a:r>
              <a:rPr lang="zh-CN" altLang="en-US" dirty="0">
                <a:solidFill>
                  <a:srgbClr val="FF0000"/>
                </a:solidFill>
              </a:rPr>
              <a:t>后移</a:t>
            </a:r>
            <a:endParaRPr lang="en-US" altLang="zh-CN" dirty="0">
              <a:solidFill>
                <a:srgbClr val="FF0000"/>
              </a:solidFill>
            </a:endParaRPr>
          </a:p>
          <a:p>
            <a:r>
              <a:rPr lang="en-US" altLang="zh-CN" dirty="0">
                <a:solidFill>
                  <a:srgbClr val="FF0000"/>
                </a:solidFill>
              </a:rPr>
              <a:t>3</a:t>
            </a:r>
            <a:r>
              <a:rPr lang="zh-CN" altLang="en-US" dirty="0">
                <a:solidFill>
                  <a:srgbClr val="FF0000"/>
                </a:solidFill>
              </a:rPr>
              <a:t>）检测和直接通路 </a:t>
            </a:r>
            <a:endParaRPr lang="en-US" altLang="zh-CN" dirty="0">
              <a:solidFill>
                <a:srgbClr val="FF0000"/>
              </a:solidFill>
            </a:endParaRPr>
          </a:p>
        </p:txBody>
      </p:sp>
      <p:sp>
        <p:nvSpPr>
          <p:cNvPr id="9" name="Line 4"/>
          <p:cNvSpPr>
            <a:spLocks noChangeShapeType="1"/>
          </p:cNvSpPr>
          <p:nvPr/>
        </p:nvSpPr>
        <p:spPr bwMode="auto">
          <a:xfrm flipH="1">
            <a:off x="3203848" y="1209676"/>
            <a:ext cx="1540395"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4"/>
          <p:cNvSpPr>
            <a:spLocks noChangeShapeType="1"/>
          </p:cNvSpPr>
          <p:nvPr/>
        </p:nvSpPr>
        <p:spPr bwMode="auto">
          <a:xfrm flipV="1">
            <a:off x="5211069" y="1192213"/>
            <a:ext cx="1737194" cy="17463"/>
          </a:xfrm>
          <a:prstGeom prst="line">
            <a:avLst/>
          </a:prstGeom>
          <a:noFill/>
          <a:ln w="28575">
            <a:solidFill>
              <a:srgbClr val="0099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 name="文本框 2"/>
          <p:cNvSpPr txBox="1"/>
          <p:nvPr/>
        </p:nvSpPr>
        <p:spPr>
          <a:xfrm>
            <a:off x="1547664" y="6227763"/>
            <a:ext cx="1512168" cy="338554"/>
          </a:xfrm>
          <a:prstGeom prst="rect">
            <a:avLst/>
          </a:prstGeom>
          <a:noFill/>
        </p:spPr>
        <p:txBody>
          <a:bodyPr wrap="square" rtlCol="0">
            <a:spAutoFit/>
          </a:bodyPr>
          <a:lstStyle/>
          <a:p>
            <a:r>
              <a:rPr lang="zh-CN" altLang="en-US" dirty="0"/>
              <a:t>图 </a:t>
            </a:r>
            <a:r>
              <a:rPr lang="en-US" altLang="zh-CN" dirty="0"/>
              <a:t>4-52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anim calcmode="lin" valueType="num">
                                      <p:cBhvr additive="base">
                                        <p:cTn id="7" dur="500" fill="hold"/>
                                        <p:tgtEl>
                                          <p:spTgt spid="145413"/>
                                        </p:tgtEl>
                                        <p:attrNameLst>
                                          <p:attrName>ppt_x</p:attrName>
                                        </p:attrNameLst>
                                      </p:cBhvr>
                                      <p:tavLst>
                                        <p:tav tm="0">
                                          <p:val>
                                            <p:strVal val="#ppt_x"/>
                                          </p:val>
                                        </p:tav>
                                        <p:tav tm="100000">
                                          <p:val>
                                            <p:strVal val="#ppt_x"/>
                                          </p:val>
                                        </p:tav>
                                      </p:tavLst>
                                    </p:anim>
                                    <p:anim calcmode="lin" valueType="num">
                                      <p:cBhvr additive="base">
                                        <p:cTn id="8" dur="500" fill="hold"/>
                                        <p:tgtEl>
                                          <p:spTgt spid="1454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5414"/>
                                        </p:tgtEl>
                                        <p:attrNameLst>
                                          <p:attrName>style.visibility</p:attrName>
                                        </p:attrNameLst>
                                      </p:cBhvr>
                                      <p:to>
                                        <p:strVal val="visible"/>
                                      </p:to>
                                    </p:set>
                                    <p:anim calcmode="lin" valueType="num">
                                      <p:cBhvr additive="base">
                                        <p:cTn id="11" dur="500" fill="hold"/>
                                        <p:tgtEl>
                                          <p:spTgt spid="145414"/>
                                        </p:tgtEl>
                                        <p:attrNameLst>
                                          <p:attrName>ppt_x</p:attrName>
                                        </p:attrNameLst>
                                      </p:cBhvr>
                                      <p:tavLst>
                                        <p:tav tm="0">
                                          <p:val>
                                            <p:strVal val="#ppt_x"/>
                                          </p:val>
                                        </p:tav>
                                        <p:tav tm="100000">
                                          <p:val>
                                            <p:strVal val="#ppt_x"/>
                                          </p:val>
                                        </p:tav>
                                      </p:tavLst>
                                    </p:anim>
                                    <p:anim calcmode="lin" valueType="num">
                                      <p:cBhvr additive="base">
                                        <p:cTn id="12" dur="500" fill="hold"/>
                                        <p:tgtEl>
                                          <p:spTgt spid="1454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animBg="1"/>
      <p:bldP spid="145414" grpId="0" animBg="1"/>
      <p:bldP spid="2" grpId="0"/>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32A5B86-190F-46BB-966B-DB55E1D9578E}" type="slidenum">
              <a:rPr lang="en-AU" altLang="zh-CN" sz="1400"/>
              <a:pPr>
                <a:spcBef>
                  <a:spcPct val="0"/>
                </a:spcBef>
                <a:buClrTx/>
                <a:buSzTx/>
                <a:buFontTx/>
                <a:buNone/>
              </a:pPr>
              <a:t>88</a:t>
            </a:fld>
            <a:endParaRPr lang="en-AU" altLang="zh-CN" sz="1400"/>
          </a:p>
        </p:txBody>
      </p:sp>
      <p:sp>
        <p:nvSpPr>
          <p:cNvPr id="14745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检测是否需要启用前推</a:t>
            </a:r>
            <a:endParaRPr lang="en-AU" altLang="zh-CN" sz="4000" dirty="0">
              <a:ea typeface="宋体" panose="02010600030101010101" pitchFamily="2" charset="-122"/>
            </a:endParaRPr>
          </a:p>
        </p:txBody>
      </p:sp>
      <p:sp>
        <p:nvSpPr>
          <p:cNvPr id="147460" name="Rectangle 3"/>
          <p:cNvSpPr>
            <a:spLocks noGrp="1" noChangeArrowheads="1"/>
          </p:cNvSpPr>
          <p:nvPr>
            <p:ph type="body" idx="1"/>
          </p:nvPr>
        </p:nvSpPr>
        <p:spPr>
          <a:xfrm>
            <a:off x="696913" y="1341438"/>
            <a:ext cx="7772400" cy="4791075"/>
          </a:xfrm>
        </p:spPr>
        <p:txBody>
          <a:bodyPr/>
          <a:lstStyle/>
          <a:p>
            <a:pPr eaLnBrk="1" hangingPunct="1">
              <a:lnSpc>
                <a:spcPct val="90000"/>
              </a:lnSpc>
            </a:pPr>
            <a:r>
              <a:rPr lang="zh-CN" altLang="en-US" sz="2800" dirty="0">
                <a:ea typeface="宋体" panose="02010600030101010101" pitchFamily="2" charset="-122"/>
              </a:rPr>
              <a:t>将读写寄存器号逐级向后传递（</a:t>
            </a:r>
            <a:r>
              <a:rPr lang="zh-CN" altLang="en-US" sz="2000" dirty="0">
                <a:ea typeface="宋体" panose="02010600030101010101" pitchFamily="2" charset="-122"/>
              </a:rPr>
              <a:t>从而知道寄存器的读写时机，这是前提）</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例如</a:t>
            </a:r>
            <a:r>
              <a:rPr lang="en-US" altLang="zh-CN" sz="2400" dirty="0">
                <a:ea typeface="宋体" panose="02010600030101010101" pitchFamily="2" charset="-122"/>
              </a:rPr>
              <a:t>, ID/</a:t>
            </a:r>
            <a:r>
              <a:rPr lang="en-US" altLang="zh-CN" sz="2400" dirty="0" err="1">
                <a:ea typeface="宋体" panose="02010600030101010101" pitchFamily="2" charset="-122"/>
              </a:rPr>
              <a:t>EX.RegisterRs</a:t>
            </a:r>
            <a:r>
              <a:rPr lang="en-US" altLang="zh-CN" sz="2400" dirty="0">
                <a:ea typeface="宋体" panose="02010600030101010101" pitchFamily="2" charset="-122"/>
              </a:rPr>
              <a:t> = </a:t>
            </a:r>
            <a:r>
              <a:rPr lang="zh-CN" altLang="en-US" sz="2400" dirty="0">
                <a:ea typeface="宋体" panose="02010600030101010101" pitchFamily="2" charset="-122"/>
              </a:rPr>
              <a:t>寄存器号，以表示</a:t>
            </a:r>
            <a:r>
              <a:rPr lang="en-US" altLang="zh-CN" sz="2400" dirty="0">
                <a:ea typeface="宋体" panose="02010600030101010101" pitchFamily="2" charset="-122"/>
              </a:rPr>
              <a:t>ID/EX</a:t>
            </a:r>
            <a:r>
              <a:rPr lang="zh-CN" altLang="en-US" sz="2400" dirty="0">
                <a:ea typeface="宋体" panose="02010600030101010101" pitchFamily="2" charset="-122"/>
              </a:rPr>
              <a:t>记录的</a:t>
            </a:r>
            <a:r>
              <a:rPr lang="en-US" altLang="zh-CN" sz="2400" dirty="0" err="1">
                <a:ea typeface="宋体" panose="02010600030101010101" pitchFamily="2" charset="-122"/>
              </a:rPr>
              <a:t>Rs</a:t>
            </a:r>
            <a:r>
              <a:rPr lang="zh-CN" altLang="en-US" sz="2400" dirty="0">
                <a:ea typeface="宋体" panose="02010600030101010101" pitchFamily="2" charset="-122"/>
              </a:rPr>
              <a:t>寄存器号</a:t>
            </a:r>
            <a:endParaRPr lang="en-US" altLang="zh-CN" sz="24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EX</a:t>
            </a:r>
            <a:r>
              <a:rPr lang="zh-CN" altLang="en-US" sz="2400" dirty="0">
                <a:ea typeface="宋体" panose="02010600030101010101" pitchFamily="2" charset="-122"/>
              </a:rPr>
              <a:t>级的</a:t>
            </a:r>
            <a:r>
              <a:rPr lang="en-US" altLang="zh-CN" sz="2400" dirty="0">
                <a:ea typeface="宋体" panose="02010600030101010101" pitchFamily="2" charset="-122"/>
              </a:rPr>
              <a:t>ALU </a:t>
            </a:r>
            <a:r>
              <a:rPr lang="zh-CN" altLang="en-US" sz="2400" dirty="0">
                <a:ea typeface="宋体" panose="02010600030101010101" pitchFamily="2" charset="-122"/>
              </a:rPr>
              <a:t>输入寄存器号分别是</a:t>
            </a:r>
            <a:endParaRPr lang="en-US" altLang="zh-CN" sz="2400" dirty="0">
              <a:ea typeface="宋体" panose="02010600030101010101" pitchFamily="2" charset="-122"/>
            </a:endParaRPr>
          </a:p>
          <a:p>
            <a:pPr lvl="2" eaLnBrk="1" hangingPunct="1">
              <a:lnSpc>
                <a:spcPct val="90000"/>
              </a:lnSpc>
            </a:pPr>
            <a:r>
              <a:rPr lang="en-US" altLang="zh-CN" sz="2000" dirty="0">
                <a:ea typeface="宋体" panose="02010600030101010101" pitchFamily="2" charset="-122"/>
              </a:rPr>
              <a:t>ID/</a:t>
            </a:r>
            <a:r>
              <a:rPr lang="en-US" altLang="zh-CN" sz="2000" dirty="0" err="1">
                <a:ea typeface="宋体" panose="02010600030101010101" pitchFamily="2" charset="-122"/>
              </a:rPr>
              <a:t>EX.RegisterRs</a:t>
            </a:r>
            <a:r>
              <a:rPr lang="en-US" altLang="zh-CN" sz="2000" dirty="0">
                <a:ea typeface="宋体" panose="02010600030101010101" pitchFamily="2" charset="-122"/>
              </a:rPr>
              <a:t>, ID/</a:t>
            </a:r>
            <a:r>
              <a:rPr lang="en-US" altLang="zh-CN" sz="2000" dirty="0" err="1">
                <a:ea typeface="宋体" panose="02010600030101010101" pitchFamily="2" charset="-122"/>
              </a:rPr>
              <a:t>EX.RegisterRt</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判定数据冒险条件（</a:t>
            </a:r>
            <a:r>
              <a:rPr lang="en-US" altLang="zh-CN" sz="2800" dirty="0">
                <a:ea typeface="宋体" panose="02010600030101010101" pitchFamily="2" charset="-122"/>
              </a:rPr>
              <a:t>4</a:t>
            </a:r>
            <a:r>
              <a:rPr lang="zh-CN" altLang="en-US" sz="2800" dirty="0">
                <a:ea typeface="宋体" panose="02010600030101010101" pitchFamily="2" charset="-122"/>
              </a:rPr>
              <a:t>种类型）</a:t>
            </a:r>
            <a:endParaRPr lang="en-US" altLang="zh-CN" sz="28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1a.</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 ID/</a:t>
            </a:r>
            <a:r>
              <a:rPr lang="en-US" altLang="zh-CN" sz="2400" dirty="0" err="1">
                <a:ea typeface="宋体" panose="02010600030101010101" pitchFamily="2" charset="-122"/>
              </a:rPr>
              <a:t>EX.RegisterRs</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1b.</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 ID/</a:t>
            </a:r>
            <a:r>
              <a:rPr lang="en-US" altLang="zh-CN" sz="2400" dirty="0" err="1">
                <a:ea typeface="宋体" panose="02010600030101010101" pitchFamily="2" charset="-122"/>
              </a:rPr>
              <a:t>EX.RegisterRt</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2a.</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a:t>
            </a:r>
            <a:r>
              <a:rPr lang="en-US" altLang="zh-CN" sz="2400" dirty="0" err="1">
                <a:ea typeface="宋体" panose="02010600030101010101" pitchFamily="2" charset="-122"/>
              </a:rPr>
              <a:t>EX.RegisterRs</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2b.</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a:t>
            </a:r>
            <a:r>
              <a:rPr lang="en-US" altLang="zh-CN" sz="2400" dirty="0" err="1">
                <a:ea typeface="宋体" panose="02010600030101010101" pitchFamily="2" charset="-122"/>
              </a:rPr>
              <a:t>EX.RegisterRt</a:t>
            </a:r>
            <a:endParaRPr lang="en-AU" altLang="zh-CN" sz="2400" dirty="0">
              <a:ea typeface="宋体" panose="02010600030101010101" pitchFamily="2" charset="-122"/>
            </a:endParaRPr>
          </a:p>
        </p:txBody>
      </p:sp>
      <p:sp>
        <p:nvSpPr>
          <p:cNvPr id="147461" name="Text Box 4"/>
          <p:cNvSpPr txBox="1">
            <a:spLocks noChangeArrowheads="1"/>
          </p:cNvSpPr>
          <p:nvPr/>
        </p:nvSpPr>
        <p:spPr bwMode="auto">
          <a:xfrm>
            <a:off x="7685479" y="4075965"/>
            <a:ext cx="1415772" cy="83099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从流水寄存器</a:t>
            </a:r>
            <a:br>
              <a:rPr lang="en-US" altLang="zh-CN" sz="1600" dirty="0">
                <a:ea typeface="宋体" panose="02010600030101010101" pitchFamily="2" charset="-122"/>
              </a:rPr>
            </a:br>
            <a:r>
              <a:rPr lang="en-US" altLang="zh-CN" sz="1600" dirty="0">
                <a:ea typeface="宋体" panose="02010600030101010101" pitchFamily="2" charset="-122"/>
              </a:rPr>
              <a:t>EX/MEM</a:t>
            </a:r>
            <a:r>
              <a:rPr lang="zh-CN" altLang="en-US" sz="1600" dirty="0">
                <a:ea typeface="宋体" panose="02010600030101010101" pitchFamily="2" charset="-122"/>
              </a:rPr>
              <a:t>获得</a:t>
            </a:r>
            <a:endParaRPr lang="en-US" altLang="zh-CN" sz="1600" dirty="0">
              <a:ea typeface="宋体" panose="02010600030101010101" pitchFamily="2" charset="-122"/>
            </a:endParaRPr>
          </a:p>
          <a:p>
            <a:pPr>
              <a:spcBef>
                <a:spcPct val="0"/>
              </a:spcBef>
              <a:buClrTx/>
              <a:buSzTx/>
              <a:buFontTx/>
              <a:buNone/>
            </a:pPr>
            <a:r>
              <a:rPr lang="zh-CN" altLang="en-US" sz="1600" dirty="0">
                <a:ea typeface="宋体" panose="02010600030101010101" pitchFamily="2" charset="-122"/>
              </a:rPr>
              <a:t>前推数据</a:t>
            </a:r>
            <a:endParaRPr lang="en-AU" altLang="zh-CN" sz="1600" dirty="0">
              <a:ea typeface="宋体" panose="02010600030101010101" pitchFamily="2" charset="-122"/>
            </a:endParaRPr>
          </a:p>
        </p:txBody>
      </p:sp>
      <p:sp>
        <p:nvSpPr>
          <p:cNvPr id="147462" name="AutoShape 5"/>
          <p:cNvSpPr>
            <a:spLocks/>
          </p:cNvSpPr>
          <p:nvPr/>
        </p:nvSpPr>
        <p:spPr bwMode="auto">
          <a:xfrm>
            <a:off x="7436241" y="4093428"/>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47463" name="AutoShape 6"/>
          <p:cNvSpPr>
            <a:spLocks/>
          </p:cNvSpPr>
          <p:nvPr/>
        </p:nvSpPr>
        <p:spPr bwMode="auto">
          <a:xfrm>
            <a:off x="7436241" y="4998303"/>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47464" name="Text Box 7"/>
          <p:cNvSpPr txBox="1">
            <a:spLocks noChangeArrowheads="1"/>
          </p:cNvSpPr>
          <p:nvPr/>
        </p:nvSpPr>
        <p:spPr bwMode="auto">
          <a:xfrm>
            <a:off x="7685479" y="5069740"/>
            <a:ext cx="1462260" cy="83099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从流水寄存器</a:t>
            </a:r>
            <a:br>
              <a:rPr lang="en-US" altLang="zh-CN" sz="1600" dirty="0">
                <a:ea typeface="宋体" panose="02010600030101010101" pitchFamily="2" charset="-122"/>
              </a:rPr>
            </a:br>
            <a:r>
              <a:rPr lang="en-US" altLang="zh-CN" sz="1600" dirty="0">
                <a:ea typeface="宋体" panose="02010600030101010101" pitchFamily="2" charset="-122"/>
              </a:rPr>
              <a:t>MEM/WB</a:t>
            </a:r>
            <a:r>
              <a:rPr lang="zh-CN" altLang="en-US" sz="1600" dirty="0">
                <a:ea typeface="宋体" panose="02010600030101010101" pitchFamily="2" charset="-122"/>
              </a:rPr>
              <a:t>获得</a:t>
            </a:r>
            <a:endParaRPr lang="en-US" altLang="zh-CN" sz="1600" dirty="0">
              <a:ea typeface="宋体" panose="02010600030101010101" pitchFamily="2" charset="-122"/>
            </a:endParaRPr>
          </a:p>
          <a:p>
            <a:pPr>
              <a:spcBef>
                <a:spcPct val="0"/>
              </a:spcBef>
              <a:buClrTx/>
              <a:buSzTx/>
              <a:buFontTx/>
              <a:buNone/>
            </a:pPr>
            <a:r>
              <a:rPr lang="zh-CN" altLang="en-US" sz="1600" dirty="0">
                <a:ea typeface="宋体" panose="02010600030101010101" pitchFamily="2" charset="-122"/>
              </a:rPr>
              <a:t>前推数据</a:t>
            </a:r>
            <a:endParaRPr lang="en-AU" altLang="zh-CN" sz="1600" dirty="0">
              <a:ea typeface="宋体" panose="02010600030101010101" pitchFamily="2" charset="-122"/>
            </a:endParaRPr>
          </a:p>
        </p:txBody>
      </p:sp>
      <p:sp>
        <p:nvSpPr>
          <p:cNvPr id="3" name="圆角矩形 2"/>
          <p:cNvSpPr/>
          <p:nvPr/>
        </p:nvSpPr>
        <p:spPr bwMode="auto">
          <a:xfrm>
            <a:off x="1692276" y="4011561"/>
            <a:ext cx="2987880" cy="2120952"/>
          </a:xfrm>
          <a:prstGeom prst="roundRect">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圆角矩形 10"/>
          <p:cNvSpPr/>
          <p:nvPr/>
        </p:nvSpPr>
        <p:spPr bwMode="auto">
          <a:xfrm>
            <a:off x="4932039" y="4011561"/>
            <a:ext cx="2439789" cy="2120952"/>
          </a:xfrm>
          <a:prstGeom prst="roundRect">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682160" y="6087855"/>
            <a:ext cx="1008112" cy="338554"/>
          </a:xfrm>
          <a:prstGeom prst="rect">
            <a:avLst/>
          </a:prstGeom>
          <a:noFill/>
        </p:spPr>
        <p:txBody>
          <a:bodyPr wrap="square" rtlCol="0">
            <a:spAutoFit/>
          </a:bodyPr>
          <a:lstStyle/>
          <a:p>
            <a:r>
              <a:rPr lang="zh-CN" altLang="en-US" dirty="0"/>
              <a:t>写操作</a:t>
            </a:r>
          </a:p>
        </p:txBody>
      </p:sp>
      <p:sp>
        <p:nvSpPr>
          <p:cNvPr id="13" name="文本框 12"/>
          <p:cNvSpPr txBox="1"/>
          <p:nvPr/>
        </p:nvSpPr>
        <p:spPr>
          <a:xfrm>
            <a:off x="5863799" y="6087855"/>
            <a:ext cx="1008112" cy="338554"/>
          </a:xfrm>
          <a:prstGeom prst="rect">
            <a:avLst/>
          </a:prstGeom>
          <a:noFill/>
        </p:spPr>
        <p:txBody>
          <a:bodyPr wrap="square" rtlCol="0">
            <a:spAutoFit/>
          </a:bodyPr>
          <a:lstStyle/>
          <a:p>
            <a:r>
              <a:rPr lang="zh-CN" altLang="en-US" dirty="0"/>
              <a:t>读操作</a:t>
            </a:r>
          </a:p>
        </p:txBody>
      </p:sp>
      <p:cxnSp>
        <p:nvCxnSpPr>
          <p:cNvPr id="6" name="直接箭头连接符 5"/>
          <p:cNvCxnSpPr/>
          <p:nvPr/>
        </p:nvCxnSpPr>
        <p:spPr bwMode="auto">
          <a:xfrm flipH="1">
            <a:off x="792296" y="5422959"/>
            <a:ext cx="321306" cy="1159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flipH="1">
            <a:off x="792296" y="4643801"/>
            <a:ext cx="321307" cy="841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p:cNvCxnSpPr/>
          <p:nvPr/>
        </p:nvCxnSpPr>
        <p:spPr bwMode="auto">
          <a:xfrm flipH="1" flipV="1">
            <a:off x="738188" y="4412025"/>
            <a:ext cx="375416" cy="5956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p:nvPr/>
        </p:nvCxnSpPr>
        <p:spPr bwMode="auto">
          <a:xfrm flipH="1">
            <a:off x="738188" y="4228516"/>
            <a:ext cx="375416" cy="1241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 Box 4"/>
          <p:cNvSpPr txBox="1">
            <a:spLocks noChangeArrowheads="1"/>
          </p:cNvSpPr>
          <p:nvPr/>
        </p:nvSpPr>
        <p:spPr bwMode="auto">
          <a:xfrm>
            <a:off x="220904" y="4183369"/>
            <a:ext cx="434734" cy="338554"/>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ea typeface="宋体" panose="02010600030101010101" pitchFamily="2" charset="-122"/>
              </a:rPr>
              <a:t>Rs</a:t>
            </a:r>
            <a:endParaRPr lang="en-AU" altLang="zh-CN" sz="1600" dirty="0">
              <a:ea typeface="宋体" panose="02010600030101010101" pitchFamily="2" charset="-122"/>
            </a:endParaRPr>
          </a:p>
        </p:txBody>
      </p:sp>
      <p:sp>
        <p:nvSpPr>
          <p:cNvPr id="26" name="Text Box 4"/>
          <p:cNvSpPr txBox="1">
            <a:spLocks noChangeArrowheads="1"/>
          </p:cNvSpPr>
          <p:nvPr/>
        </p:nvSpPr>
        <p:spPr bwMode="auto">
          <a:xfrm>
            <a:off x="265788" y="5315961"/>
            <a:ext cx="389850" cy="338554"/>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ea typeface="宋体" panose="02010600030101010101" pitchFamily="2" charset="-122"/>
              </a:rPr>
              <a:t>Rt</a:t>
            </a:r>
            <a:endParaRPr lang="en-AU" altLang="zh-CN" sz="1600" dirty="0">
              <a:ea typeface="宋体" panose="02010600030101010101" pitchFamily="2" charset="-122"/>
            </a:endParaRPr>
          </a:p>
        </p:txBody>
      </p:sp>
      <p:sp>
        <p:nvSpPr>
          <p:cNvPr id="2" name="文本框 1">
            <a:extLst>
              <a:ext uri="{FF2B5EF4-FFF2-40B4-BE49-F238E27FC236}">
                <a16:creationId xmlns:a16="http://schemas.microsoft.com/office/drawing/2014/main" id="{15810D2A-2335-4554-B706-50A16851DBA1}"/>
              </a:ext>
            </a:extLst>
          </p:cNvPr>
          <p:cNvSpPr txBox="1"/>
          <p:nvPr/>
        </p:nvSpPr>
        <p:spPr>
          <a:xfrm>
            <a:off x="6444208" y="2996952"/>
            <a:ext cx="2066380" cy="584775"/>
          </a:xfrm>
          <a:prstGeom prst="rect">
            <a:avLst/>
          </a:prstGeom>
          <a:solidFill>
            <a:srgbClr val="FFFF00"/>
          </a:solidFill>
        </p:spPr>
        <p:txBody>
          <a:bodyPr wrap="square" rtlCol="0">
            <a:spAutoFit/>
          </a:bodyPr>
          <a:lstStyle/>
          <a:p>
            <a:r>
              <a:rPr lang="en-US" altLang="zh-CN" dirty="0" err="1">
                <a:solidFill>
                  <a:srgbClr val="FF0000"/>
                </a:solidFill>
              </a:rPr>
              <a:t>RegisterRd</a:t>
            </a:r>
            <a:r>
              <a:rPr lang="zh-CN" altLang="en-US" dirty="0">
                <a:solidFill>
                  <a:srgbClr val="FF0000"/>
                </a:solidFill>
              </a:rPr>
              <a:t>来源于</a:t>
            </a:r>
            <a:r>
              <a:rPr lang="en-US" altLang="zh-CN" dirty="0">
                <a:solidFill>
                  <a:srgbClr val="FF0000"/>
                </a:solidFill>
              </a:rPr>
              <a:t>ID/EX</a:t>
            </a:r>
            <a:r>
              <a:rPr lang="zh-CN" altLang="en-US" dirty="0">
                <a:solidFill>
                  <a:srgbClr val="FF0000"/>
                </a:solidFill>
              </a:rPr>
              <a:t>阶段的</a:t>
            </a:r>
            <a:r>
              <a:rPr lang="en-US" altLang="zh-CN" dirty="0" err="1">
                <a:solidFill>
                  <a:srgbClr val="FF0000"/>
                </a:solidFill>
              </a:rPr>
              <a:t>rs</a:t>
            </a:r>
            <a:r>
              <a:rPr lang="zh-CN" altLang="en-US" dirty="0">
                <a:solidFill>
                  <a:srgbClr val="FF0000"/>
                </a:solidFill>
              </a:rPr>
              <a:t>或</a:t>
            </a:r>
            <a:r>
              <a:rPr lang="en-US" altLang="zh-CN" dirty="0" err="1">
                <a:solidFill>
                  <a:srgbClr val="FF0000"/>
                </a:solidFill>
              </a:rPr>
              <a:t>rd</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31" presetClass="exit" presetSubtype="0" fill="hold" grpId="0" nodeType="withEffect">
                                  <p:stCondLst>
                                    <p:cond delay="0"/>
                                  </p:stCondLst>
                                  <p:childTnLst>
                                    <p:anim calcmode="lin" valueType="num">
                                      <p:cBhvr>
                                        <p:cTn id="10" dur="1000"/>
                                        <p:tgtEl>
                                          <p:spTgt spid="2">
                                            <p:bg/>
                                          </p:spTgt>
                                        </p:tgtEl>
                                        <p:attrNameLst>
                                          <p:attrName>ppt_w</p:attrName>
                                        </p:attrNameLst>
                                      </p:cBhvr>
                                      <p:tavLst>
                                        <p:tav tm="0">
                                          <p:val>
                                            <p:strVal val="ppt_w"/>
                                          </p:val>
                                        </p:tav>
                                        <p:tav tm="100000">
                                          <p:val>
                                            <p:fltVal val="0"/>
                                          </p:val>
                                        </p:tav>
                                      </p:tavLst>
                                    </p:anim>
                                    <p:anim calcmode="lin" valueType="num">
                                      <p:cBhvr>
                                        <p:cTn id="11" dur="1000"/>
                                        <p:tgtEl>
                                          <p:spTgt spid="2">
                                            <p:bg/>
                                          </p:spTgt>
                                        </p:tgtEl>
                                        <p:attrNameLst>
                                          <p:attrName>ppt_h</p:attrName>
                                        </p:attrNameLst>
                                      </p:cBhvr>
                                      <p:tavLst>
                                        <p:tav tm="0">
                                          <p:val>
                                            <p:strVal val="ppt_h"/>
                                          </p:val>
                                        </p:tav>
                                        <p:tav tm="100000">
                                          <p:val>
                                            <p:fltVal val="0"/>
                                          </p:val>
                                        </p:tav>
                                      </p:tavLst>
                                    </p:anim>
                                    <p:anim calcmode="lin" valueType="num">
                                      <p:cBhvr>
                                        <p:cTn id="12" dur="1000"/>
                                        <p:tgtEl>
                                          <p:spTgt spid="2">
                                            <p:bg/>
                                          </p:spTgt>
                                        </p:tgtEl>
                                        <p:attrNameLst>
                                          <p:attrName>style.rotation</p:attrName>
                                        </p:attrNameLst>
                                      </p:cBhvr>
                                      <p:tavLst>
                                        <p:tav tm="0">
                                          <p:val>
                                            <p:fltVal val="0"/>
                                          </p:val>
                                        </p:tav>
                                        <p:tav tm="100000">
                                          <p:val>
                                            <p:fltVal val="90"/>
                                          </p:val>
                                        </p:tav>
                                      </p:tavLst>
                                    </p:anim>
                                    <p:animEffect transition="out" filter="fade">
                                      <p:cBhvr>
                                        <p:cTn id="13" dur="1000"/>
                                        <p:tgtEl>
                                          <p:spTgt spid="2">
                                            <p:bg/>
                                          </p:spTgt>
                                        </p:tgtEl>
                                      </p:cBhvr>
                                    </p:animEffect>
                                    <p:set>
                                      <p:cBhvr>
                                        <p:cTn id="14" dur="1" fill="hold">
                                          <p:stCondLst>
                                            <p:cond delay="999"/>
                                          </p:stCondLst>
                                        </p:cTn>
                                        <p:tgtEl>
                                          <p:spTgt spid="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练习</a:t>
            </a:r>
            <a:endParaRPr lang="en-US" altLang="zh-CN" dirty="0"/>
          </a:p>
          <a:p>
            <a:pPr lvl="1"/>
            <a:r>
              <a:rPr lang="en-US" altLang="zh-CN" dirty="0"/>
              <a:t>P207</a:t>
            </a:r>
            <a:r>
              <a:rPr lang="zh-CN" altLang="en-US" dirty="0"/>
              <a:t>判定各指令所属的冒险类型</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89</a:t>
            </a:fld>
            <a:endParaRPr lang="en-AU" altLang="zh-CN"/>
          </a:p>
        </p:txBody>
      </p:sp>
      <p:sp>
        <p:nvSpPr>
          <p:cNvPr id="5" name="文本框 4"/>
          <p:cNvSpPr txBox="1"/>
          <p:nvPr/>
        </p:nvSpPr>
        <p:spPr>
          <a:xfrm>
            <a:off x="971600" y="3717032"/>
            <a:ext cx="6264696" cy="1015663"/>
          </a:xfrm>
          <a:prstGeom prst="rect">
            <a:avLst/>
          </a:prstGeom>
          <a:noFill/>
        </p:spPr>
        <p:txBody>
          <a:bodyPr wrap="square" rtlCol="0">
            <a:spAutoFit/>
          </a:bodyPr>
          <a:lstStyle/>
          <a:p>
            <a:r>
              <a:rPr lang="en-US" altLang="zh-CN" sz="2000" dirty="0">
                <a:solidFill>
                  <a:srgbClr val="FF0000"/>
                </a:solidFill>
              </a:rPr>
              <a:t>1 </a:t>
            </a:r>
            <a:r>
              <a:rPr lang="zh-CN" altLang="en-US" sz="2000" dirty="0">
                <a:solidFill>
                  <a:srgbClr val="FF0000"/>
                </a:solidFill>
              </a:rPr>
              <a:t>只有执行了写寄存器的指令，其</a:t>
            </a:r>
            <a:r>
              <a:rPr lang="en-US" altLang="zh-CN" sz="2000" dirty="0">
                <a:solidFill>
                  <a:srgbClr val="FF0000"/>
                </a:solidFill>
              </a:rPr>
              <a:t>Rd</a:t>
            </a:r>
            <a:r>
              <a:rPr lang="zh-CN" altLang="en-US" sz="2000" dirty="0">
                <a:solidFill>
                  <a:srgbClr val="FF0000"/>
                </a:solidFill>
              </a:rPr>
              <a:t>标号才有意义</a:t>
            </a:r>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需要根据指令选择？还是利用已有信号？</a:t>
            </a:r>
            <a:endParaRPr lang="en-US" altLang="zh-CN" sz="2000" dirty="0">
              <a:solidFill>
                <a:srgbClr val="FF0000"/>
              </a:solidFill>
            </a:endParaRPr>
          </a:p>
          <a:p>
            <a:r>
              <a:rPr lang="en-US" altLang="zh-CN" sz="2000" dirty="0">
                <a:solidFill>
                  <a:srgbClr val="FF0000"/>
                </a:solidFill>
              </a:rPr>
              <a:t>2 R0</a:t>
            </a:r>
            <a:r>
              <a:rPr lang="zh-CN" altLang="en-US" sz="2000" dirty="0">
                <a:solidFill>
                  <a:srgbClr val="FF0000"/>
                </a:solidFill>
              </a:rPr>
              <a:t>作为恒为</a:t>
            </a:r>
            <a:r>
              <a:rPr lang="en-US" altLang="zh-CN" sz="2000" dirty="0">
                <a:solidFill>
                  <a:srgbClr val="FF0000"/>
                </a:solidFill>
              </a:rPr>
              <a:t>0</a:t>
            </a:r>
            <a:r>
              <a:rPr lang="zh-CN" altLang="en-US" sz="2000" dirty="0">
                <a:solidFill>
                  <a:srgbClr val="FF0000"/>
                </a:solidFill>
              </a:rPr>
              <a:t>的寄存器，不需要考虑冒险问题</a:t>
            </a:r>
          </a:p>
        </p:txBody>
      </p:sp>
    </p:spTree>
    <p:extLst>
      <p:ext uri="{BB962C8B-B14F-4D97-AF65-F5344CB8AC3E}">
        <p14:creationId xmlns:p14="http://schemas.microsoft.com/office/powerpoint/2010/main" val="342513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9437760-E260-41FD-A10B-EC7F707B41EA}" type="slidenum">
              <a:rPr lang="en-AU" altLang="zh-CN" sz="1400"/>
              <a:pPr>
                <a:spcBef>
                  <a:spcPct val="0"/>
                </a:spcBef>
                <a:buClrTx/>
                <a:buSzTx/>
                <a:buFontTx/>
                <a:buNone/>
              </a:pPr>
              <a:t>9</a:t>
            </a:fld>
            <a:endParaRPr lang="en-AU" altLang="zh-CN" sz="1400"/>
          </a:p>
        </p:txBody>
      </p:sp>
      <p:pic>
        <p:nvPicPr>
          <p:cNvPr id="16387" name="Picture 1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89" name="Oval 4"/>
          <p:cNvSpPr>
            <a:spLocks noChangeArrowheads="1"/>
          </p:cNvSpPr>
          <p:nvPr/>
        </p:nvSpPr>
        <p:spPr bwMode="auto">
          <a:xfrm>
            <a:off x="3132138"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91" name="Line 6"/>
          <p:cNvSpPr>
            <a:spLocks noChangeShapeType="1"/>
          </p:cNvSpPr>
          <p:nvPr/>
        </p:nvSpPr>
        <p:spPr bwMode="auto">
          <a:xfrm flipH="1">
            <a:off x="3348038"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2" name="Arc 7"/>
          <p:cNvSpPr>
            <a:spLocks/>
          </p:cNvSpPr>
          <p:nvPr/>
        </p:nvSpPr>
        <p:spPr bwMode="auto">
          <a:xfrm rot="10800000" flipH="1" flipV="1">
            <a:off x="3348038"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3"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4" name="Arc 9"/>
          <p:cNvSpPr>
            <a:spLocks/>
          </p:cNvSpPr>
          <p:nvPr/>
        </p:nvSpPr>
        <p:spPr bwMode="auto">
          <a:xfrm rot="10800000" flipH="1" flipV="1">
            <a:off x="6372225" y="3500438"/>
            <a:ext cx="287338"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5" name="Oval 10"/>
          <p:cNvSpPr>
            <a:spLocks noChangeArrowheads="1"/>
          </p:cNvSpPr>
          <p:nvPr/>
        </p:nvSpPr>
        <p:spPr bwMode="auto">
          <a:xfrm>
            <a:off x="5362575" y="458152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96" name="Line 11"/>
          <p:cNvSpPr>
            <a:spLocks noChangeShapeType="1"/>
          </p:cNvSpPr>
          <p:nvPr/>
        </p:nvSpPr>
        <p:spPr bwMode="auto">
          <a:xfrm>
            <a:off x="5651500" y="479742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Arc 12"/>
          <p:cNvSpPr>
            <a:spLocks/>
          </p:cNvSpPr>
          <p:nvPr/>
        </p:nvSpPr>
        <p:spPr bwMode="auto">
          <a:xfrm rot="10800000" flipV="1">
            <a:off x="5899150" y="5013325"/>
            <a:ext cx="144463" cy="288925"/>
          </a:xfrm>
          <a:custGeom>
            <a:avLst/>
            <a:gdLst>
              <a:gd name="T0" fmla="*/ 0 w 21600"/>
              <a:gd name="T1" fmla="*/ 0 h 21600"/>
              <a:gd name="T2" fmla="*/ 28904658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8"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sz="2000" dirty="0">
                <a:ea typeface="宋体" panose="02010600030101010101" pitchFamily="2" charset="-122"/>
              </a:rPr>
              <a:t>多个数据来源</a:t>
            </a:r>
            <a:endParaRPr lang="en-US" altLang="zh-CN" sz="2000" dirty="0">
              <a:ea typeface="宋体" panose="02010600030101010101" pitchFamily="2" charset="-122"/>
            </a:endParaRPr>
          </a:p>
          <a:p>
            <a:pPr eaLnBrk="1" hangingPunct="1"/>
            <a:r>
              <a:rPr lang="en-US" altLang="zh-CN" sz="2000" dirty="0">
                <a:ea typeface="宋体" panose="02010600030101010101" pitchFamily="2" charset="-122"/>
              </a:rPr>
              <a:t>——</a:t>
            </a:r>
            <a:r>
              <a:rPr lang="zh-CN" altLang="en-US" sz="2000" dirty="0">
                <a:ea typeface="宋体" panose="02010600030101010101" pitchFamily="2" charset="-122"/>
              </a:rPr>
              <a:t>使用复选器</a:t>
            </a:r>
            <a:endParaRPr lang="en-AU" altLang="zh-CN" sz="2000" dirty="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前推通路</a:t>
            </a:r>
          </a:p>
        </p:txBody>
      </p:sp>
      <p:sp>
        <p:nvSpPr>
          <p:cNvPr id="3" name="内容占位符 2"/>
          <p:cNvSpPr>
            <a:spLocks noGrp="1"/>
          </p:cNvSpPr>
          <p:nvPr>
            <p:ph idx="1"/>
          </p:nvPr>
        </p:nvSpPr>
        <p:spPr/>
        <p:txBody>
          <a:bodyPr/>
          <a:lstStyle/>
          <a:p>
            <a:r>
              <a:rPr lang="zh-CN" altLang="en-US" dirty="0"/>
              <a:t>所需的数据将随着</a:t>
            </a:r>
            <a:r>
              <a:rPr lang="zh-CN" altLang="en-US" dirty="0">
                <a:solidFill>
                  <a:srgbClr val="009900"/>
                </a:solidFill>
              </a:rPr>
              <a:t>流水线寄存器</a:t>
            </a:r>
            <a:r>
              <a:rPr lang="zh-CN" altLang="en-US" dirty="0">
                <a:solidFill>
                  <a:srgbClr val="FF0000"/>
                </a:solidFill>
              </a:rPr>
              <a:t>逐级</a:t>
            </a:r>
            <a:r>
              <a:rPr lang="zh-CN" altLang="en-US" dirty="0"/>
              <a:t>传递</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90</a:t>
            </a:fld>
            <a:endParaRPr lang="en-AU" altLang="zh-CN"/>
          </a:p>
        </p:txBody>
      </p:sp>
      <p:pic>
        <p:nvPicPr>
          <p:cNvPr id="5" name="图片 4"/>
          <p:cNvPicPr>
            <a:picLocks noChangeAspect="1"/>
          </p:cNvPicPr>
          <p:nvPr/>
        </p:nvPicPr>
        <p:blipFill>
          <a:blip r:embed="rId3"/>
          <a:stretch>
            <a:fillRect/>
          </a:stretch>
        </p:blipFill>
        <p:spPr>
          <a:xfrm>
            <a:off x="1547664" y="1734643"/>
            <a:ext cx="6056139" cy="4574876"/>
          </a:xfrm>
          <a:prstGeom prst="rect">
            <a:avLst/>
          </a:prstGeom>
        </p:spPr>
      </p:pic>
      <p:sp>
        <p:nvSpPr>
          <p:cNvPr id="6" name="文本框 5"/>
          <p:cNvSpPr txBox="1"/>
          <p:nvPr/>
        </p:nvSpPr>
        <p:spPr>
          <a:xfrm>
            <a:off x="6084168" y="2780928"/>
            <a:ext cx="2808311" cy="1077218"/>
          </a:xfrm>
          <a:prstGeom prst="rect">
            <a:avLst/>
          </a:prstGeom>
          <a:noFill/>
        </p:spPr>
        <p:txBody>
          <a:bodyPr wrap="square" rtlCol="0">
            <a:spAutoFit/>
          </a:bodyPr>
          <a:lstStyle/>
          <a:p>
            <a:r>
              <a:rPr lang="zh-CN" altLang="en-US" dirty="0"/>
              <a:t>注意与图</a:t>
            </a:r>
            <a:r>
              <a:rPr lang="en-US" altLang="zh-CN" dirty="0"/>
              <a:t>4-52</a:t>
            </a:r>
            <a:r>
              <a:rPr lang="zh-CN" altLang="en-US" dirty="0"/>
              <a:t>给出的是数据</a:t>
            </a:r>
            <a:r>
              <a:rPr lang="zh-CN" altLang="en-US" dirty="0">
                <a:solidFill>
                  <a:srgbClr val="FF0000"/>
                </a:solidFill>
              </a:rPr>
              <a:t>产生和使用</a:t>
            </a:r>
            <a:r>
              <a:rPr lang="zh-CN" altLang="en-US" dirty="0"/>
              <a:t>时机，此处给出的是</a:t>
            </a:r>
            <a:r>
              <a:rPr lang="zh-CN" altLang="en-US" dirty="0">
                <a:solidFill>
                  <a:srgbClr val="FF0000"/>
                </a:solidFill>
              </a:rPr>
              <a:t>判定</a:t>
            </a:r>
            <a:r>
              <a:rPr lang="zh-CN" altLang="en-US" dirty="0"/>
              <a:t>时机。因此</a:t>
            </a:r>
            <a:r>
              <a:rPr lang="en-US" altLang="zh-CN" dirty="0"/>
              <a:t>or</a:t>
            </a:r>
            <a:r>
              <a:rPr lang="zh-CN" altLang="en-US" dirty="0"/>
              <a:t>指令使用</a:t>
            </a:r>
            <a:r>
              <a:rPr lang="en-US" altLang="zh-CN" dirty="0"/>
              <a:t>MEM/WB</a:t>
            </a:r>
            <a:r>
              <a:rPr lang="zh-CN" altLang="en-US" dirty="0"/>
              <a:t>而不是</a:t>
            </a:r>
            <a:r>
              <a:rPr lang="en-US" altLang="zh-CN" dirty="0"/>
              <a:t>EX/MEM</a:t>
            </a:r>
          </a:p>
        </p:txBody>
      </p:sp>
      <p:cxnSp>
        <p:nvCxnSpPr>
          <p:cNvPr id="8" name="直接箭头连接符 7"/>
          <p:cNvCxnSpPr/>
          <p:nvPr/>
        </p:nvCxnSpPr>
        <p:spPr bwMode="auto">
          <a:xfrm>
            <a:off x="4788024" y="2276872"/>
            <a:ext cx="288032" cy="14401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7" name="文本框 6">
            <a:extLst>
              <a:ext uri="{FF2B5EF4-FFF2-40B4-BE49-F238E27FC236}">
                <a16:creationId xmlns:a16="http://schemas.microsoft.com/office/drawing/2014/main" id="{1B0C84F0-4924-46CD-99C4-F0169C6BBA6F}"/>
              </a:ext>
            </a:extLst>
          </p:cNvPr>
          <p:cNvSpPr txBox="1"/>
          <p:nvPr/>
        </p:nvSpPr>
        <p:spPr>
          <a:xfrm>
            <a:off x="7164288" y="4133914"/>
            <a:ext cx="1584176" cy="830997"/>
          </a:xfrm>
          <a:prstGeom prst="rect">
            <a:avLst/>
          </a:prstGeom>
          <a:solidFill>
            <a:srgbClr val="92D050"/>
          </a:solidFill>
        </p:spPr>
        <p:txBody>
          <a:bodyPr wrap="square" rtlCol="0">
            <a:spAutoFit/>
          </a:bodyPr>
          <a:lstStyle/>
          <a:p>
            <a:r>
              <a:rPr lang="zh-CN" altLang="en-US" dirty="0">
                <a:solidFill>
                  <a:srgbClr val="FF0000"/>
                </a:solidFill>
              </a:rPr>
              <a:t>参考点</a:t>
            </a:r>
            <a:r>
              <a:rPr lang="en-US" altLang="zh-CN" dirty="0">
                <a:solidFill>
                  <a:srgbClr val="FF0000"/>
                </a:solidFill>
              </a:rPr>
              <a:t>/</a:t>
            </a:r>
            <a:r>
              <a:rPr lang="zh-CN" altLang="en-US" dirty="0">
                <a:solidFill>
                  <a:srgbClr val="FF0000"/>
                </a:solidFill>
              </a:rPr>
              <a:t>视角：</a:t>
            </a:r>
            <a:endParaRPr lang="en-US" altLang="zh-CN" dirty="0">
              <a:solidFill>
                <a:srgbClr val="FF0000"/>
              </a:solidFill>
            </a:endParaRPr>
          </a:p>
          <a:p>
            <a:r>
              <a:rPr lang="en-US" altLang="zh-CN" dirty="0">
                <a:solidFill>
                  <a:srgbClr val="FF0000"/>
                </a:solidFill>
              </a:rPr>
              <a:t>1</a:t>
            </a:r>
            <a:r>
              <a:rPr lang="zh-CN" altLang="en-US" dirty="0">
                <a:solidFill>
                  <a:srgbClr val="FF0000"/>
                </a:solidFill>
              </a:rPr>
              <a:t>）从写指令</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）从读指令</a:t>
            </a:r>
          </a:p>
        </p:txBody>
      </p:sp>
    </p:spTree>
    <p:extLst>
      <p:ext uri="{BB962C8B-B14F-4D97-AF65-F5344CB8AC3E}">
        <p14:creationId xmlns:p14="http://schemas.microsoft.com/office/powerpoint/2010/main" val="100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xit" presetSubtype="0" fill="hold" grpId="1" nodeType="clickEffect">
                                  <p:stCondLst>
                                    <p:cond delay="0"/>
                                  </p:stCondLst>
                                  <p:childTnLst>
                                    <p:anim calcmode="lin" valueType="num">
                                      <p:cBhvr>
                                        <p:cTn id="19" dur="1000"/>
                                        <p:tgtEl>
                                          <p:spTgt spid="7"/>
                                        </p:tgtEl>
                                        <p:attrNameLst>
                                          <p:attrName>ppt_w</p:attrName>
                                        </p:attrNameLst>
                                      </p:cBhvr>
                                      <p:tavLst>
                                        <p:tav tm="0">
                                          <p:val>
                                            <p:strVal val="ppt_w"/>
                                          </p:val>
                                        </p:tav>
                                        <p:tav tm="100000">
                                          <p:val>
                                            <p:fltVal val="0"/>
                                          </p:val>
                                        </p:tav>
                                      </p:tavLst>
                                    </p:anim>
                                    <p:anim calcmode="lin" valueType="num">
                                      <p:cBhvr>
                                        <p:cTn id="20" dur="1000"/>
                                        <p:tgtEl>
                                          <p:spTgt spid="7"/>
                                        </p:tgtEl>
                                        <p:attrNameLst>
                                          <p:attrName>ppt_h</p:attrName>
                                        </p:attrNameLst>
                                      </p:cBhvr>
                                      <p:tavLst>
                                        <p:tav tm="0">
                                          <p:val>
                                            <p:strVal val="ppt_h"/>
                                          </p:val>
                                        </p:tav>
                                        <p:tav tm="100000">
                                          <p:val>
                                            <p:fltVal val="0"/>
                                          </p:val>
                                        </p:tav>
                                      </p:tavLst>
                                    </p:anim>
                                    <p:anim calcmode="lin" valueType="num">
                                      <p:cBhvr>
                                        <p:cTn id="21" dur="1000"/>
                                        <p:tgtEl>
                                          <p:spTgt spid="7"/>
                                        </p:tgtEl>
                                        <p:attrNameLst>
                                          <p:attrName>style.rotation</p:attrName>
                                        </p:attrNameLst>
                                      </p:cBhvr>
                                      <p:tavLst>
                                        <p:tav tm="0">
                                          <p:val>
                                            <p:fltVal val="0"/>
                                          </p:val>
                                        </p:tav>
                                        <p:tav tm="100000">
                                          <p:val>
                                            <p:fltVal val="90"/>
                                          </p:val>
                                        </p:tav>
                                      </p:tavLst>
                                    </p:anim>
                                    <p:animEffect transition="out" filter="fade">
                                      <p:cBhvr>
                                        <p:cTn id="22" dur="1000"/>
                                        <p:tgtEl>
                                          <p:spTgt spid="7"/>
                                        </p:tgtEl>
                                      </p:cBhvr>
                                    </p:animEffect>
                                    <p:set>
                                      <p:cBhvr>
                                        <p:cTn id="2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E0B3F1D-9623-485F-A815-CBDA312DF3D9}" type="slidenum">
              <a:rPr lang="en-AU" altLang="zh-CN" sz="1400"/>
              <a:pPr>
                <a:spcBef>
                  <a:spcPct val="0"/>
                </a:spcBef>
                <a:buClrTx/>
                <a:buSzTx/>
                <a:buFontTx/>
                <a:buNone/>
              </a:pPr>
              <a:t>91</a:t>
            </a:fld>
            <a:endParaRPr lang="en-AU" altLang="zh-CN" sz="1400"/>
          </a:p>
        </p:txBody>
      </p:sp>
      <p:pic>
        <p:nvPicPr>
          <p:cNvPr id="151555" name="Picture 6" descr="f04-54-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28775"/>
            <a:ext cx="66182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流水线中的前推通路</a:t>
            </a:r>
            <a:endParaRPr lang="en-AU" altLang="zh-CN" dirty="0">
              <a:ea typeface="宋体" panose="02010600030101010101" pitchFamily="2" charset="-122"/>
            </a:endParaRPr>
          </a:p>
        </p:txBody>
      </p:sp>
      <p:sp>
        <p:nvSpPr>
          <p:cNvPr id="2" name="任意多边形 1"/>
          <p:cNvSpPr/>
          <p:nvPr/>
        </p:nvSpPr>
        <p:spPr bwMode="auto">
          <a:xfrm>
            <a:off x="2133600" y="2104103"/>
            <a:ext cx="1195547" cy="396255"/>
          </a:xfrm>
          <a:custGeom>
            <a:avLst/>
            <a:gdLst>
              <a:gd name="connsiteX0" fmla="*/ 0 w 1425677"/>
              <a:gd name="connsiteY0" fmla="*/ 393291 h 396255"/>
              <a:gd name="connsiteX1" fmla="*/ 373626 w 1425677"/>
              <a:gd name="connsiteY1" fmla="*/ 353962 h 396255"/>
              <a:gd name="connsiteX2" fmla="*/ 727587 w 1425677"/>
              <a:gd name="connsiteY2" fmla="*/ 98323 h 396255"/>
              <a:gd name="connsiteX3" fmla="*/ 1425677 w 1425677"/>
              <a:gd name="connsiteY3" fmla="*/ 0 h 396255"/>
            </a:gdLst>
            <a:ahLst/>
            <a:cxnLst>
              <a:cxn ang="0">
                <a:pos x="connsiteX0" y="connsiteY0"/>
              </a:cxn>
              <a:cxn ang="0">
                <a:pos x="connsiteX1" y="connsiteY1"/>
              </a:cxn>
              <a:cxn ang="0">
                <a:pos x="connsiteX2" y="connsiteY2"/>
              </a:cxn>
              <a:cxn ang="0">
                <a:pos x="connsiteX3" y="connsiteY3"/>
              </a:cxn>
            </a:cxnLst>
            <a:rect l="l" t="t" r="r" b="b"/>
            <a:pathLst>
              <a:path w="1425677" h="396255">
                <a:moveTo>
                  <a:pt x="0" y="393291"/>
                </a:moveTo>
                <a:cubicBezTo>
                  <a:pt x="126181" y="398207"/>
                  <a:pt x="252362" y="403123"/>
                  <a:pt x="373626" y="353962"/>
                </a:cubicBezTo>
                <a:cubicBezTo>
                  <a:pt x="494890" y="304801"/>
                  <a:pt x="552245" y="157317"/>
                  <a:pt x="727587" y="98323"/>
                </a:cubicBezTo>
                <a:cubicBezTo>
                  <a:pt x="902929" y="39329"/>
                  <a:pt x="1164303" y="19664"/>
                  <a:pt x="1425677"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148143" y="2163097"/>
            <a:ext cx="1099392" cy="1641987"/>
          </a:xfrm>
          <a:custGeom>
            <a:avLst/>
            <a:gdLst>
              <a:gd name="connsiteX0" fmla="*/ 96502 w 1099392"/>
              <a:gd name="connsiteY0" fmla="*/ 1641987 h 1641987"/>
              <a:gd name="connsiteX1" fmla="*/ 96502 w 1099392"/>
              <a:gd name="connsiteY1" fmla="*/ 294968 h 1641987"/>
              <a:gd name="connsiteX2" fmla="*/ 1099392 w 1099392"/>
              <a:gd name="connsiteY2" fmla="*/ 0 h 1641987"/>
            </a:gdLst>
            <a:ahLst/>
            <a:cxnLst>
              <a:cxn ang="0">
                <a:pos x="connsiteX0" y="connsiteY0"/>
              </a:cxn>
              <a:cxn ang="0">
                <a:pos x="connsiteX1" y="connsiteY1"/>
              </a:cxn>
              <a:cxn ang="0">
                <a:pos x="connsiteX2" y="connsiteY2"/>
              </a:cxn>
            </a:cxnLst>
            <a:rect l="l" t="t" r="r" b="b"/>
            <a:pathLst>
              <a:path w="1099392" h="1641987">
                <a:moveTo>
                  <a:pt x="96502" y="1641987"/>
                </a:moveTo>
                <a:cubicBezTo>
                  <a:pt x="12928" y="1105309"/>
                  <a:pt x="-70646" y="568632"/>
                  <a:pt x="96502" y="294968"/>
                </a:cubicBezTo>
                <a:cubicBezTo>
                  <a:pt x="263650" y="21304"/>
                  <a:pt x="681521" y="10652"/>
                  <a:pt x="1099392" y="0"/>
                </a:cubicBezTo>
              </a:path>
            </a:pathLst>
          </a:custGeom>
          <a:noFill/>
          <a:ln w="1587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3378308" y="2310581"/>
            <a:ext cx="820066" cy="1455174"/>
          </a:xfrm>
          <a:custGeom>
            <a:avLst/>
            <a:gdLst>
              <a:gd name="connsiteX0" fmla="*/ 33486 w 820066"/>
              <a:gd name="connsiteY0" fmla="*/ 1455174 h 1455174"/>
              <a:gd name="connsiteX1" fmla="*/ 92479 w 820066"/>
              <a:gd name="connsiteY1" fmla="*/ 334296 h 1455174"/>
              <a:gd name="connsiteX2" fmla="*/ 820066 w 820066"/>
              <a:gd name="connsiteY2" fmla="*/ 0 h 1455174"/>
            </a:gdLst>
            <a:ahLst/>
            <a:cxnLst>
              <a:cxn ang="0">
                <a:pos x="connsiteX0" y="connsiteY0"/>
              </a:cxn>
              <a:cxn ang="0">
                <a:pos x="connsiteX1" y="connsiteY1"/>
              </a:cxn>
              <a:cxn ang="0">
                <a:pos x="connsiteX2" y="connsiteY2"/>
              </a:cxn>
            </a:cxnLst>
            <a:rect l="l" t="t" r="r" b="b"/>
            <a:pathLst>
              <a:path w="820066" h="1455174">
                <a:moveTo>
                  <a:pt x="33486" y="1455174"/>
                </a:moveTo>
                <a:cubicBezTo>
                  <a:pt x="-2566" y="1015999"/>
                  <a:pt x="-38618" y="576825"/>
                  <a:pt x="92479" y="334296"/>
                </a:cubicBezTo>
                <a:cubicBezTo>
                  <a:pt x="223576" y="91767"/>
                  <a:pt x="521821" y="45883"/>
                  <a:pt x="820066" y="0"/>
                </a:cubicBezTo>
              </a:path>
            </a:pathLst>
          </a:custGeom>
          <a:noFill/>
          <a:ln w="1587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3248423" y="1932698"/>
            <a:ext cx="279603" cy="338554"/>
          </a:xfrm>
          <a:prstGeom prst="rect">
            <a:avLst/>
          </a:prstGeom>
          <a:noFill/>
        </p:spPr>
        <p:txBody>
          <a:bodyPr wrap="square" rtlCol="0">
            <a:spAutoFit/>
          </a:bodyPr>
          <a:lstStyle/>
          <a:p>
            <a:r>
              <a:rPr lang="en-US" altLang="zh-CN" dirty="0">
                <a:solidFill>
                  <a:srgbClr val="FF0000"/>
                </a:solidFill>
              </a:rPr>
              <a:t>X</a:t>
            </a:r>
            <a:endParaRPr lang="zh-CN" altLang="en-US" dirty="0">
              <a:solidFill>
                <a:srgbClr val="FF0000"/>
              </a:solidFill>
            </a:endParaRPr>
          </a:p>
        </p:txBody>
      </p:sp>
      <p:sp>
        <p:nvSpPr>
          <p:cNvPr id="6" name="文本框 5"/>
          <p:cNvSpPr txBox="1"/>
          <p:nvPr/>
        </p:nvSpPr>
        <p:spPr>
          <a:xfrm>
            <a:off x="3246995" y="6017256"/>
            <a:ext cx="2595254" cy="584775"/>
          </a:xfrm>
          <a:prstGeom prst="rect">
            <a:avLst/>
          </a:prstGeom>
          <a:noFill/>
        </p:spPr>
        <p:txBody>
          <a:bodyPr wrap="square" rtlCol="0">
            <a:spAutoFit/>
          </a:bodyPr>
          <a:lstStyle/>
          <a:p>
            <a:r>
              <a:rPr lang="zh-CN" altLang="en-US" dirty="0">
                <a:solidFill>
                  <a:srgbClr val="C00000"/>
                </a:solidFill>
              </a:rPr>
              <a:t>前推最早在</a:t>
            </a:r>
            <a:r>
              <a:rPr lang="en-US" altLang="zh-CN" dirty="0">
                <a:solidFill>
                  <a:srgbClr val="C00000"/>
                </a:solidFill>
              </a:rPr>
              <a:t>EX</a:t>
            </a:r>
            <a:r>
              <a:rPr lang="zh-CN" altLang="en-US" dirty="0">
                <a:solidFill>
                  <a:srgbClr val="C00000"/>
                </a:solidFill>
              </a:rPr>
              <a:t>级，因此旁路单元也放在该级</a:t>
            </a:r>
          </a:p>
        </p:txBody>
      </p:sp>
      <p:cxnSp>
        <p:nvCxnSpPr>
          <p:cNvPr id="9" name="直接箭头连接符 8"/>
          <p:cNvCxnSpPr/>
          <p:nvPr/>
        </p:nvCxnSpPr>
        <p:spPr bwMode="auto">
          <a:xfrm flipV="1">
            <a:off x="3995936" y="5445224"/>
            <a:ext cx="645120" cy="572032"/>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10" name="椭圆 9"/>
          <p:cNvSpPr/>
          <p:nvPr/>
        </p:nvSpPr>
        <p:spPr bwMode="auto">
          <a:xfrm>
            <a:off x="2843808" y="4221088"/>
            <a:ext cx="304335" cy="21602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p:cNvSpPr txBox="1"/>
          <p:nvPr/>
        </p:nvSpPr>
        <p:spPr>
          <a:xfrm>
            <a:off x="70284" y="4052030"/>
            <a:ext cx="1117340" cy="830997"/>
          </a:xfrm>
          <a:prstGeom prst="rect">
            <a:avLst/>
          </a:prstGeom>
          <a:noFill/>
        </p:spPr>
        <p:txBody>
          <a:bodyPr wrap="square" rtlCol="0">
            <a:spAutoFit/>
          </a:bodyPr>
          <a:lstStyle/>
          <a:p>
            <a:r>
              <a:rPr lang="zh-CN" altLang="en-US" dirty="0">
                <a:solidFill>
                  <a:srgbClr val="C00000"/>
                </a:solidFill>
              </a:rPr>
              <a:t>以前不需要记录</a:t>
            </a:r>
            <a:r>
              <a:rPr lang="en-US" altLang="zh-CN" dirty="0" err="1">
                <a:solidFill>
                  <a:srgbClr val="C00000"/>
                </a:solidFill>
              </a:rPr>
              <a:t>Rs</a:t>
            </a:r>
            <a:endParaRPr lang="en-US" altLang="zh-CN" dirty="0">
              <a:solidFill>
                <a:srgbClr val="C00000"/>
              </a:solidFill>
            </a:endParaRPr>
          </a:p>
          <a:p>
            <a:r>
              <a:rPr lang="zh-CN" altLang="en-US" dirty="0">
                <a:solidFill>
                  <a:srgbClr val="C00000"/>
                </a:solidFill>
              </a:rPr>
              <a:t>见图</a:t>
            </a:r>
            <a:r>
              <a:rPr lang="en-US" altLang="zh-CN" dirty="0">
                <a:solidFill>
                  <a:srgbClr val="C00000"/>
                </a:solidFill>
              </a:rPr>
              <a:t>4-51</a:t>
            </a:r>
            <a:endParaRPr lang="zh-CN" altLang="en-US" dirty="0">
              <a:solidFill>
                <a:srgbClr val="C00000"/>
              </a:solidFill>
            </a:endParaRPr>
          </a:p>
        </p:txBody>
      </p:sp>
      <p:cxnSp>
        <p:nvCxnSpPr>
          <p:cNvPr id="15" name="直接箭头连接符 14"/>
          <p:cNvCxnSpPr>
            <a:endCxn id="10" idx="2"/>
          </p:cNvCxnSpPr>
          <p:nvPr/>
        </p:nvCxnSpPr>
        <p:spPr bwMode="auto">
          <a:xfrm>
            <a:off x="1136663" y="4275847"/>
            <a:ext cx="1707145" cy="53253"/>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7" name="文本框 6">
            <a:extLst>
              <a:ext uri="{FF2B5EF4-FFF2-40B4-BE49-F238E27FC236}">
                <a16:creationId xmlns:a16="http://schemas.microsoft.com/office/drawing/2014/main" id="{C61CF94C-C742-4576-934C-8679FEBCAE30}"/>
              </a:ext>
            </a:extLst>
          </p:cNvPr>
          <p:cNvSpPr txBox="1"/>
          <p:nvPr/>
        </p:nvSpPr>
        <p:spPr>
          <a:xfrm>
            <a:off x="6315931" y="476393"/>
            <a:ext cx="2304256" cy="1815882"/>
          </a:xfrm>
          <a:prstGeom prst="rect">
            <a:avLst/>
          </a:prstGeom>
          <a:solidFill>
            <a:srgbClr val="92D050"/>
          </a:solidFill>
        </p:spPr>
        <p:txBody>
          <a:bodyPr wrap="square" rtlCol="0">
            <a:spAutoFit/>
          </a:bodyPr>
          <a:lstStyle/>
          <a:p>
            <a:r>
              <a:rPr lang="zh-CN" altLang="en-US" b="1" dirty="0">
                <a:solidFill>
                  <a:srgbClr val="FF0000"/>
                </a:solidFill>
              </a:rPr>
              <a:t>输入：</a:t>
            </a:r>
            <a:endParaRPr lang="en-US" altLang="zh-CN" b="1" dirty="0">
              <a:solidFill>
                <a:srgbClr val="FF0000"/>
              </a:solidFill>
            </a:endParaRPr>
          </a:p>
          <a:p>
            <a:r>
              <a:rPr lang="en-US" altLang="zh-CN" dirty="0"/>
              <a:t>1</a:t>
            </a:r>
            <a:r>
              <a:rPr lang="zh-CN" altLang="en-US" dirty="0"/>
              <a:t>）</a:t>
            </a:r>
            <a:r>
              <a:rPr lang="en-US" altLang="zh-CN" dirty="0"/>
              <a:t>EX</a:t>
            </a:r>
            <a:r>
              <a:rPr lang="zh-CN" altLang="en-US" dirty="0"/>
              <a:t>阶段指令所使用的</a:t>
            </a:r>
            <a:r>
              <a:rPr lang="en-US" altLang="zh-CN" dirty="0" err="1"/>
              <a:t>rs</a:t>
            </a:r>
            <a:r>
              <a:rPr lang="en-US" altLang="zh-CN" dirty="0"/>
              <a:t>/</a:t>
            </a:r>
            <a:r>
              <a:rPr lang="en-US" altLang="zh-CN" dirty="0" err="1"/>
              <a:t>rt</a:t>
            </a:r>
            <a:r>
              <a:rPr lang="zh-CN" altLang="en-US" dirty="0"/>
              <a:t>号</a:t>
            </a:r>
            <a:endParaRPr lang="en-US" altLang="zh-CN" dirty="0"/>
          </a:p>
          <a:p>
            <a:r>
              <a:rPr lang="en-US" altLang="zh-CN" dirty="0"/>
              <a:t>2</a:t>
            </a:r>
            <a:r>
              <a:rPr lang="zh-CN" altLang="en-US" dirty="0"/>
              <a:t>）前面</a:t>
            </a:r>
            <a:r>
              <a:rPr lang="en-US" altLang="zh-CN" dirty="0"/>
              <a:t>MEM</a:t>
            </a:r>
            <a:r>
              <a:rPr lang="zh-CN" altLang="en-US" dirty="0"/>
              <a:t>、</a:t>
            </a:r>
            <a:r>
              <a:rPr lang="en-US" altLang="zh-CN" dirty="0"/>
              <a:t>WB</a:t>
            </a:r>
            <a:r>
              <a:rPr lang="zh-CN" altLang="en-US" dirty="0"/>
              <a:t>将要写的寄存器号</a:t>
            </a:r>
            <a:endParaRPr lang="en-US" altLang="zh-CN" dirty="0"/>
          </a:p>
          <a:p>
            <a:r>
              <a:rPr lang="zh-CN" altLang="en-US" b="1" dirty="0">
                <a:solidFill>
                  <a:srgbClr val="FF0000"/>
                </a:solidFill>
              </a:rPr>
              <a:t>输出：</a:t>
            </a:r>
            <a:endParaRPr lang="en-US" altLang="zh-CN" b="1" dirty="0">
              <a:solidFill>
                <a:srgbClr val="FF0000"/>
              </a:solidFill>
            </a:endParaRPr>
          </a:p>
          <a:p>
            <a:r>
              <a:rPr lang="zh-CN" altLang="en-US" dirty="0"/>
              <a:t>复选器选择信号</a:t>
            </a:r>
            <a:endParaRPr lang="en-US"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863302"/>
          </a:xfrm>
        </p:spPr>
        <p:txBody>
          <a:bodyPr/>
          <a:lstStyle/>
          <a:p>
            <a:r>
              <a:rPr lang="en-US" altLang="zh-CN" dirty="0"/>
              <a:t>ALU</a:t>
            </a:r>
            <a:r>
              <a:rPr lang="zh-CN" altLang="en-US" dirty="0"/>
              <a:t>的</a:t>
            </a:r>
            <a:r>
              <a:rPr lang="en-US" altLang="zh-CN" dirty="0"/>
              <a:t>MUX</a:t>
            </a:r>
            <a:r>
              <a:rPr lang="zh-CN" altLang="en-US" dirty="0"/>
              <a:t>控制信号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92</a:t>
            </a:fld>
            <a:endParaRPr lang="en-AU" altLang="zh-CN"/>
          </a:p>
        </p:txBody>
      </p:sp>
      <p:pic>
        <p:nvPicPr>
          <p:cNvPr id="5" name="图片 4"/>
          <p:cNvPicPr>
            <a:picLocks noChangeAspect="1"/>
          </p:cNvPicPr>
          <p:nvPr/>
        </p:nvPicPr>
        <p:blipFill>
          <a:blip r:embed="rId3"/>
          <a:stretch>
            <a:fillRect/>
          </a:stretch>
        </p:blipFill>
        <p:spPr>
          <a:xfrm>
            <a:off x="539552" y="2234224"/>
            <a:ext cx="8384888" cy="2562928"/>
          </a:xfrm>
          <a:prstGeom prst="rect">
            <a:avLst/>
          </a:prstGeom>
        </p:spPr>
      </p:pic>
    </p:spTree>
    <p:extLst>
      <p:ext uri="{BB962C8B-B14F-4D97-AF65-F5344CB8AC3E}">
        <p14:creationId xmlns:p14="http://schemas.microsoft.com/office/powerpoint/2010/main" val="4118049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E761EF7-1D53-45FD-A4A6-F669C5217741}" type="slidenum">
              <a:rPr lang="en-AU" altLang="zh-CN" sz="1400"/>
              <a:pPr>
                <a:spcBef>
                  <a:spcPct val="0"/>
                </a:spcBef>
                <a:buClrTx/>
                <a:buSzTx/>
                <a:buFontTx/>
                <a:buNone/>
              </a:pPr>
              <a:t>93</a:t>
            </a:fld>
            <a:endParaRPr lang="en-AU" altLang="zh-CN" sz="1400"/>
          </a:p>
        </p:txBody>
      </p:sp>
      <p:sp>
        <p:nvSpPr>
          <p:cNvPr id="149507"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前推控制信号的产生</a:t>
            </a:r>
            <a:endParaRPr lang="en-AU" altLang="zh-CN" sz="4000" dirty="0">
              <a:ea typeface="宋体" panose="02010600030101010101" pitchFamily="2" charset="-122"/>
            </a:endParaRPr>
          </a:p>
        </p:txBody>
      </p:sp>
      <p:sp>
        <p:nvSpPr>
          <p:cNvPr id="1495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仅当写寄存器才需要前推</a:t>
            </a:r>
            <a:r>
              <a:rPr lang="en-US" altLang="zh-CN" dirty="0">
                <a:ea typeface="宋体" panose="02010600030101010101" pitchFamily="2" charset="-122"/>
              </a:rPr>
              <a:t>!</a:t>
            </a:r>
            <a:r>
              <a:rPr lang="zh-CN" altLang="en-US" sz="2400" dirty="0">
                <a:ea typeface="宋体" panose="02010600030101010101" pitchFamily="2" charset="-122"/>
              </a:rPr>
              <a:t>（写内存则不必）</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EX/</a:t>
            </a:r>
            <a:r>
              <a:rPr lang="en-US" altLang="zh-CN" dirty="0" err="1">
                <a:ea typeface="宋体" panose="02010600030101010101" pitchFamily="2" charset="-122"/>
              </a:rPr>
              <a:t>MEM.RegWrite</a:t>
            </a:r>
            <a:r>
              <a:rPr lang="en-US" altLang="zh-CN" dirty="0">
                <a:ea typeface="宋体" panose="02010600030101010101" pitchFamily="2" charset="-122"/>
              </a:rPr>
              <a:t>, MEM/</a:t>
            </a:r>
            <a:r>
              <a:rPr lang="en-US" altLang="zh-CN" dirty="0" err="1">
                <a:ea typeface="宋体" panose="02010600030101010101" pitchFamily="2" charset="-122"/>
              </a:rPr>
              <a:t>WB.RegWrite</a:t>
            </a:r>
            <a:endParaRPr lang="en-US" altLang="zh-CN" dirty="0">
              <a:ea typeface="宋体" panose="02010600030101010101" pitchFamily="2" charset="-122"/>
            </a:endParaRPr>
          </a:p>
          <a:p>
            <a:pPr eaLnBrk="1" hangingPunct="1"/>
            <a:r>
              <a:rPr lang="zh-CN" altLang="en-US" dirty="0">
                <a:ea typeface="宋体" panose="02010600030101010101" pitchFamily="2" charset="-122"/>
              </a:rPr>
              <a:t>且仅当所读的寄存器不是</a:t>
            </a:r>
            <a:r>
              <a:rPr lang="en-US" altLang="zh-CN" dirty="0">
                <a:ea typeface="宋体" panose="02010600030101010101" pitchFamily="2" charset="-122"/>
              </a:rPr>
              <a:t>0</a:t>
            </a:r>
            <a:r>
              <a:rPr lang="zh-CN" altLang="en-US" dirty="0">
                <a:ea typeface="宋体" panose="02010600030101010101" pitchFamily="2" charset="-122"/>
              </a:rPr>
              <a:t>号寄存器</a:t>
            </a:r>
            <a:r>
              <a:rPr lang="zh-CN" altLang="en-US" sz="2400" dirty="0">
                <a:ea typeface="宋体" panose="02010600030101010101" pitchFamily="2" charset="-122"/>
              </a:rPr>
              <a:t>（其值恒定为</a:t>
            </a:r>
            <a:r>
              <a:rPr lang="en-US" altLang="zh-CN" sz="2400" dirty="0">
                <a:ea typeface="宋体" panose="02010600030101010101" pitchFamily="2" charset="-122"/>
              </a:rPr>
              <a:t>0</a:t>
            </a:r>
            <a:r>
              <a:rPr lang="zh-CN" altLang="en-US" sz="2400" dirty="0">
                <a:ea typeface="宋体" panose="02010600030101010101" pitchFamily="2" charset="-122"/>
              </a:rPr>
              <a:t>，无须等待更新）</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EX/</a:t>
            </a:r>
            <a:r>
              <a:rPr lang="en-US" altLang="zh-CN" dirty="0" err="1">
                <a:ea typeface="宋体" panose="02010600030101010101" pitchFamily="2" charset="-122"/>
              </a:rPr>
              <a:t>MEM.RegisterRd</a:t>
            </a:r>
            <a:r>
              <a:rPr lang="en-US" altLang="zh-CN" dirty="0">
                <a:ea typeface="宋体" panose="02010600030101010101" pitchFamily="2" charset="-122"/>
              </a:rPr>
              <a:t> ≠ 0,</a:t>
            </a:r>
            <a:br>
              <a:rPr lang="en-US" altLang="zh-CN" dirty="0">
                <a:ea typeface="宋体" panose="02010600030101010101" pitchFamily="2" charset="-122"/>
              </a:rPr>
            </a:br>
            <a:r>
              <a:rPr lang="en-US" altLang="zh-CN" dirty="0">
                <a:ea typeface="宋体" panose="02010600030101010101" pitchFamily="2" charset="-122"/>
              </a:rPr>
              <a:t>MEM/</a:t>
            </a:r>
            <a:r>
              <a:rPr lang="en-US" altLang="zh-CN" dirty="0" err="1">
                <a:ea typeface="宋体" panose="02010600030101010101" pitchFamily="2" charset="-122"/>
              </a:rPr>
              <a:t>WB.RegisterRd</a:t>
            </a:r>
            <a:r>
              <a:rPr lang="en-US" altLang="zh-CN" dirty="0">
                <a:ea typeface="宋体" panose="02010600030101010101" pitchFamily="2" charset="-122"/>
              </a:rPr>
              <a:t> ≠ 0</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1ACF7C0-1DE4-494E-B919-1E7E592B1BA6}" type="slidenum">
              <a:rPr lang="en-AU" altLang="zh-CN" sz="1400"/>
              <a:pPr>
                <a:spcBef>
                  <a:spcPct val="0"/>
                </a:spcBef>
                <a:buClrTx/>
                <a:buSzTx/>
                <a:buFontTx/>
                <a:buNone/>
              </a:pPr>
              <a:t>94</a:t>
            </a:fld>
            <a:endParaRPr lang="en-AU" altLang="zh-CN" sz="1400"/>
          </a:p>
        </p:txBody>
      </p:sp>
      <p:sp>
        <p:nvSpPr>
          <p:cNvPr id="153603"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前推控制中的</a:t>
            </a:r>
            <a:r>
              <a:rPr lang="en-US" altLang="zh-CN" dirty="0">
                <a:ea typeface="宋体" panose="02010600030101010101" pitchFamily="2" charset="-122"/>
              </a:rPr>
              <a:t>MUX</a:t>
            </a:r>
            <a:r>
              <a:rPr lang="zh-CN" altLang="en-US" dirty="0">
                <a:ea typeface="宋体" panose="02010600030101010101" pitchFamily="2" charset="-122"/>
              </a:rPr>
              <a:t>信号产生</a:t>
            </a:r>
            <a:endParaRPr lang="en-AU" altLang="zh-CN" dirty="0">
              <a:ea typeface="宋体" panose="02010600030101010101" pitchFamily="2" charset="-122"/>
            </a:endParaRPr>
          </a:p>
        </p:txBody>
      </p:sp>
      <p:sp>
        <p:nvSpPr>
          <p:cNvPr id="153604" name="Rectangle 3"/>
          <p:cNvSpPr>
            <a:spLocks noGrp="1" noChangeArrowheads="1"/>
          </p:cNvSpPr>
          <p:nvPr>
            <p:ph type="body" idx="1"/>
          </p:nvPr>
        </p:nvSpPr>
        <p:spPr/>
        <p:txBody>
          <a:bodyPr/>
          <a:lstStyle/>
          <a:p>
            <a:pPr eaLnBrk="1" hangingPunct="1"/>
            <a:r>
              <a:rPr lang="en-US" altLang="zh-CN" sz="2400" dirty="0">
                <a:ea typeface="宋体" panose="02010600030101010101" pitchFamily="2" charset="-122"/>
              </a:rPr>
              <a:t>EX </a:t>
            </a:r>
            <a:r>
              <a:rPr lang="zh-CN" altLang="en-US" sz="2400" dirty="0">
                <a:ea typeface="宋体" panose="02010600030101010101" pitchFamily="2" charset="-122"/>
              </a:rPr>
              <a:t>冒险（</a:t>
            </a: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zh-CN" altLang="en-US" sz="2400" dirty="0">
                <a:ea typeface="宋体" panose="02010600030101010101" pitchFamily="2" charset="-122"/>
              </a:rPr>
              <a:t>在</a:t>
            </a:r>
            <a:r>
              <a:rPr lang="en-US" altLang="zh-CN" sz="2400" dirty="0">
                <a:ea typeface="宋体" panose="02010600030101010101" pitchFamily="2" charset="-122"/>
              </a:rPr>
              <a:t>EX/MEM</a:t>
            </a:r>
            <a:r>
              <a:rPr lang="zh-CN" altLang="en-US" sz="2400" dirty="0">
                <a:ea typeface="宋体" panose="02010600030101010101" pitchFamily="2" charset="-122"/>
              </a:rPr>
              <a:t>检测到相应的</a:t>
            </a:r>
            <a:r>
              <a:rPr lang="en-US" altLang="zh-CN" sz="2400" dirty="0" err="1">
                <a:ea typeface="宋体" panose="02010600030101010101" pitchFamily="2" charset="-122"/>
              </a:rPr>
              <a:t>rd</a:t>
            </a:r>
            <a:r>
              <a:rPr lang="zh-CN" altLang="en-US" sz="2400" dirty="0">
                <a:ea typeface="宋体" panose="02010600030101010101" pitchFamily="2" charset="-122"/>
              </a:rPr>
              <a:t>）</a:t>
            </a:r>
            <a:endParaRPr lang="en-AU" altLang="zh-CN" sz="2400" dirty="0">
              <a:ea typeface="宋体" panose="02010600030101010101" pitchFamily="2" charset="-122"/>
            </a:endParaRP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10</a:t>
            </a: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10</a:t>
            </a:r>
          </a:p>
          <a:p>
            <a:pPr eaLnBrk="1" hangingPunct="1"/>
            <a:r>
              <a:rPr lang="en-US" altLang="zh-CN" sz="2400" dirty="0">
                <a:ea typeface="宋体" panose="02010600030101010101" pitchFamily="2" charset="-122"/>
              </a:rPr>
              <a:t>MEM </a:t>
            </a:r>
            <a:r>
              <a:rPr lang="zh-CN" altLang="en-US" sz="2400" dirty="0">
                <a:ea typeface="宋体" panose="02010600030101010101" pitchFamily="2" charset="-122"/>
              </a:rPr>
              <a:t>冒险（</a:t>
            </a:r>
            <a:r>
              <a:rPr lang="en-US" altLang="zh-CN" sz="2400" dirty="0">
                <a:ea typeface="宋体" panose="02010600030101010101" pitchFamily="2" charset="-122"/>
              </a:rPr>
              <a:t> </a:t>
            </a: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zh-CN" altLang="en-US" sz="2400" dirty="0">
                <a:ea typeface="宋体" panose="02010600030101010101" pitchFamily="2" charset="-122"/>
              </a:rPr>
              <a:t>在</a:t>
            </a:r>
            <a:r>
              <a:rPr lang="en-US" altLang="zh-CN" sz="2400" dirty="0">
                <a:ea typeface="宋体" panose="02010600030101010101" pitchFamily="2" charset="-122"/>
              </a:rPr>
              <a:t>MEM/WB</a:t>
            </a:r>
            <a:r>
              <a:rPr lang="zh-CN" altLang="en-US" sz="2400" dirty="0">
                <a:ea typeface="宋体" panose="02010600030101010101" pitchFamily="2" charset="-122"/>
              </a:rPr>
              <a:t>检测到相应的</a:t>
            </a:r>
            <a:r>
              <a:rPr lang="en-US" altLang="zh-CN" sz="2400" dirty="0" err="1">
                <a:ea typeface="宋体" panose="02010600030101010101" pitchFamily="2" charset="-122"/>
              </a:rPr>
              <a:t>rd</a:t>
            </a:r>
            <a:r>
              <a:rPr lang="en-US" altLang="zh-CN" sz="2400" dirty="0">
                <a:ea typeface="宋体" panose="02010600030101010101" pitchFamily="2" charset="-122"/>
              </a:rPr>
              <a:t> </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01</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01</a:t>
            </a:r>
          </a:p>
        </p:txBody>
      </p:sp>
      <p:sp>
        <p:nvSpPr>
          <p:cNvPr id="2" name="矩形 1">
            <a:extLst>
              <a:ext uri="{FF2B5EF4-FFF2-40B4-BE49-F238E27FC236}">
                <a16:creationId xmlns:a16="http://schemas.microsoft.com/office/drawing/2014/main" id="{588E38F2-5B04-4D4B-B087-F49BA46A7EC0}"/>
              </a:ext>
            </a:extLst>
          </p:cNvPr>
          <p:cNvSpPr/>
          <p:nvPr/>
        </p:nvSpPr>
        <p:spPr>
          <a:xfrm>
            <a:off x="684213" y="6116222"/>
            <a:ext cx="2441694" cy="584775"/>
          </a:xfrm>
          <a:prstGeom prst="rect">
            <a:avLst/>
          </a:prstGeom>
          <a:solidFill>
            <a:srgbClr val="92D050"/>
          </a:solidFill>
        </p:spPr>
        <p:txBody>
          <a:bodyPr wrap="none">
            <a:spAutoFit/>
          </a:bodyPr>
          <a:lstStyle/>
          <a:p>
            <a:r>
              <a:rPr lang="zh-CN" altLang="en-US" b="1" dirty="0">
                <a:solidFill>
                  <a:srgbClr val="FF0000"/>
                </a:solidFill>
              </a:rPr>
              <a:t>在哪里产生有效数据，</a:t>
            </a:r>
            <a:endParaRPr lang="en-US" altLang="zh-CN" b="1" dirty="0">
              <a:solidFill>
                <a:srgbClr val="FF0000"/>
              </a:solidFill>
            </a:endParaRPr>
          </a:p>
          <a:p>
            <a:r>
              <a:rPr lang="zh-CN" altLang="en-US" b="1" dirty="0">
                <a:solidFill>
                  <a:srgbClr val="FF0000"/>
                </a:solidFill>
              </a:rPr>
              <a:t>就以那一级作为冒险的名</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E7F1669-2FBE-4767-ADF8-D5B5845F70FB}" type="slidenum">
              <a:rPr lang="en-AU" altLang="zh-CN" sz="1400"/>
              <a:pPr>
                <a:spcBef>
                  <a:spcPct val="0"/>
                </a:spcBef>
                <a:buClrTx/>
                <a:buSzTx/>
                <a:buFontTx/>
                <a:buNone/>
              </a:pPr>
              <a:t>95</a:t>
            </a:fld>
            <a:endParaRPr lang="en-AU" altLang="zh-CN" sz="1400"/>
          </a:p>
        </p:txBody>
      </p:sp>
      <p:sp>
        <p:nvSpPr>
          <p:cNvPr id="1556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双重数据冒险</a:t>
            </a:r>
            <a:endParaRPr lang="en-AU" altLang="zh-CN" dirty="0">
              <a:ea typeface="宋体" panose="02010600030101010101" pitchFamily="2" charset="-122"/>
            </a:endParaRPr>
          </a:p>
        </p:txBody>
      </p:sp>
      <p:sp>
        <p:nvSpPr>
          <p:cNvPr id="15565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考察累加操作的指令序列</a:t>
            </a:r>
            <a:r>
              <a:rPr lang="en-US" altLang="zh-CN" dirty="0">
                <a:ea typeface="宋体" panose="02010600030101010101" pitchFamily="2" charset="-122"/>
              </a:rPr>
              <a:t>:</a:t>
            </a:r>
          </a:p>
          <a:p>
            <a:pPr lvl="1" eaLnBrk="1" hangingPunct="1">
              <a:buFont typeface="Wingdings" panose="05000000000000000000" pitchFamily="2" charset="2"/>
              <a:buNone/>
            </a:pPr>
            <a:r>
              <a:rPr lang="en-US" altLang="zh-CN" dirty="0">
                <a:latin typeface="Lucida Console" panose="020B0609040504020204" pitchFamily="49" charset="0"/>
                <a:ea typeface="宋体" panose="02010600030101010101" pitchFamily="2" charset="-122"/>
              </a:rPr>
              <a:t>	add </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,$1,$2</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add </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,$3</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add $1,</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,$4</a:t>
            </a:r>
          </a:p>
          <a:p>
            <a:pPr eaLnBrk="1" hangingPunct="1"/>
            <a:r>
              <a:rPr lang="en-US" altLang="zh-CN" dirty="0">
                <a:ea typeface="宋体" panose="02010600030101010101" pitchFamily="2" charset="-122"/>
              </a:rPr>
              <a:t>EX</a:t>
            </a:r>
            <a:r>
              <a:rPr lang="zh-CN" altLang="en-US" dirty="0">
                <a:ea typeface="宋体" panose="02010600030101010101" pitchFamily="2" charset="-122"/>
              </a:rPr>
              <a:t>冒险和</a:t>
            </a:r>
            <a:r>
              <a:rPr lang="en-US" altLang="zh-CN" dirty="0">
                <a:ea typeface="宋体" panose="02010600030101010101" pitchFamily="2" charset="-122"/>
              </a:rPr>
              <a:t>MEM</a:t>
            </a:r>
            <a:r>
              <a:rPr lang="zh-CN" altLang="en-US" dirty="0">
                <a:ea typeface="宋体" panose="02010600030101010101" pitchFamily="2" charset="-122"/>
              </a:rPr>
              <a:t>冒险同时存在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按程序本意应该使用最近一条指令的结果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即使用</a:t>
            </a:r>
            <a:r>
              <a:rPr lang="en-US" altLang="zh-CN" dirty="0">
                <a:ea typeface="宋体" panose="02010600030101010101" pitchFamily="2" charset="-122"/>
              </a:rPr>
              <a:t>EX</a:t>
            </a:r>
            <a:r>
              <a:rPr lang="zh-CN" altLang="en-US" dirty="0">
                <a:ea typeface="宋体" panose="02010600030101010101" pitchFamily="2" charset="-122"/>
              </a:rPr>
              <a:t>提供的结果，而不是使用更早期的</a:t>
            </a:r>
            <a:r>
              <a:rPr lang="en-US" altLang="zh-CN" dirty="0">
                <a:ea typeface="宋体" panose="02010600030101010101" pitchFamily="2" charset="-122"/>
              </a:rPr>
              <a:t>MEM</a:t>
            </a:r>
            <a:r>
              <a:rPr lang="zh-CN" altLang="en-US" dirty="0">
                <a:ea typeface="宋体" panose="02010600030101010101" pitchFamily="2" charset="-122"/>
              </a:rPr>
              <a:t>结果</a:t>
            </a:r>
            <a:endParaRPr lang="en-US" altLang="zh-CN" dirty="0">
              <a:ea typeface="宋体" panose="02010600030101010101" pitchFamily="2" charset="-122"/>
            </a:endParaRPr>
          </a:p>
          <a:p>
            <a:pPr eaLnBrk="1" hangingPunct="1"/>
            <a:r>
              <a:rPr lang="zh-CN" altLang="en-US" dirty="0">
                <a:ea typeface="宋体" panose="02010600030101010101" pitchFamily="2" charset="-122"/>
              </a:rPr>
              <a:t>修订</a:t>
            </a:r>
            <a:r>
              <a:rPr lang="en-US" altLang="zh-CN" dirty="0">
                <a:ea typeface="宋体" panose="02010600030101010101" pitchFamily="2" charset="-122"/>
              </a:rPr>
              <a:t>MEM</a:t>
            </a:r>
            <a:r>
              <a:rPr lang="zh-CN" altLang="en-US" dirty="0">
                <a:ea typeface="宋体" panose="02010600030101010101" pitchFamily="2" charset="-122"/>
              </a:rPr>
              <a:t>冒险的的控制信号</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只有</a:t>
            </a:r>
            <a:r>
              <a:rPr lang="en-US" altLang="zh-CN" dirty="0">
                <a:ea typeface="宋体" panose="02010600030101010101" pitchFamily="2" charset="-122"/>
              </a:rPr>
              <a:t>EX</a:t>
            </a:r>
            <a:r>
              <a:rPr lang="zh-CN" altLang="en-US" dirty="0">
                <a:ea typeface="宋体" panose="02010600030101010101" pitchFamily="2" charset="-122"/>
              </a:rPr>
              <a:t>冒险不成立时，才对</a:t>
            </a:r>
            <a:r>
              <a:rPr lang="en-US" altLang="zh-CN" dirty="0">
                <a:ea typeface="宋体" panose="02010600030101010101" pitchFamily="2" charset="-122"/>
              </a:rPr>
              <a:t>MEM</a:t>
            </a:r>
            <a:r>
              <a:rPr lang="zh-CN" altLang="en-US" dirty="0">
                <a:ea typeface="宋体" panose="02010600030101010101" pitchFamily="2" charset="-122"/>
              </a:rPr>
              <a:t>冒险前推</a:t>
            </a:r>
            <a:endParaRPr lang="en-AU" altLang="zh-CN" dirty="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1860FD6-AFA7-49B7-8A7E-022B5F416F06}" type="slidenum">
              <a:rPr lang="en-AU" altLang="zh-CN" sz="1400"/>
              <a:pPr>
                <a:spcBef>
                  <a:spcPct val="0"/>
                </a:spcBef>
                <a:buClrTx/>
                <a:buSzTx/>
                <a:buFontTx/>
                <a:buNone/>
              </a:pPr>
              <a:t>96</a:t>
            </a:fld>
            <a:endParaRPr lang="en-AU" altLang="zh-CN" sz="1400"/>
          </a:p>
        </p:txBody>
      </p:sp>
      <p:sp>
        <p:nvSpPr>
          <p:cNvPr id="15769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修订后的</a:t>
            </a:r>
            <a:r>
              <a:rPr lang="en-US" altLang="zh-CN" sz="4000" dirty="0">
                <a:ea typeface="宋体" panose="02010600030101010101" pitchFamily="2" charset="-122"/>
              </a:rPr>
              <a:t>MEM</a:t>
            </a:r>
            <a:r>
              <a:rPr lang="zh-CN" altLang="en-US" sz="4000" dirty="0">
                <a:ea typeface="宋体" panose="02010600030101010101" pitchFamily="2" charset="-122"/>
              </a:rPr>
              <a:t>前推条件</a:t>
            </a:r>
            <a:endParaRPr lang="en-AU" altLang="zh-CN" sz="4000" dirty="0">
              <a:ea typeface="宋体" panose="02010600030101010101" pitchFamily="2" charset="-122"/>
            </a:endParaRPr>
          </a:p>
        </p:txBody>
      </p:sp>
      <p:sp>
        <p:nvSpPr>
          <p:cNvPr id="157700" name="Rectangle 3"/>
          <p:cNvSpPr>
            <a:spLocks noGrp="1" noChangeArrowheads="1"/>
          </p:cNvSpPr>
          <p:nvPr>
            <p:ph type="body" idx="1"/>
          </p:nvPr>
        </p:nvSpPr>
        <p:spPr/>
        <p:txBody>
          <a:bodyPr/>
          <a:lstStyle/>
          <a:p>
            <a:pPr eaLnBrk="1" hangingPunct="1">
              <a:lnSpc>
                <a:spcPct val="120000"/>
              </a:lnSpc>
            </a:pPr>
            <a:r>
              <a:rPr lang="en-US" altLang="zh-CN" sz="2400" dirty="0">
                <a:ea typeface="宋体" panose="02010600030101010101" pitchFamily="2" charset="-122"/>
              </a:rPr>
              <a:t>MEM </a:t>
            </a:r>
            <a:r>
              <a:rPr lang="zh-CN" altLang="en-US" sz="2400" dirty="0">
                <a:ea typeface="宋体" panose="02010600030101010101" pitchFamily="2" charset="-122"/>
              </a:rPr>
              <a:t>冒险的控制信号</a:t>
            </a:r>
            <a:endParaRPr lang="en-US" altLang="zh-CN" sz="2400" dirty="0">
              <a:ea typeface="宋体" panose="02010600030101010101" pitchFamily="2" charset="-122"/>
            </a:endParaRPr>
          </a:p>
          <a:p>
            <a:pPr lvl="1" eaLnBrk="1" hangingPunct="1">
              <a:lnSpc>
                <a:spcPct val="120000"/>
              </a:lnSpc>
            </a:pPr>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a:solidFill>
                  <a:schemeClr val="hlink"/>
                </a:solidFill>
                <a:ea typeface="宋体" panose="02010600030101010101" pitchFamily="2" charset="-122"/>
              </a:rPr>
              <a:t>and not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EX/</a:t>
            </a:r>
            <a:r>
              <a:rPr lang="en-AU" altLang="zh-CN" sz="2000" dirty="0" err="1">
                <a:solidFill>
                  <a:schemeClr val="hlink"/>
                </a:solidFill>
                <a:ea typeface="宋体" panose="02010600030101010101" pitchFamily="2" charset="-122"/>
              </a:rPr>
              <a:t>MEM.RegWrite</a:t>
            </a: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 0)</a:t>
            </a:r>
            <a:br>
              <a:rPr lang="en-AU" altLang="zh-CN" sz="2000" dirty="0">
                <a:solidFill>
                  <a:schemeClr val="hlink"/>
                </a:solidFill>
                <a:ea typeface="宋体" panose="02010600030101010101" pitchFamily="2" charset="-122"/>
              </a:rPr>
            </a:b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 ID/</a:t>
            </a:r>
            <a:r>
              <a:rPr lang="en-AU" altLang="zh-CN" sz="2000" dirty="0" err="1">
                <a:solidFill>
                  <a:schemeClr val="hlink"/>
                </a:solidFill>
                <a:ea typeface="宋体" panose="02010600030101010101" pitchFamily="2" charset="-122"/>
              </a:rPr>
              <a:t>EX.RegisterRs</a:t>
            </a:r>
            <a:r>
              <a:rPr lang="en-AU" altLang="zh-CN" sz="2000" dirty="0">
                <a:solidFill>
                  <a:schemeClr val="hlink"/>
                </a:solidFill>
                <a:ea typeface="宋体" panose="02010600030101010101" pitchFamily="2" charset="-122"/>
              </a:rPr>
              <a:t>)</a:t>
            </a:r>
            <a:r>
              <a:rPr lang="en-AU" altLang="zh-CN" sz="2000" b="1" dirty="0">
                <a:solidFill>
                  <a:srgbClr val="FF0000"/>
                </a:solidFill>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ea typeface="宋体" panose="02010600030101010101" pitchFamily="2" charset="-122"/>
              </a:rPr>
              <a:t>ForwardA</a:t>
            </a:r>
            <a:r>
              <a:rPr lang="en-AU" altLang="zh-CN" sz="2000" dirty="0">
                <a:ea typeface="宋体" panose="02010600030101010101" pitchFamily="2" charset="-122"/>
              </a:rPr>
              <a:t> = </a:t>
            </a:r>
            <a:r>
              <a:rPr lang="en-AU" altLang="zh-CN" sz="2000" dirty="0">
                <a:solidFill>
                  <a:srgbClr val="FF0000"/>
                </a:solidFill>
                <a:ea typeface="宋体" panose="02010600030101010101" pitchFamily="2" charset="-122"/>
              </a:rPr>
              <a:t>01</a:t>
            </a:r>
          </a:p>
          <a:p>
            <a:pPr lvl="1" eaLnBrk="1" hangingPunct="1">
              <a:lnSpc>
                <a:spcPct val="120000"/>
              </a:lnSpc>
            </a:pPr>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a:solidFill>
                  <a:schemeClr val="hlink"/>
                </a:solidFill>
                <a:ea typeface="宋体" panose="02010600030101010101" pitchFamily="2" charset="-122"/>
              </a:rPr>
              <a:t>and not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EX/</a:t>
            </a:r>
            <a:r>
              <a:rPr lang="en-AU" altLang="zh-CN" sz="2000" dirty="0" err="1">
                <a:solidFill>
                  <a:schemeClr val="hlink"/>
                </a:solidFill>
                <a:ea typeface="宋体" panose="02010600030101010101" pitchFamily="2" charset="-122"/>
              </a:rPr>
              <a:t>MEM.RegWrite</a:t>
            </a: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 0)</a:t>
            </a:r>
            <a:br>
              <a:rPr lang="en-AU" altLang="zh-CN" sz="2000" dirty="0">
                <a:solidFill>
                  <a:schemeClr val="hlink"/>
                </a:solidFill>
                <a:ea typeface="宋体" panose="02010600030101010101" pitchFamily="2" charset="-122"/>
              </a:rPr>
            </a:b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 ID/</a:t>
            </a:r>
            <a:r>
              <a:rPr lang="en-AU" altLang="zh-CN" sz="2000" dirty="0" err="1">
                <a:solidFill>
                  <a:schemeClr val="hlink"/>
                </a:solidFill>
                <a:ea typeface="宋体" panose="02010600030101010101" pitchFamily="2" charset="-122"/>
              </a:rPr>
              <a:t>EX.RegisterRt</a:t>
            </a:r>
            <a:r>
              <a:rPr lang="en-AU" altLang="zh-CN" sz="2000" dirty="0">
                <a:solidFill>
                  <a:schemeClr val="hlink"/>
                </a:solidFill>
                <a:ea typeface="宋体" panose="02010600030101010101" pitchFamily="2" charset="-122"/>
              </a:rPr>
              <a:t>)</a:t>
            </a:r>
            <a:r>
              <a:rPr lang="en-AU" altLang="zh-CN" sz="2000" b="1" dirty="0">
                <a:solidFill>
                  <a:srgbClr val="FF0000"/>
                </a:solidFill>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ea typeface="宋体" panose="02010600030101010101" pitchFamily="2" charset="-122"/>
              </a:rPr>
              <a:t>ForwardB</a:t>
            </a:r>
            <a:r>
              <a:rPr lang="en-AU" altLang="zh-CN" sz="2000" dirty="0">
                <a:ea typeface="宋体" panose="02010600030101010101" pitchFamily="2" charset="-122"/>
              </a:rPr>
              <a:t> = </a:t>
            </a:r>
            <a:r>
              <a:rPr lang="en-AU" altLang="zh-CN" sz="2000" dirty="0">
                <a:solidFill>
                  <a:srgbClr val="FF0000"/>
                </a:solidFill>
                <a:ea typeface="宋体" panose="02010600030101010101" pitchFamily="2" charset="-122"/>
              </a:rPr>
              <a:t>01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550E579-D149-4EFF-81C0-B742D42D7CD9}" type="slidenum">
              <a:rPr lang="en-AU" altLang="zh-CN" sz="1400"/>
              <a:pPr>
                <a:spcBef>
                  <a:spcPct val="0"/>
                </a:spcBef>
                <a:buClrTx/>
                <a:buSzTx/>
                <a:buFontTx/>
                <a:buNone/>
              </a:pPr>
              <a:t>97</a:t>
            </a:fld>
            <a:endParaRPr lang="en-AU" altLang="zh-CN" sz="1400"/>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pic>
        <p:nvPicPr>
          <p:cNvPr id="159748" name="Picture 6" descr="f04-5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8"/>
            <a:ext cx="86487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带有前推功能的流水线</a:t>
            </a:r>
            <a:endParaRPr lang="en-AU" altLang="zh-CN" dirty="0">
              <a:ea typeface="宋体" panose="02010600030101010101" pitchFamily="2" charset="-122"/>
            </a:endParaRPr>
          </a:p>
        </p:txBody>
      </p:sp>
      <p:sp>
        <p:nvSpPr>
          <p:cNvPr id="2" name="文本框 1"/>
          <p:cNvSpPr txBox="1"/>
          <p:nvPr/>
        </p:nvSpPr>
        <p:spPr>
          <a:xfrm>
            <a:off x="827584" y="6153150"/>
            <a:ext cx="800219" cy="338554"/>
          </a:xfrm>
          <a:prstGeom prst="rect">
            <a:avLst/>
          </a:prstGeom>
          <a:noFill/>
        </p:spPr>
        <p:txBody>
          <a:bodyPr wrap="none" rtlCol="0">
            <a:spAutoFit/>
          </a:bodyPr>
          <a:lstStyle/>
          <a:p>
            <a:r>
              <a:rPr lang="zh-CN" altLang="en-US" dirty="0"/>
              <a:t>图</a:t>
            </a:r>
            <a:r>
              <a:rPr lang="en-US" altLang="zh-CN" dirty="0"/>
              <a:t>4-56</a:t>
            </a:r>
            <a:endParaRPr lang="zh-CN" altLang="en-US" dirty="0"/>
          </a:p>
        </p:txBody>
      </p:sp>
      <p:sp>
        <p:nvSpPr>
          <p:cNvPr id="7" name="圆角矩形 6"/>
          <p:cNvSpPr/>
          <p:nvPr/>
        </p:nvSpPr>
        <p:spPr bwMode="auto">
          <a:xfrm>
            <a:off x="2843808" y="4437112"/>
            <a:ext cx="1008112" cy="720080"/>
          </a:xfrm>
          <a:prstGeom prst="roundRect">
            <a:avLst/>
          </a:prstGeom>
          <a:solidFill>
            <a:schemeClr val="accent1">
              <a:alpha val="3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2483768" y="4077072"/>
            <a:ext cx="1728192" cy="338554"/>
          </a:xfrm>
          <a:prstGeom prst="rect">
            <a:avLst/>
          </a:prstGeom>
          <a:noFill/>
        </p:spPr>
        <p:txBody>
          <a:bodyPr wrap="square" rtlCol="0">
            <a:spAutoFit/>
          </a:bodyPr>
          <a:lstStyle/>
          <a:p>
            <a:r>
              <a:rPr lang="zh-CN" altLang="en-US" dirty="0">
                <a:solidFill>
                  <a:srgbClr val="009900"/>
                </a:solidFill>
              </a:rPr>
              <a:t>需传递到下一级</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补充完善</a:t>
            </a:r>
            <a:r>
              <a:rPr lang="zh-CN" altLang="en-US" dirty="0">
                <a:solidFill>
                  <a:srgbClr val="FF0000"/>
                </a:solidFill>
              </a:rPr>
              <a:t>立即数</a:t>
            </a:r>
            <a:r>
              <a:rPr lang="zh-CN" altLang="en-US" dirty="0"/>
              <a:t>到</a:t>
            </a:r>
            <a:r>
              <a:rPr lang="en-US" altLang="zh-CN" dirty="0"/>
              <a:t>ALU</a:t>
            </a:r>
            <a:r>
              <a:rPr lang="zh-CN" altLang="en-US" dirty="0"/>
              <a:t>的输入及</a:t>
            </a:r>
            <a:r>
              <a:rPr lang="en-US" altLang="zh-CN" dirty="0"/>
              <a:t>MUX</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98</a:t>
            </a:fld>
            <a:endParaRPr lang="en-AU" altLang="zh-CN"/>
          </a:p>
        </p:txBody>
      </p:sp>
      <p:pic>
        <p:nvPicPr>
          <p:cNvPr id="5" name="图片 4"/>
          <p:cNvPicPr>
            <a:picLocks noChangeAspect="1"/>
          </p:cNvPicPr>
          <p:nvPr/>
        </p:nvPicPr>
        <p:blipFill>
          <a:blip r:embed="rId3"/>
          <a:stretch>
            <a:fillRect/>
          </a:stretch>
        </p:blipFill>
        <p:spPr>
          <a:xfrm>
            <a:off x="1331640" y="1863309"/>
            <a:ext cx="6767927" cy="4361403"/>
          </a:xfrm>
          <a:prstGeom prst="rect">
            <a:avLst/>
          </a:prstGeom>
        </p:spPr>
      </p:pic>
    </p:spTree>
    <p:extLst>
      <p:ext uri="{BB962C8B-B14F-4D97-AF65-F5344CB8AC3E}">
        <p14:creationId xmlns:p14="http://schemas.microsoft.com/office/powerpoint/2010/main" val="39482042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前推</a:t>
            </a:r>
            <a:r>
              <a:rPr lang="en-US" altLang="zh-CN" dirty="0"/>
              <a:t>/</a:t>
            </a:r>
            <a:r>
              <a:rPr lang="zh-CN" altLang="en-US" dirty="0"/>
              <a:t>旁路技术</a:t>
            </a:r>
            <a:endParaRPr lang="en-US" altLang="zh-CN" dirty="0"/>
          </a:p>
          <a:p>
            <a:pPr lvl="1"/>
            <a:r>
              <a:rPr lang="zh-CN" altLang="en-US" dirty="0"/>
              <a:t>检测</a:t>
            </a:r>
            <a:r>
              <a:rPr lang="en-US" altLang="zh-CN" dirty="0"/>
              <a:t>——</a:t>
            </a:r>
            <a:r>
              <a:rPr lang="zh-CN" altLang="en-US" dirty="0"/>
              <a:t>旁路控制信号</a:t>
            </a:r>
            <a:endParaRPr lang="en-US" altLang="zh-CN" dirty="0"/>
          </a:p>
          <a:p>
            <a:pPr lvl="1"/>
            <a:r>
              <a:rPr lang="zh-CN" altLang="en-US" dirty="0"/>
              <a:t>前推</a:t>
            </a:r>
            <a:r>
              <a:rPr lang="en-US" altLang="zh-CN" dirty="0"/>
              <a:t>——</a:t>
            </a:r>
            <a:r>
              <a:rPr lang="zh-CN" altLang="en-US" dirty="0"/>
              <a:t>直接通路及多路器</a:t>
            </a:r>
            <a:endParaRPr lang="en-US" altLang="zh-CN" dirty="0"/>
          </a:p>
          <a:p>
            <a:pPr lvl="1"/>
            <a:endParaRPr lang="en-US" altLang="zh-CN" dirty="0"/>
          </a:p>
          <a:p>
            <a:r>
              <a:rPr lang="zh-CN" altLang="en-US" dirty="0"/>
              <a:t>练习</a:t>
            </a:r>
            <a:endParaRPr lang="en-US" altLang="zh-CN" dirty="0"/>
          </a:p>
          <a:p>
            <a:pPr lvl="2"/>
            <a:r>
              <a:rPr lang="en-US" altLang="zh-CN" dirty="0" err="1"/>
              <a:t>lw</a:t>
            </a:r>
            <a:r>
              <a:rPr lang="en-US" altLang="zh-CN" dirty="0"/>
              <a:t>/</a:t>
            </a:r>
            <a:r>
              <a:rPr lang="en-US" altLang="zh-CN" dirty="0" err="1"/>
              <a:t>sw</a:t>
            </a:r>
            <a:r>
              <a:rPr lang="en-US" altLang="zh-CN" dirty="0"/>
              <a:t>/</a:t>
            </a:r>
            <a:r>
              <a:rPr lang="en-US" altLang="zh-CN" dirty="0" err="1"/>
              <a:t>slt</a:t>
            </a:r>
            <a:r>
              <a:rPr lang="zh-CN" altLang="en-US" dirty="0"/>
              <a:t>指令的前推旁路设计</a:t>
            </a:r>
            <a:endParaRPr lang="en-US" altLang="zh-CN" dirty="0"/>
          </a:p>
          <a:p>
            <a:pPr lvl="2"/>
            <a:r>
              <a:rPr lang="en-US" altLang="zh-CN" dirty="0" err="1"/>
              <a:t>sw-lw</a:t>
            </a:r>
            <a:endParaRPr lang="en-US" altLang="zh-CN" dirty="0"/>
          </a:p>
          <a:p>
            <a:pPr lvl="2"/>
            <a:r>
              <a:rPr lang="en-US" altLang="zh-CN" dirty="0" err="1"/>
              <a:t>lw-sw</a:t>
            </a:r>
            <a:endParaRPr lang="en-US" altLang="zh-CN" dirty="0"/>
          </a:p>
          <a:p>
            <a:pPr lvl="2"/>
            <a:r>
              <a:rPr lang="zh-CN" altLang="en-US" dirty="0"/>
              <a:t>仿照图</a:t>
            </a:r>
            <a:r>
              <a:rPr lang="en-US" altLang="zh-CN" dirty="0"/>
              <a:t>4-53</a:t>
            </a:r>
            <a:r>
              <a:rPr lang="zh-CN" altLang="en-US" dirty="0"/>
              <a:t>画出</a:t>
            </a:r>
            <a:r>
              <a:rPr lang="en-US" altLang="zh-CN" dirty="0" err="1"/>
              <a:t>sw</a:t>
            </a:r>
            <a:r>
              <a:rPr lang="en-US" altLang="zh-CN" dirty="0"/>
              <a:t>/</a:t>
            </a:r>
            <a:r>
              <a:rPr lang="en-US" altLang="zh-CN" dirty="0" err="1"/>
              <a:t>lw</a:t>
            </a:r>
            <a:r>
              <a:rPr lang="zh-CN" altLang="en-US" dirty="0"/>
              <a:t>序列，给出冒险检测条件</a:t>
            </a:r>
            <a:endParaRPr lang="en-US" altLang="zh-CN" dirty="0"/>
          </a:p>
          <a:p>
            <a:pPr lvl="2"/>
            <a:r>
              <a:rPr lang="zh-CN" altLang="en-US" dirty="0"/>
              <a:t>仿照图</a:t>
            </a:r>
            <a:r>
              <a:rPr lang="en-US" altLang="zh-CN" dirty="0"/>
              <a:t>4-56</a:t>
            </a:r>
            <a:r>
              <a:rPr lang="zh-CN" altLang="en-US" dirty="0"/>
              <a:t>画出直接通路</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99</a:t>
            </a:fld>
            <a:endParaRPr lang="en-AU" altLang="zh-CN"/>
          </a:p>
        </p:txBody>
      </p:sp>
    </p:spTree>
    <p:extLst>
      <p:ext uri="{BB962C8B-B14F-4D97-AF65-F5344CB8AC3E}">
        <p14:creationId xmlns:p14="http://schemas.microsoft.com/office/powerpoint/2010/main" val="132849976"/>
      </p:ext>
    </p:extLst>
  </p:cSld>
  <p:clrMapOvr>
    <a:masterClrMapping/>
  </p:clrMapOvr>
</p:sld>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smtClean="0"/>
        </a:defPPr>
      </a:lstStyle>
    </a:tx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14027</TotalTime>
  <Words>18974</Words>
  <Application>Microsoft Office PowerPoint</Application>
  <PresentationFormat>全屏显示(4:3)</PresentationFormat>
  <Paragraphs>2944</Paragraphs>
  <Slides>167</Slides>
  <Notes>167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167</vt:i4>
      </vt:variant>
    </vt:vector>
  </HeadingPairs>
  <TitlesOfParts>
    <vt:vector size="176" baseType="lpstr">
      <vt:lpstr>Arial</vt:lpstr>
      <vt:lpstr>Arial Black</vt:lpstr>
      <vt:lpstr>Calibri</vt:lpstr>
      <vt:lpstr>Corbel</vt:lpstr>
      <vt:lpstr>Courier New</vt:lpstr>
      <vt:lpstr>Lucida Console</vt:lpstr>
      <vt:lpstr>Times New Roman</vt:lpstr>
      <vt:lpstr>Wingdings</vt:lpstr>
      <vt:lpstr>cod4e</vt:lpstr>
      <vt:lpstr>Chapter 4</vt:lpstr>
      <vt:lpstr>PowerPoint 演示文稿</vt:lpstr>
      <vt:lpstr>4.1 引言</vt:lpstr>
      <vt:lpstr>指令的执行</vt:lpstr>
      <vt:lpstr>CPU 抽象视图</vt:lpstr>
      <vt:lpstr>PowerPoint 演示文稿</vt:lpstr>
      <vt:lpstr>PowerPoint 演示文稿</vt:lpstr>
      <vt:lpstr>PowerPoint 演示文稿</vt:lpstr>
      <vt:lpstr>PowerPoint 演示文稿</vt:lpstr>
      <vt:lpstr>PowerPoint 演示文稿</vt:lpstr>
      <vt:lpstr>控制信号及复选器</vt:lpstr>
      <vt:lpstr>4.2 逻辑设计基础</vt:lpstr>
      <vt:lpstr>组合单元</vt:lpstr>
      <vt:lpstr>时序（状态）单元</vt:lpstr>
      <vt:lpstr>时序（状态）单元</vt:lpstr>
      <vt:lpstr>时钟方法</vt:lpstr>
      <vt:lpstr>4.3 数据通路的建立</vt:lpstr>
      <vt:lpstr>数据通路上的部件</vt:lpstr>
      <vt:lpstr>取指令相关部件</vt:lpstr>
      <vt:lpstr>R型指令相关部件</vt:lpstr>
      <vt:lpstr>存取指令（Load/Store）相关部件</vt:lpstr>
      <vt:lpstr>分支指令相关部件</vt:lpstr>
      <vt:lpstr>分支指令部件</vt:lpstr>
      <vt:lpstr>构建简单的数据通路</vt:lpstr>
      <vt:lpstr>简单的数据通路(R型/存取 )</vt:lpstr>
      <vt:lpstr>完整的数据通路</vt:lpstr>
      <vt:lpstr>PowerPoint 演示文稿</vt:lpstr>
      <vt:lpstr>4.4 控制单元</vt:lpstr>
      <vt:lpstr>ALU 控制信号</vt:lpstr>
      <vt:lpstr>ALU控制信号</vt:lpstr>
      <vt:lpstr>PowerPoint 演示文稿</vt:lpstr>
      <vt:lpstr>主控单元设计</vt:lpstr>
      <vt:lpstr>PowerPoint 演示文稿</vt:lpstr>
      <vt:lpstr>PowerPoint 演示文稿</vt:lpstr>
      <vt:lpstr>具有控制单元的数据通路</vt:lpstr>
      <vt:lpstr>各类指令的控制信号</vt:lpstr>
      <vt:lpstr>R型指令</vt:lpstr>
      <vt:lpstr>取字指令</vt:lpstr>
      <vt:lpstr>分支指令beq</vt:lpstr>
      <vt:lpstr>控制信号的逻辑实现</vt:lpstr>
      <vt:lpstr>扩展：跳转指令</vt:lpstr>
      <vt:lpstr>增加跳转指令后的数据通路</vt:lpstr>
      <vt:lpstr>性能讨论</vt:lpstr>
      <vt:lpstr>4.5 指令的流水处理</vt:lpstr>
      <vt:lpstr>MIPS 指令流水</vt:lpstr>
      <vt:lpstr>流水线性能</vt:lpstr>
      <vt:lpstr>连续三条lw指令的执行</vt:lpstr>
      <vt:lpstr>PowerPoint 演示文稿</vt:lpstr>
      <vt:lpstr>流水线加速比</vt:lpstr>
      <vt:lpstr>面向流水线的ISA设计</vt:lpstr>
      <vt:lpstr>流水线冒险</vt:lpstr>
      <vt:lpstr>结构冒险</vt:lpstr>
      <vt:lpstr>数据冒险</vt:lpstr>
      <vt:lpstr>前推/旁路（forwarding/bypassing）</vt:lpstr>
      <vt:lpstr>取数-使用型冒险</vt:lpstr>
      <vt:lpstr>通过指令调度来避免阻塞/停顿</vt:lpstr>
      <vt:lpstr>控制冒险</vt:lpstr>
      <vt:lpstr>分支指令引起的阻塞</vt:lpstr>
      <vt:lpstr>分支预测</vt:lpstr>
      <vt:lpstr>MIPS 恒预测不跳转</vt:lpstr>
      <vt:lpstr>更有效的分支预测</vt:lpstr>
      <vt:lpstr>流水线小结</vt:lpstr>
      <vt:lpstr>4.6 MIPS 流水化的数据通路</vt:lpstr>
      <vt:lpstr>“多时钟周期”流水线图</vt:lpstr>
      <vt:lpstr>流水处理的表示</vt:lpstr>
      <vt:lpstr>流水线寄存器</vt:lpstr>
      <vt:lpstr>lw/sw指令的流水操作——IF</vt:lpstr>
      <vt:lpstr>lw/sw指令的流水操作——ID</vt:lpstr>
      <vt:lpstr>lw指令的流水操作——EX</vt:lpstr>
      <vt:lpstr>lw指令的流水操作——MEM</vt:lpstr>
      <vt:lpstr>lw指令的流水操作—— WB</vt:lpstr>
      <vt:lpstr>sw指令的流水操作——EX</vt:lpstr>
      <vt:lpstr>sw指令的流水操作—— MEM</vt:lpstr>
      <vt:lpstr>sw指令的流水操作—— WB</vt:lpstr>
      <vt:lpstr>lw指令的流水操作——WB修正</vt:lpstr>
      <vt:lpstr>多时钟周期 流水线图</vt:lpstr>
      <vt:lpstr>PowerPoint 演示文稿</vt:lpstr>
      <vt:lpstr>单时钟周期 流水线图</vt:lpstr>
      <vt:lpstr>PowerPoint 演示文稿</vt:lpstr>
      <vt:lpstr>流水线控制信号（简化）</vt:lpstr>
      <vt:lpstr>PowerPoint 演示文稿</vt:lpstr>
      <vt:lpstr>PowerPoint 演示文稿</vt:lpstr>
      <vt:lpstr>PowerPoint 演示文稿</vt:lpstr>
      <vt:lpstr>流水线控制信号</vt:lpstr>
      <vt:lpstr>PowerPoint 演示文稿</vt:lpstr>
      <vt:lpstr>4.7 数据冒险：旁路与阻塞</vt:lpstr>
      <vt:lpstr>数据相关 &amp; 旁路/前推</vt:lpstr>
      <vt:lpstr>检测是否需要启用前推</vt:lpstr>
      <vt:lpstr>PowerPoint 演示文稿</vt:lpstr>
      <vt:lpstr>前推通路</vt:lpstr>
      <vt:lpstr>流水线中的前推通路</vt:lpstr>
      <vt:lpstr>PowerPoint 演示文稿</vt:lpstr>
      <vt:lpstr>前推控制信号的产生</vt:lpstr>
      <vt:lpstr>前推控制中的MUX信号产生</vt:lpstr>
      <vt:lpstr>双重数据冒险</vt:lpstr>
      <vt:lpstr>修订后的MEM前推条件</vt:lpstr>
      <vt:lpstr>带有前推功能的流水线</vt:lpstr>
      <vt:lpstr>PowerPoint 演示文稿</vt:lpstr>
      <vt:lpstr>PowerPoint 演示文稿</vt:lpstr>
      <vt:lpstr>取数-使用：冒险与阻塞</vt:lpstr>
      <vt:lpstr>“取数-使用”冒险的检测</vt:lpstr>
      <vt:lpstr>流水线阻塞的实现</vt:lpstr>
      <vt:lpstr>流水线中的阻塞/气泡</vt:lpstr>
      <vt:lpstr>带有冒险（阻塞）功能的流水线</vt:lpstr>
      <vt:lpstr>PowerPoint 演示文稿</vt:lpstr>
      <vt:lpstr>阻塞与性能</vt:lpstr>
      <vt:lpstr>控制冒险／分支冒险（Branch Hazards）</vt:lpstr>
      <vt:lpstr>缩短分支迟延</vt:lpstr>
      <vt:lpstr>PowerPoint 演示文稿</vt:lpstr>
      <vt:lpstr>分支发生的例子-1</vt:lpstr>
      <vt:lpstr>分支发生的例子-2</vt:lpstr>
      <vt:lpstr>分支指令中的数据冒险</vt:lpstr>
      <vt:lpstr>PowerPoint 演示文稿</vt:lpstr>
      <vt:lpstr>PowerPoint 演示文稿</vt:lpstr>
      <vt:lpstr>动态分支预测</vt:lpstr>
      <vt:lpstr>1-Bit 预测器: 不足</vt:lpstr>
      <vt:lpstr>2-Bit 预测器</vt:lpstr>
      <vt:lpstr>分支目标地址的计算</vt:lpstr>
      <vt:lpstr>延迟槽技术</vt:lpstr>
      <vt:lpstr>PowerPoint 演示文稿</vt:lpstr>
      <vt:lpstr>流水线全图</vt:lpstr>
      <vt:lpstr>4.9 异常与中断</vt:lpstr>
      <vt:lpstr>PowerPoint 演示文稿</vt:lpstr>
      <vt:lpstr>异常处理</vt:lpstr>
      <vt:lpstr>其他机制</vt:lpstr>
      <vt:lpstr>处理操作</vt:lpstr>
      <vt:lpstr>流水线中的异常处理</vt:lpstr>
      <vt:lpstr>PowerPoint 演示文稿</vt:lpstr>
      <vt:lpstr>带有异常处理的流水线</vt:lpstr>
      <vt:lpstr>异常的属性</vt:lpstr>
      <vt:lpstr>异常的例子</vt:lpstr>
      <vt:lpstr>异常例子（add在EX引发异常）</vt:lpstr>
      <vt:lpstr>异常例子（撤销指令并转到处理程序入口）</vt:lpstr>
      <vt:lpstr>同时多个异常</vt:lpstr>
      <vt:lpstr>“非精确”异常</vt:lpstr>
      <vt:lpstr>指令级并行(ILP)</vt:lpstr>
      <vt:lpstr>多发射</vt:lpstr>
      <vt:lpstr>推测</vt:lpstr>
      <vt:lpstr>软件/硬件 推测</vt:lpstr>
      <vt:lpstr>推测与异常</vt:lpstr>
      <vt:lpstr>静态多发射</vt:lpstr>
      <vt:lpstr>静态多发射的调度</vt:lpstr>
      <vt:lpstr>MIPS 静态双发射</vt:lpstr>
      <vt:lpstr>双发射的MIPS流水线图</vt:lpstr>
      <vt:lpstr>双发射MIPS中的冒险</vt:lpstr>
      <vt:lpstr>调度的例子</vt:lpstr>
      <vt:lpstr>循环展开</vt:lpstr>
      <vt:lpstr>循环展开的例子</vt:lpstr>
      <vt:lpstr>动态多发射</vt:lpstr>
      <vt:lpstr>动态流水线调度</vt:lpstr>
      <vt:lpstr>动态调度的CPU</vt:lpstr>
      <vt:lpstr>寄存器重命名</vt:lpstr>
      <vt:lpstr>推测执行</vt:lpstr>
      <vt:lpstr>为何需要动态调度?</vt:lpstr>
      <vt:lpstr>多发射有效吗?</vt:lpstr>
      <vt:lpstr>能耗效率</vt:lpstr>
      <vt:lpstr>Cortex A8 和 Intel i7</vt:lpstr>
      <vt:lpstr>ARM Cortex-A8 流水</vt:lpstr>
      <vt:lpstr>ARM Cortex-A8 性能</vt:lpstr>
      <vt:lpstr>Core i7 流水</vt:lpstr>
      <vt:lpstr>Core i7 性能</vt:lpstr>
      <vt:lpstr>4.12 矩阵乘法的ILP代码优化</vt:lpstr>
      <vt:lpstr>PowerPoint 演示文稿</vt:lpstr>
      <vt:lpstr>性能对比</vt:lpstr>
      <vt:lpstr>4.13 常见错误</vt:lpstr>
      <vt:lpstr>陷阱：</vt:lpstr>
      <vt:lpstr>4.14 结论</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L6-505</cp:lastModifiedBy>
  <cp:revision>405</cp:revision>
  <cp:lastPrinted>2017-10-29T13:51:38Z</cp:lastPrinted>
  <dcterms:created xsi:type="dcterms:W3CDTF">2008-08-18T10:44:28Z</dcterms:created>
  <dcterms:modified xsi:type="dcterms:W3CDTF">2020-10-20T13:37:03Z</dcterms:modified>
</cp:coreProperties>
</file>